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1"/>
  </p:notesMasterIdLst>
  <p:handoutMasterIdLst>
    <p:handoutMasterId r:id="rId62"/>
  </p:handoutMasterIdLst>
  <p:sldIdLst>
    <p:sldId id="315" r:id="rId5"/>
    <p:sldId id="368" r:id="rId6"/>
    <p:sldId id="305" r:id="rId7"/>
    <p:sldId id="302"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65" r:id="rId21"/>
    <p:sldId id="328" r:id="rId22"/>
    <p:sldId id="329" r:id="rId23"/>
    <p:sldId id="366" r:id="rId24"/>
    <p:sldId id="330" r:id="rId25"/>
    <p:sldId id="331" r:id="rId26"/>
    <p:sldId id="332" r:id="rId27"/>
    <p:sldId id="333" r:id="rId28"/>
    <p:sldId id="334" r:id="rId29"/>
    <p:sldId id="335" r:id="rId30"/>
    <p:sldId id="336" r:id="rId31"/>
    <p:sldId id="337" r:id="rId32"/>
    <p:sldId id="338" r:id="rId33"/>
    <p:sldId id="339" r:id="rId34"/>
    <p:sldId id="363" r:id="rId35"/>
    <p:sldId id="340" r:id="rId36"/>
    <p:sldId id="364"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67" r:id="rId56"/>
    <p:sldId id="359" r:id="rId57"/>
    <p:sldId id="360" r:id="rId58"/>
    <p:sldId id="36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AA070-DB3C-6F50-B9DC-0CA7C49DC36C}" name="ETSE Sophie" initials="ES" userId="S::BROWNSO@int.consilium.europa.eu::61056e0e-f4dc-48ac-a400-9fdeddd6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2FB"/>
    <a:srgbClr val="BDCDD0"/>
    <a:srgbClr val="003399"/>
    <a:srgbClr val="010101"/>
    <a:srgbClr val="DEFBFF"/>
    <a:srgbClr val="1C45EF"/>
    <a:srgbClr val="404A52"/>
    <a:srgbClr val="283C5A"/>
    <a:srgbClr val="FF6E1F"/>
    <a:srgbClr val="CC58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846" autoAdjust="0"/>
  </p:normalViewPr>
  <p:slideViewPr>
    <p:cSldViewPr snapToGrid="0" snapToObjects="1">
      <p:cViewPr varScale="1">
        <p:scale>
          <a:sx n="95" d="100"/>
          <a:sy n="95" d="100"/>
        </p:scale>
        <p:origin x="119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11/29/2024</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10181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latin typeface="Arial" panose="020B0604020202020204" pitchFamily="34" charset="0"/>
                <a:ea typeface="ＭＳ Ｐゴシック" panose="020B0600070205080204" pitchFamily="34" charset="-128"/>
              </a:rPr>
              <a:t>Beļģija, Igaunija, Vācija</a:t>
            </a:r>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38</a:t>
            </a:fld>
            <a:endParaRPr lang="en-US"/>
          </a:p>
        </p:txBody>
      </p:sp>
    </p:spTree>
    <p:extLst>
      <p:ext uri="{BB962C8B-B14F-4D97-AF65-F5344CB8AC3E}">
        <p14:creationId xmlns:p14="http://schemas.microsoft.com/office/powerpoint/2010/main" val="3696583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latin typeface="Arial" panose="020B0604020202020204" pitchFamily="34" charset="0"/>
                <a:ea typeface="ＭＳ Ｐゴシック" panose="020B0600070205080204" pitchFamily="34" charset="-128"/>
              </a:rPr>
              <a:t>Austrija, Somija un Zviedrija</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44</a:t>
            </a:fld>
            <a:endParaRPr lang="en-US"/>
          </a:p>
        </p:txBody>
      </p:sp>
    </p:spTree>
    <p:extLst>
      <p:ext uri="{BB962C8B-B14F-4D97-AF65-F5344CB8AC3E}">
        <p14:creationId xmlns:p14="http://schemas.microsoft.com/office/powerpoint/2010/main" val="264443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48</a:t>
            </a:fld>
            <a:endParaRPr lang="en-US"/>
          </a:p>
        </p:txBody>
      </p:sp>
    </p:spTree>
    <p:extLst>
      <p:ext uri="{BB962C8B-B14F-4D97-AF65-F5344CB8AC3E}">
        <p14:creationId xmlns:p14="http://schemas.microsoft.com/office/powerpoint/2010/main" val="187849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kern="1200">
                <a:solidFill>
                  <a:schemeClr val="tx1"/>
                </a:solidFill>
                <a:latin typeface="+mn-lt"/>
                <a:ea typeface="+mn-ea"/>
                <a:cs typeface="+mn-cs"/>
              </a:rPr>
              <a:t>Spānija pievienojās ES 1986. gada 1. janvārī, tāpēc pirms tam tā nevarēja būt prezidentvalsts. </a:t>
            </a:r>
          </a:p>
        </p:txBody>
      </p:sp>
      <p:sp>
        <p:nvSpPr>
          <p:cNvPr id="4" name="Slide Number Placeholder 3"/>
          <p:cNvSpPr>
            <a:spLocks noGrp="1"/>
          </p:cNvSpPr>
          <p:nvPr>
            <p:ph type="sldNum" sz="quarter" idx="5"/>
          </p:nvPr>
        </p:nvSpPr>
        <p:spPr/>
        <p:txBody>
          <a:bodyPr/>
          <a:lstStyle/>
          <a:p>
            <a:fld id="{06F025F9-099E-284D-A451-A888FA1824E8}" type="slidenum">
              <a:rPr lang="en-US" smtClean="0"/>
              <a:t>50</a:t>
            </a:fld>
            <a:endParaRPr lang="en-US"/>
          </a:p>
        </p:txBody>
      </p:sp>
    </p:spTree>
    <p:extLst>
      <p:ext uri="{BB962C8B-B14F-4D97-AF65-F5344CB8AC3E}">
        <p14:creationId xmlns:p14="http://schemas.microsoft.com/office/powerpoint/2010/main" val="171560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latin typeface="Arial" panose="020B0604020202020204" pitchFamily="34" charset="0"/>
                <a:ea typeface="ＭＳ Ｐゴシック" panose="020B0600070205080204" pitchFamily="34" charset="-128"/>
              </a:rPr>
              <a:t>Austrija, Somija un Zviedrija</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53</a:t>
            </a:fld>
            <a:endParaRPr lang="en-US"/>
          </a:p>
        </p:txBody>
      </p:sp>
    </p:spTree>
    <p:extLst>
      <p:ext uri="{BB962C8B-B14F-4D97-AF65-F5344CB8AC3E}">
        <p14:creationId xmlns:p14="http://schemas.microsoft.com/office/powerpoint/2010/main" val="200733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11/29/2024</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24.xml"/><Relationship Id="rId26" Type="http://schemas.openxmlformats.org/officeDocument/2006/relationships/slide" Target="slide30.xml"/><Relationship Id="rId39" Type="http://schemas.openxmlformats.org/officeDocument/2006/relationships/slide" Target="slide38.xml"/><Relationship Id="rId21" Type="http://schemas.openxmlformats.org/officeDocument/2006/relationships/slide" Target="slide11.xml"/><Relationship Id="rId34" Type="http://schemas.openxmlformats.org/officeDocument/2006/relationships/slide" Target="slide41.xml"/><Relationship Id="rId42" Type="http://schemas.openxmlformats.org/officeDocument/2006/relationships/slide" Target="slide50.xml"/><Relationship Id="rId47" Type="http://schemas.openxmlformats.org/officeDocument/2006/relationships/slide" Target="slide47.xml"/><Relationship Id="rId7" Type="http://schemas.openxmlformats.org/officeDocument/2006/relationships/slide" Target="slide26.xml"/><Relationship Id="rId2" Type="http://schemas.openxmlformats.org/officeDocument/2006/relationships/slide" Target="slide4.xml"/><Relationship Id="rId16" Type="http://schemas.openxmlformats.org/officeDocument/2006/relationships/slide" Target="slide14.xml"/><Relationship Id="rId29" Type="http://schemas.openxmlformats.org/officeDocument/2006/relationships/slide" Target="slide44.xml"/><Relationship Id="rId11" Type="http://schemas.openxmlformats.org/officeDocument/2006/relationships/slide" Target="slide18.xml"/><Relationship Id="rId24" Type="http://schemas.openxmlformats.org/officeDocument/2006/relationships/slide" Target="slide25.xml"/><Relationship Id="rId32" Type="http://schemas.openxmlformats.org/officeDocument/2006/relationships/slide" Target="slide32.xml"/><Relationship Id="rId37" Type="http://schemas.openxmlformats.org/officeDocument/2006/relationships/slide" Target="slide54.xml"/><Relationship Id="rId40" Type="http://schemas.openxmlformats.org/officeDocument/2006/relationships/slide" Target="slide42.xml"/><Relationship Id="rId45" Type="http://schemas.openxmlformats.org/officeDocument/2006/relationships/slide" Target="slide39.xml"/><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slide" Target="slide21.xml"/><Relationship Id="rId28" Type="http://schemas.openxmlformats.org/officeDocument/2006/relationships/slide" Target="slide40.xml"/><Relationship Id="rId36" Type="http://schemas.openxmlformats.org/officeDocument/2006/relationships/slide" Target="slide49.xml"/><Relationship Id="rId49" Type="http://schemas.openxmlformats.org/officeDocument/2006/relationships/slide" Target="slide56.xml"/><Relationship Id="rId10" Type="http://schemas.openxmlformats.org/officeDocument/2006/relationships/slide" Target="slide13.xml"/><Relationship Id="rId19" Type="http://schemas.openxmlformats.org/officeDocument/2006/relationships/slide" Target="slide28.xml"/><Relationship Id="rId31" Type="http://schemas.openxmlformats.org/officeDocument/2006/relationships/slide" Target="slide53.xml"/><Relationship Id="rId44" Type="http://schemas.openxmlformats.org/officeDocument/2006/relationships/slide" Target="slide35.xml"/><Relationship Id="rId4" Type="http://schemas.openxmlformats.org/officeDocument/2006/relationships/slide" Target="slide12.xml"/><Relationship Id="rId9" Type="http://schemas.openxmlformats.org/officeDocument/2006/relationships/slide" Target="slide9.xml"/><Relationship Id="rId14" Type="http://schemas.openxmlformats.org/officeDocument/2006/relationships/slide" Target="slide6.xml"/><Relationship Id="rId22" Type="http://schemas.openxmlformats.org/officeDocument/2006/relationships/slide" Target="slide15.xml"/><Relationship Id="rId27" Type="http://schemas.openxmlformats.org/officeDocument/2006/relationships/slide" Target="slide36.xml"/><Relationship Id="rId30" Type="http://schemas.openxmlformats.org/officeDocument/2006/relationships/slide" Target="slide48.xml"/><Relationship Id="rId35" Type="http://schemas.openxmlformats.org/officeDocument/2006/relationships/slide" Target="slide45.xml"/><Relationship Id="rId43" Type="http://schemas.openxmlformats.org/officeDocument/2006/relationships/slide" Target="slide55.xml"/><Relationship Id="rId48" Type="http://schemas.openxmlformats.org/officeDocument/2006/relationships/slide" Target="slide51.xml"/><Relationship Id="rId8" Type="http://schemas.openxmlformats.org/officeDocument/2006/relationships/slide" Target="slide5.xml"/><Relationship Id="rId3" Type="http://schemas.openxmlformats.org/officeDocument/2006/relationships/slide" Target="slide8.xml"/><Relationship Id="rId12" Type="http://schemas.openxmlformats.org/officeDocument/2006/relationships/slide" Target="slide23.xml"/><Relationship Id="rId17" Type="http://schemas.openxmlformats.org/officeDocument/2006/relationships/slide" Target="slide19.xml"/><Relationship Id="rId25" Type="http://schemas.openxmlformats.org/officeDocument/2006/relationships/slide" Target="slide29.xml"/><Relationship Id="rId33" Type="http://schemas.openxmlformats.org/officeDocument/2006/relationships/slide" Target="slide37.xml"/><Relationship Id="rId38" Type="http://schemas.openxmlformats.org/officeDocument/2006/relationships/slide" Target="slide34.xml"/><Relationship Id="rId46" Type="http://schemas.openxmlformats.org/officeDocument/2006/relationships/slide" Target="slide43.xml"/><Relationship Id="rId20" Type="http://schemas.openxmlformats.org/officeDocument/2006/relationships/slide" Target="slide7.xml"/><Relationship Id="rId41"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03637"/>
            <a:ext cx="7645032" cy="196977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defTabSz="685800" fontAlgn="auto">
              <a:spcAft>
                <a:spcPts val="0"/>
              </a:spcAft>
              <a:defRPr/>
            </a:pPr>
            <a:r>
              <a:rPr lang="lv-LV" sz="7200" i="1">
                <a:solidFill>
                  <a:srgbClr val="FFFFFF"/>
                </a:solidFill>
              </a:rPr>
              <a:t>EUROPA QUEST</a:t>
            </a:r>
          </a:p>
          <a:p>
            <a:pPr>
              <a:lnSpc>
                <a:spcPct val="140000"/>
              </a:lnSpc>
              <a:defRPr/>
            </a:pPr>
            <a:r>
              <a:rPr lang="lv-LV">
                <a:solidFill>
                  <a:schemeClr val="accent2"/>
                </a:solidFill>
              </a:rPr>
              <a:t>⸺</a:t>
            </a:r>
          </a:p>
        </p:txBody>
      </p:sp>
      <p:sp>
        <p:nvSpPr>
          <p:cNvPr id="28" name="Rectangle 27">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a:srcRect/>
            <a:stretch/>
          </p:blipFill>
          <p:spPr bwMode="auto">
            <a:xfrm>
              <a:off x="564121" y="572765"/>
              <a:ext cx="942974"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lv-LV" sz="1400" b="1">
                  <a:solidFill>
                    <a:schemeClr val="bg1"/>
                  </a:solidFill>
                  <a:latin typeface="Source Sans 3" panose="020B0303030403020204" pitchFamily="34" charset="0"/>
                  <a:cs typeface="Arial" panose="020B0604020202020204" pitchFamily="34" charset="0"/>
                </a:rPr>
                <a:t>Eiropas Savienības Padome</a:t>
              </a:r>
            </a:p>
            <a:p>
              <a:pPr eaLnBrk="1" hangingPunct="1">
                <a:spcBef>
                  <a:spcPts val="100"/>
                </a:spcBef>
                <a:spcAft>
                  <a:spcPts val="600"/>
                </a:spcAft>
                <a:buFontTx/>
                <a:buNone/>
                <a:defRPr/>
              </a:pPr>
              <a:r>
                <a:rPr lang="lv-LV" sz="1400">
                  <a:solidFill>
                    <a:schemeClr val="bg1"/>
                  </a:solidFill>
                  <a:latin typeface="Source Sans 3" panose="020B0303030403020204" pitchFamily="34" charset="0"/>
                  <a:cs typeface="Arial" panose="020B0604020202020204" pitchFamily="34" charset="0"/>
                </a:rPr>
                <a:t>Ģenerālsekretariāts</a:t>
              </a:r>
            </a:p>
            <a:p>
              <a:pPr eaLnBrk="1" hangingPunct="1">
                <a:spcBef>
                  <a:spcPts val="0"/>
                </a:spcBef>
                <a:buFontTx/>
                <a:buNone/>
                <a:defRPr/>
              </a:pPr>
              <a:r>
                <a:rPr lang="lv-LV" sz="1400">
                  <a:solidFill>
                    <a:schemeClr val="bg1"/>
                  </a:solidFill>
                  <a:latin typeface="Source Sans 3" panose="020B0303030403020204" pitchFamily="34" charset="0"/>
                  <a:cs typeface="Arial" panose="020B0604020202020204" pitchFamily="34" charset="0"/>
                </a:rPr>
                <a:t>Komunikācijas un informācijas ģenerāldirektorāts</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800" i="1">
                <a:solidFill>
                  <a:schemeClr val="bg1"/>
                </a:solidFill>
                <a:latin typeface="Source Serif 4 14pt" panose="02040603050405020204" pitchFamily="18" charset="0"/>
                <a:ea typeface="Source Serif 4 14pt" panose="02040603050405020204" pitchFamily="18" charset="0"/>
              </a:rPr>
              <a:t>Lietpratēju versija</a:t>
            </a:r>
          </a:p>
        </p:txBody>
      </p:sp>
      <p:pic>
        <p:nvPicPr>
          <p:cNvPr id="12" name="Picture 11">
            <a:extLst>
              <a:ext uri="{FF2B5EF4-FFF2-40B4-BE49-F238E27FC236}">
                <a16:creationId xmlns:a16="http://schemas.microsoft.com/office/drawing/2014/main" id="{7B333015-756F-43AD-41A6-37DA766A71D6}"/>
              </a:ext>
            </a:extLst>
          </p:cNvPr>
          <p:cNvPicPr>
            <a:picLocks noChangeAspect="1"/>
          </p:cNvPicPr>
          <p:nvPr/>
        </p:nvPicPr>
        <p:blipFill>
          <a:blip r:embed="rId3"/>
          <a:stretch>
            <a:fillRect/>
          </a:stretch>
        </p:blipFill>
        <p:spPr>
          <a:xfrm>
            <a:off x="8213834" y="946506"/>
            <a:ext cx="1591741" cy="1591741"/>
          </a:xfrm>
          <a:prstGeom prst="rect">
            <a:avLst/>
          </a:prstGeom>
        </p:spPr>
      </p:pic>
      <p:pic>
        <p:nvPicPr>
          <p:cNvPr id="14" name="Picture 13">
            <a:extLst>
              <a:ext uri="{FF2B5EF4-FFF2-40B4-BE49-F238E27FC236}">
                <a16:creationId xmlns:a16="http://schemas.microsoft.com/office/drawing/2014/main" id="{75D8B6CB-58EC-D69A-EE9F-FF7B54A59989}"/>
              </a:ext>
            </a:extLst>
          </p:cNvPr>
          <p:cNvPicPr>
            <a:picLocks noChangeAspect="1"/>
          </p:cNvPicPr>
          <p:nvPr/>
        </p:nvPicPr>
        <p:blipFill>
          <a:blip r:embed="rId4"/>
          <a:srcRect/>
          <a:stretch/>
        </p:blipFill>
        <p:spPr>
          <a:xfrm>
            <a:off x="8213834" y="2633100"/>
            <a:ext cx="1608620" cy="1608620"/>
          </a:xfrm>
          <a:prstGeom prst="rect">
            <a:avLst/>
          </a:prstGeom>
        </p:spPr>
      </p:pic>
      <p:pic>
        <p:nvPicPr>
          <p:cNvPr id="16" name="Picture 15">
            <a:extLst>
              <a:ext uri="{FF2B5EF4-FFF2-40B4-BE49-F238E27FC236}">
                <a16:creationId xmlns:a16="http://schemas.microsoft.com/office/drawing/2014/main" id="{F9EB5F81-0640-8192-348D-66CF86634B39}"/>
              </a:ext>
            </a:extLst>
          </p:cNvPr>
          <p:cNvPicPr>
            <a:picLocks noChangeAspect="1"/>
          </p:cNvPicPr>
          <p:nvPr/>
        </p:nvPicPr>
        <p:blipFill>
          <a:blip r:embed="rId5"/>
          <a:srcRect/>
          <a:stretch/>
        </p:blipFill>
        <p:spPr>
          <a:xfrm>
            <a:off x="9901619" y="2628528"/>
            <a:ext cx="1600943" cy="1600943"/>
          </a:xfrm>
          <a:prstGeom prst="rect">
            <a:avLst/>
          </a:prstGeom>
        </p:spPr>
      </p:pic>
      <p:pic>
        <p:nvPicPr>
          <p:cNvPr id="20" name="Picture 19">
            <a:extLst>
              <a:ext uri="{FF2B5EF4-FFF2-40B4-BE49-F238E27FC236}">
                <a16:creationId xmlns:a16="http://schemas.microsoft.com/office/drawing/2014/main" id="{F02CC3CF-8B8D-CF6F-081F-D3748B0BBBC6}"/>
              </a:ext>
            </a:extLst>
          </p:cNvPr>
          <p:cNvPicPr>
            <a:picLocks noChangeAspect="1"/>
          </p:cNvPicPr>
          <p:nvPr/>
        </p:nvPicPr>
        <p:blipFill>
          <a:blip r:embed="rId6"/>
          <a:srcRect/>
          <a:stretch/>
        </p:blipFill>
        <p:spPr>
          <a:xfrm>
            <a:off x="9901619" y="4327340"/>
            <a:ext cx="1608620" cy="1608620"/>
          </a:xfrm>
          <a:prstGeom prst="rect">
            <a:avLst/>
          </a:prstGeom>
        </p:spPr>
      </p:pic>
      <p:pic>
        <p:nvPicPr>
          <p:cNvPr id="22" name="Picture 21">
            <a:extLst>
              <a:ext uri="{FF2B5EF4-FFF2-40B4-BE49-F238E27FC236}">
                <a16:creationId xmlns:a16="http://schemas.microsoft.com/office/drawing/2014/main" id="{4B905DB4-E4B3-5296-CEC7-37F4AA2FF252}"/>
              </a:ext>
            </a:extLst>
          </p:cNvPr>
          <p:cNvPicPr>
            <a:picLocks noChangeAspect="1"/>
          </p:cNvPicPr>
          <p:nvPr/>
        </p:nvPicPr>
        <p:blipFill>
          <a:blip r:embed="rId7"/>
          <a:srcRect/>
          <a:stretch/>
        </p:blipFill>
        <p:spPr>
          <a:xfrm>
            <a:off x="9901619" y="6033829"/>
            <a:ext cx="1608620" cy="1608620"/>
          </a:xfrm>
          <a:prstGeom prst="rect">
            <a:avLst/>
          </a:prstGeom>
        </p:spPr>
      </p:pic>
      <p:pic>
        <p:nvPicPr>
          <p:cNvPr id="24" name="Picture 23">
            <a:extLst>
              <a:ext uri="{FF2B5EF4-FFF2-40B4-BE49-F238E27FC236}">
                <a16:creationId xmlns:a16="http://schemas.microsoft.com/office/drawing/2014/main" id="{3E5507A9-C6F9-BBBB-8D9C-9D7CEA77AB9B}"/>
              </a:ext>
            </a:extLst>
          </p:cNvPr>
          <p:cNvPicPr>
            <a:picLocks noChangeAspect="1"/>
          </p:cNvPicPr>
          <p:nvPr/>
        </p:nvPicPr>
        <p:blipFill>
          <a:blip r:embed="rId8"/>
          <a:srcRect/>
          <a:stretch/>
        </p:blipFill>
        <p:spPr>
          <a:xfrm>
            <a:off x="11581727" y="4327340"/>
            <a:ext cx="1608619" cy="1608619"/>
          </a:xfrm>
          <a:prstGeom prst="rect">
            <a:avLst/>
          </a:prstGeom>
        </p:spPr>
      </p:pic>
      <p:pic>
        <p:nvPicPr>
          <p:cNvPr id="27" name="Picture 26">
            <a:extLst>
              <a:ext uri="{FF2B5EF4-FFF2-40B4-BE49-F238E27FC236}">
                <a16:creationId xmlns:a16="http://schemas.microsoft.com/office/drawing/2014/main" id="{E92D7CC7-6894-736B-2C15-A303BCB72A09}"/>
              </a:ext>
            </a:extLst>
          </p:cNvPr>
          <p:cNvPicPr>
            <a:picLocks noChangeAspect="1"/>
          </p:cNvPicPr>
          <p:nvPr/>
        </p:nvPicPr>
        <p:blipFill>
          <a:blip r:embed="rId6"/>
          <a:srcRect/>
          <a:stretch/>
        </p:blipFill>
        <p:spPr>
          <a:xfrm>
            <a:off x="11581727" y="2645407"/>
            <a:ext cx="1591741" cy="1591741"/>
          </a:xfrm>
          <a:prstGeom prst="rect">
            <a:avLst/>
          </a:prstGeom>
        </p:spPr>
      </p:pic>
      <p:pic>
        <p:nvPicPr>
          <p:cNvPr id="29" name="Picture 28">
            <a:extLst>
              <a:ext uri="{FF2B5EF4-FFF2-40B4-BE49-F238E27FC236}">
                <a16:creationId xmlns:a16="http://schemas.microsoft.com/office/drawing/2014/main" id="{C6A615A3-1A4C-37C1-D652-7EB3D5DF706E}"/>
              </a:ext>
            </a:extLst>
          </p:cNvPr>
          <p:cNvPicPr>
            <a:picLocks noChangeAspect="1"/>
          </p:cNvPicPr>
          <p:nvPr/>
        </p:nvPicPr>
        <p:blipFill>
          <a:blip r:embed="rId6"/>
          <a:srcRect/>
          <a:stretch/>
        </p:blipFill>
        <p:spPr>
          <a:xfrm>
            <a:off x="6570673" y="4327340"/>
            <a:ext cx="1608620" cy="1608620"/>
          </a:xfrm>
          <a:prstGeom prst="rect">
            <a:avLst/>
          </a:prstGeom>
        </p:spPr>
      </p:pic>
    </p:spTree>
    <p:extLst>
      <p:ext uri="{BB962C8B-B14F-4D97-AF65-F5344CB8AC3E}">
        <p14:creationId xmlns:p14="http://schemas.microsoft.com/office/powerpoint/2010/main" val="2667402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4</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sz="1800"/>
              <a:t>12</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Ģeogrāfija – 300 punkti</a:t>
            </a:r>
          </a:p>
          <a:p>
            <a:pPr>
              <a:lnSpc>
                <a:spcPts val="3000"/>
              </a:lnSpc>
            </a:pPr>
            <a:r>
              <a:rPr lang="lv-LV">
                <a:solidFill>
                  <a:schemeClr val="accent2"/>
                </a:solidFill>
              </a:rPr>
              <a:t>⸺</a:t>
            </a:r>
          </a:p>
          <a:p>
            <a:r>
              <a:rPr lang="lv-LV" sz="2600"/>
              <a:t>Cik valstis, kas nav ES dalībvalstis, ir Šengenas zonas dalībvalstis?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E9E937-7965-232A-4D84-B23BB9FFEFA3}"/>
              </a:ext>
            </a:extLst>
          </p:cNvPr>
          <p:cNvSpPr txBox="1">
            <a:spLocks/>
          </p:cNvSpPr>
          <p:nvPr/>
        </p:nvSpPr>
        <p:spPr bwMode="auto">
          <a:xfrm>
            <a:off x="2453187" y="6064340"/>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2000">
                <a:solidFill>
                  <a:srgbClr val="00B050"/>
                </a:solidFill>
                <a:latin typeface="Arial" panose="020B0604020202020204" pitchFamily="34" charset="0"/>
              </a:rPr>
              <a:t>Islande, Norvēģija, Šveice un Lihtenšteina</a:t>
            </a:r>
          </a:p>
        </p:txBody>
      </p:sp>
      <p:sp>
        <p:nvSpPr>
          <p:cNvPr id="8" name="Text Placeholder 11">
            <a:extLst>
              <a:ext uri="{FF2B5EF4-FFF2-40B4-BE49-F238E27FC236}">
                <a16:creationId xmlns:a16="http://schemas.microsoft.com/office/drawing/2014/main" id="{32AC9CE1-C1D6-8609-B28D-1B7CA6D49D3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63175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800"/>
              <a:t>Kuras ES valsts galvaspilsēta atrodas vistālāk uz austrumiem?</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Ģeogrāfija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4745832" y="4363836"/>
            <a:ext cx="4916914"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lv-LV" sz="4800">
                <a:solidFill>
                  <a:srgbClr val="00B050"/>
                </a:solidFill>
              </a:rPr>
              <a:t>Kipra (</a:t>
            </a:r>
            <a:r>
              <a:rPr lang="lv-LV" sz="4000">
                <a:solidFill>
                  <a:srgbClr val="00B050"/>
                </a:solidFill>
              </a:rPr>
              <a:t>Nikosija)</a:t>
            </a:r>
          </a:p>
        </p:txBody>
      </p:sp>
      <p:sp>
        <p:nvSpPr>
          <p:cNvPr id="2" name="Text Placeholder 11">
            <a:extLst>
              <a:ext uri="{FF2B5EF4-FFF2-40B4-BE49-F238E27FC236}">
                <a16:creationId xmlns:a16="http://schemas.microsoft.com/office/drawing/2014/main" id="{28BF6D0C-E7DA-E584-8B40-1F85302CDE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307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dirty="0"/>
          </a:p>
          <a:p>
            <a:r>
              <a:rPr lang="lv-LV" sz="3200" b="0">
                <a:solidFill>
                  <a:schemeClr val="accent6"/>
                </a:solidFill>
                <a:latin typeface="Source Sans 3" panose="020B0303030403020204" pitchFamily="34" charset="0"/>
              </a:rPr>
              <a:t>Eiropas Komisija</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sz="3200"/>
              <a:t>Eiropas Parlaments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Iestādes – 100 punkti</a:t>
            </a:r>
          </a:p>
          <a:p>
            <a:pPr>
              <a:lnSpc>
                <a:spcPts val="3000"/>
              </a:lnSpc>
            </a:pPr>
            <a:r>
              <a:rPr lang="lv-LV">
                <a:solidFill>
                  <a:schemeClr val="accent2"/>
                </a:solidFill>
              </a:rPr>
              <a:t>⸺</a:t>
            </a:r>
          </a:p>
          <a:p>
            <a:r>
              <a:rPr lang="lv-LV" sz="2800"/>
              <a:t>Kurai iestādei ir (likumdošanas) iniciatīvas tiesības?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8EB7B5B-F175-15DB-11DD-E0CD3D13CA46}"/>
              </a:ext>
            </a:extLst>
          </p:cNvPr>
          <p:cNvSpPr txBox="1">
            <a:spLocks/>
          </p:cNvSpPr>
          <p:nvPr/>
        </p:nvSpPr>
        <p:spPr bwMode="auto">
          <a:xfrm>
            <a:off x="7992011" y="567411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37794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Eiropas Reģionu un pilsētu konfederācija </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Eiropas pilsētu forums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Eiropas Reģionu komiteja </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sz="1800"/>
              <a:t>Eiropas Ekonomikas un sociālo lietu komiteja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Iestādes – 200 punkti</a:t>
            </a:r>
          </a:p>
          <a:p>
            <a:pPr>
              <a:lnSpc>
                <a:spcPts val="3000"/>
              </a:lnSpc>
            </a:pPr>
            <a:r>
              <a:rPr lang="lv-LV">
                <a:solidFill>
                  <a:schemeClr val="accent2"/>
                </a:solidFill>
              </a:rPr>
              <a:t>⸺</a:t>
            </a:r>
          </a:p>
          <a:p>
            <a:r>
              <a:rPr lang="lv-LV" sz="2800"/>
              <a:t>Kura iestāde pārstāv vietējo pašvaldību intereses?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C178C5E-FA98-87D1-FF15-201C8DCBC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4368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Ārlietu komiteja ir viena no Eiropas Parlamenta komitejām</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Eiropas Parlamenta priekšsēdētāju ievēl uz četriem gadiem</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Lielākā politiskā grupa Eiropas Parlamentā ir Vācijas politiskā grupa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sz="1800"/>
              <a:t>Eiropas Parlamentā ir 751 deputāts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Iestādes – 300 punkti</a:t>
            </a:r>
          </a:p>
          <a:p>
            <a:pPr>
              <a:lnSpc>
                <a:spcPts val="3000"/>
              </a:lnSpc>
            </a:pPr>
            <a:r>
              <a:rPr lang="lv-LV">
                <a:solidFill>
                  <a:schemeClr val="accent2"/>
                </a:solidFill>
              </a:rPr>
              <a:t>⸺</a:t>
            </a:r>
          </a:p>
          <a:p>
            <a:r>
              <a:rPr lang="lv-LV" sz="2800"/>
              <a:t>Kurš no šiem apgalvojumiem ir patiess?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D949258-DD2A-C39B-FA16-631C7D77DFE3}"/>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235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400" dirty="0"/>
              <a:t>Kādas divas funkcijas pilda Eiropas Ārējās darbības dienesta (EĀDD) vadītājs?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Iestādes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844063" y="4363836"/>
            <a:ext cx="9714068"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lv-LV" sz="2800" dirty="0">
                <a:solidFill>
                  <a:srgbClr val="00B050"/>
                </a:solidFill>
              </a:rPr>
              <a:t>Augstais pārstāvis ārlietās un drošības politikas jautājumos un Eiropas Komisijas priekšsēdētāja vietnieks</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0DC95ED2-C860-DF2E-60E4-45AE5626FEF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2697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dirty="0"/>
          </a:p>
          <a:p>
            <a:r>
              <a:rPr lang="lv-LV" sz="3200" b="0">
                <a:solidFill>
                  <a:schemeClr val="accent6"/>
                </a:solidFill>
                <a:latin typeface="Source Sans 3" panose="020B0303030403020204" pitchFamily="34" charset="0"/>
              </a:rPr>
              <a:t>vienā sastāvā</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sz="3200"/>
              <a:t>desmit sastāvos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ES Padome – 100 punkti</a:t>
            </a:r>
          </a:p>
          <a:p>
            <a:pPr>
              <a:lnSpc>
                <a:spcPts val="3000"/>
              </a:lnSpc>
            </a:pPr>
            <a:r>
              <a:rPr lang="lv-LV">
                <a:solidFill>
                  <a:schemeClr val="accent2"/>
                </a:solidFill>
              </a:rPr>
              <a:t>⸺</a:t>
            </a:r>
          </a:p>
          <a:p>
            <a:r>
              <a:rPr lang="lv-LV" sz="2800"/>
              <a:t>ES Padome tiekas: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558B8D2-7E33-CDD9-03B6-BFF88E5B817B}"/>
              </a:ext>
            </a:extLst>
          </p:cNvPr>
          <p:cNvSpPr txBox="1">
            <a:spLocks/>
          </p:cNvSpPr>
          <p:nvPr/>
        </p:nvSpPr>
        <p:spPr bwMode="auto">
          <a:xfrm>
            <a:off x="1381113" y="5070690"/>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a:effectLst>
                  <a:outerShdw blurRad="38100" dist="38100" dir="2700000" algn="tl">
                    <a:srgbClr val="000000">
                      <a:alpha val="43137"/>
                    </a:srgbClr>
                  </a:outerShdw>
                </a:effectLst>
                <a:hlinkClick r:id="rId4" action="ppaction://hlinksldjump"/>
              </a:rPr>
              <a:t>Plašāka informācija</a:t>
            </a:r>
          </a:p>
        </p:txBody>
      </p:sp>
      <p:sp>
        <p:nvSpPr>
          <p:cNvPr id="3" name="Text Placeholder 11">
            <a:extLst>
              <a:ext uri="{FF2B5EF4-FFF2-40B4-BE49-F238E27FC236}">
                <a16:creationId xmlns:a16="http://schemas.microsoft.com/office/drawing/2014/main" id="{A4E8A748-BCE0-1CCE-36E2-6F39A1A7D2A8}"/>
              </a:ext>
            </a:extLst>
          </p:cNvPr>
          <p:cNvSpPr txBox="1">
            <a:spLocks/>
          </p:cNvSpPr>
          <p:nvPr/>
        </p:nvSpPr>
        <p:spPr bwMode="auto">
          <a:xfrm>
            <a:off x="7851676" y="507069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6951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205439"/>
            <a:ext cx="10163102" cy="3377676"/>
          </a:xfrm>
          <a:solidFill>
            <a:schemeClr val="accent2">
              <a:lumMod val="20000"/>
              <a:lumOff val="80000"/>
              <a:alpha val="50000"/>
            </a:schemeClr>
          </a:solidFill>
        </p:spPr>
        <p:txBody>
          <a:bodyPr numCol="2"/>
          <a:lstStyle/>
          <a:p>
            <a:r>
              <a:rPr lang="lv-LV"/>
              <a:t>Padome tiekas 10 sastāvos: </a:t>
            </a:r>
          </a:p>
          <a:p>
            <a:pPr lvl="0"/>
            <a:endParaRPr lang="en-US" dirty="0"/>
          </a:p>
          <a:p>
            <a:pPr lvl="0"/>
            <a:r>
              <a:rPr lang="lv-LV"/>
              <a:t>Lauksaimniecība un zivsaimniecība</a:t>
            </a:r>
          </a:p>
          <a:p>
            <a:pPr lvl="0"/>
            <a:r>
              <a:rPr lang="lv-LV"/>
              <a:t>Konkurētspēja</a:t>
            </a:r>
          </a:p>
          <a:p>
            <a:pPr lvl="0"/>
            <a:r>
              <a:rPr lang="lv-LV"/>
              <a:t>Ekonomika un finanses</a:t>
            </a:r>
          </a:p>
          <a:p>
            <a:pPr lvl="0"/>
            <a:r>
              <a:rPr lang="lv-LV"/>
              <a:t>Vide</a:t>
            </a:r>
          </a:p>
          <a:p>
            <a:pPr lvl="0"/>
            <a:r>
              <a:rPr lang="lv-LV"/>
              <a:t>Nodarbinātība, sociālā politika, veselība un patērētāju tiesību aizsardzība</a:t>
            </a:r>
          </a:p>
          <a:p>
            <a:pPr lvl="0"/>
            <a:endParaRPr lang="en-US" dirty="0"/>
          </a:p>
          <a:p>
            <a:pPr lvl="0"/>
            <a:endParaRPr lang="en-US" dirty="0"/>
          </a:p>
          <a:p>
            <a:pPr lvl="0"/>
            <a:endParaRPr lang="en-US" dirty="0"/>
          </a:p>
          <a:p>
            <a:pPr lvl="0"/>
            <a:endParaRPr lang="en-US" dirty="0"/>
          </a:p>
          <a:p>
            <a:pPr lvl="0"/>
            <a:r>
              <a:rPr lang="lv-LV"/>
              <a:t>Izglītība, jaunatne, kultūra un sports</a:t>
            </a:r>
          </a:p>
          <a:p>
            <a:pPr lvl="0"/>
            <a:r>
              <a:rPr lang="lv-LV"/>
              <a:t>Ārlietas</a:t>
            </a:r>
          </a:p>
          <a:p>
            <a:pPr lvl="0"/>
            <a:r>
              <a:rPr lang="lv-LV"/>
              <a:t>Vispārējās lietas</a:t>
            </a:r>
          </a:p>
          <a:p>
            <a:pPr lvl="0"/>
            <a:r>
              <a:rPr lang="lv-LV"/>
              <a:t>Tieslietas un iekšlietas</a:t>
            </a:r>
          </a:p>
          <a:p>
            <a:r>
              <a:rPr lang="lv-LV"/>
              <a:t>Transports, telekomunikācijas un enerģētika</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ES Padome – 100 punkti</a:t>
            </a:r>
          </a:p>
          <a:p>
            <a:pPr>
              <a:lnSpc>
                <a:spcPts val="3000"/>
              </a:lnSpc>
            </a:pPr>
            <a:r>
              <a:rPr lang="lv-LV">
                <a:solidFill>
                  <a:schemeClr val="accent2"/>
                </a:solidFill>
              </a:rPr>
              <a:t>⸺</a:t>
            </a:r>
          </a:p>
          <a:p>
            <a:r>
              <a:rPr lang="lv-LV" sz="2800" i="1"/>
              <a:t>Informācija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0D6DFF8-5F4D-BE56-081C-16FE4FBFC2F5}"/>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922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Revīzijas palāta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Pastāvīgo pārstāvju komiteja</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darba grupas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rotējošā prezidentūra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ES Padome – 200 punkti</a:t>
            </a:r>
          </a:p>
          <a:p>
            <a:pPr>
              <a:lnSpc>
                <a:spcPts val="3000"/>
              </a:lnSpc>
            </a:pPr>
            <a:r>
              <a:rPr lang="lv-LV">
                <a:solidFill>
                  <a:schemeClr val="accent2"/>
                </a:solidFill>
              </a:rPr>
              <a:t>⸺</a:t>
            </a:r>
          </a:p>
          <a:p>
            <a:r>
              <a:rPr lang="lv-LV" sz="2800"/>
              <a:t>Kurš no šiem terminiem </a:t>
            </a:r>
            <a:r>
              <a:rPr lang="lv-LV" sz="2800" u="sng"/>
              <a:t>nav</a:t>
            </a:r>
            <a:r>
              <a:rPr lang="lv-LV" sz="2800"/>
              <a:t> saistīts ar Padomi?</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AC3F91F-9514-A8DF-09AC-70891982AD66}"/>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5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Pieņemt ES budžetu kopā ar Eiropas Parlamentu</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Pārvaldīt ES līdzekļus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Pieņemt ES tiesību aktus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sz="1800"/>
              <a:t>Koordinēt dalībvalstu politiku</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ES Padome – 300 punkti</a:t>
            </a:r>
          </a:p>
          <a:p>
            <a:pPr>
              <a:lnSpc>
                <a:spcPts val="3000"/>
              </a:lnSpc>
            </a:pPr>
            <a:r>
              <a:rPr lang="lv-LV">
                <a:solidFill>
                  <a:schemeClr val="accent2"/>
                </a:solidFill>
              </a:rPr>
              <a:t>⸺</a:t>
            </a:r>
          </a:p>
          <a:p>
            <a:r>
              <a:rPr lang="lv-LV" sz="2800"/>
              <a:t>Kurš no šiem uzdevumiem </a:t>
            </a:r>
            <a:r>
              <a:rPr lang="lv-LV" sz="2800" u="sng"/>
              <a:t>nav</a:t>
            </a:r>
            <a:r>
              <a:rPr lang="lv-LV" sz="2800"/>
              <a:t> Padomes kompetencē?</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9EE72DF9-17A2-CF4D-5458-0FCA8D0A87F3}"/>
              </a:ext>
            </a:extLst>
          </p:cNvPr>
          <p:cNvSpPr txBox="1">
            <a:spLocks/>
          </p:cNvSpPr>
          <p:nvPr/>
        </p:nvSpPr>
        <p:spPr bwMode="auto">
          <a:xfrm>
            <a:off x="1504206" y="6007605"/>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dirty="0">
                <a:effectLst>
                  <a:outerShdw blurRad="38100" dist="38100" dir="2700000" algn="tl">
                    <a:srgbClr val="000000">
                      <a:alpha val="43137"/>
                    </a:srgbClr>
                  </a:outerShdw>
                </a:effectLst>
                <a:hlinkClick r:id="rId4" action="ppaction://hlinksldjump"/>
              </a:rPr>
              <a:t>Plašāka informācija</a:t>
            </a:r>
          </a:p>
        </p:txBody>
      </p:sp>
      <p:sp>
        <p:nvSpPr>
          <p:cNvPr id="8" name="Text Placeholder 11">
            <a:extLst>
              <a:ext uri="{FF2B5EF4-FFF2-40B4-BE49-F238E27FC236}">
                <a16:creationId xmlns:a16="http://schemas.microsoft.com/office/drawing/2014/main" id="{69BB9445-B753-3A31-8BC6-B2DCEF3C84F8}"/>
              </a:ext>
            </a:extLst>
          </p:cNvPr>
          <p:cNvSpPr txBox="1">
            <a:spLocks/>
          </p:cNvSpPr>
          <p:nvPr/>
        </p:nvSpPr>
        <p:spPr bwMode="auto">
          <a:xfrm>
            <a:off x="7992011" y="600760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2570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9"/>
            <a:ext cx="9612548" cy="520325"/>
          </a:xfrm>
        </p:spPr>
        <p:txBody>
          <a:bodyPr/>
          <a:lstStyle/>
          <a:p>
            <a:pPr>
              <a:lnSpc>
                <a:spcPts val="3000"/>
              </a:lnSpc>
            </a:pPr>
            <a:r>
              <a:rPr lang="lv-LV"/>
              <a:t>Instrukcijas</a:t>
            </a:r>
            <a:br>
              <a:rPr lang="lv-LV"/>
            </a:b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pic>
        <p:nvPicPr>
          <p:cNvPr id="3" name="Picture 2">
            <a:extLst>
              <a:ext uri="{FF2B5EF4-FFF2-40B4-BE49-F238E27FC236}">
                <a16:creationId xmlns:a16="http://schemas.microsoft.com/office/drawing/2014/main" id="{153F8114-5E1C-374C-E5F4-E0F98528AF97}"/>
              </a:ext>
            </a:extLst>
          </p:cNvPr>
          <p:cNvPicPr>
            <a:picLocks noChangeAspect="1"/>
          </p:cNvPicPr>
          <p:nvPr/>
        </p:nvPicPr>
        <p:blipFill>
          <a:blip r:embed="rId5"/>
          <a:srcRect/>
          <a:stretch/>
        </p:blipFill>
        <p:spPr>
          <a:xfrm>
            <a:off x="709137" y="1584700"/>
            <a:ext cx="3958060" cy="2217058"/>
          </a:xfrm>
          <a:prstGeom prst="rect">
            <a:avLst/>
          </a:prstGeom>
          <a:ln>
            <a:solidFill>
              <a:schemeClr val="accent6">
                <a:lumMod val="60000"/>
                <a:lumOff val="40000"/>
              </a:schemeClr>
            </a:solidFill>
          </a:ln>
        </p:spPr>
      </p:pic>
      <p:pic>
        <p:nvPicPr>
          <p:cNvPr id="7" name="Graphic 6" descr="Cursor with solid fill">
            <a:extLst>
              <a:ext uri="{FF2B5EF4-FFF2-40B4-BE49-F238E27FC236}">
                <a16:creationId xmlns:a16="http://schemas.microsoft.com/office/drawing/2014/main" id="{5B775C5B-2531-DD02-2BBD-05FB91DAE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4187" y="2363495"/>
            <a:ext cx="101639" cy="101639"/>
          </a:xfrm>
          <a:prstGeom prst="rect">
            <a:avLst/>
          </a:prstGeom>
        </p:spPr>
      </p:pic>
      <p:sp>
        <p:nvSpPr>
          <p:cNvPr id="8" name="Oval 7">
            <a:extLst>
              <a:ext uri="{FF2B5EF4-FFF2-40B4-BE49-F238E27FC236}">
                <a16:creationId xmlns:a16="http://schemas.microsoft.com/office/drawing/2014/main" id="{3FBA9FBE-D0AE-2FC3-8205-0FAB22933984}"/>
              </a:ext>
            </a:extLst>
          </p:cNvPr>
          <p:cNvSpPr/>
          <p:nvPr/>
        </p:nvSpPr>
        <p:spPr>
          <a:xfrm>
            <a:off x="1219514" y="2296408"/>
            <a:ext cx="240634" cy="13417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E534B9D9-7EDB-4D61-8650-29AE7D7D71BD}"/>
              </a:ext>
            </a:extLst>
          </p:cNvPr>
          <p:cNvSpPr txBox="1"/>
          <p:nvPr/>
        </p:nvSpPr>
        <p:spPr>
          <a:xfrm>
            <a:off x="625060" y="1127888"/>
            <a:ext cx="2757012" cy="307777"/>
          </a:xfrm>
          <a:prstGeom prst="rect">
            <a:avLst/>
          </a:prstGeom>
          <a:noFill/>
        </p:spPr>
        <p:txBody>
          <a:bodyPr wrap="square">
            <a:spAutoFit/>
          </a:bodyPr>
          <a:lstStyle/>
          <a:p>
            <a:r>
              <a:rPr lang="lv-LV" sz="1400" b="1">
                <a:latin typeface="Source Sans 3" panose="020B0303030403020204" pitchFamily="34" charset="0"/>
              </a:rPr>
              <a:t>Noklikšķiniet uz izvēlētā jautājuma</a:t>
            </a:r>
          </a:p>
        </p:txBody>
      </p:sp>
      <p:sp>
        <p:nvSpPr>
          <p:cNvPr id="46" name="TextBox 45">
            <a:extLst>
              <a:ext uri="{FF2B5EF4-FFF2-40B4-BE49-F238E27FC236}">
                <a16:creationId xmlns:a16="http://schemas.microsoft.com/office/drawing/2014/main" id="{C7D95B63-9B5A-239B-13A2-71A98F179840}"/>
              </a:ext>
            </a:extLst>
          </p:cNvPr>
          <p:cNvSpPr txBox="1"/>
          <p:nvPr/>
        </p:nvSpPr>
        <p:spPr>
          <a:xfrm>
            <a:off x="5431333" y="1167623"/>
            <a:ext cx="5656338" cy="307777"/>
          </a:xfrm>
          <a:prstGeom prst="rect">
            <a:avLst/>
          </a:prstGeom>
          <a:noFill/>
        </p:spPr>
        <p:txBody>
          <a:bodyPr wrap="square">
            <a:spAutoFit/>
          </a:bodyPr>
          <a:lstStyle/>
          <a:p>
            <a:r>
              <a:rPr lang="lv-LV" sz="1400" b="1">
                <a:latin typeface="Source Sans 3" panose="020B0303030403020204" pitchFamily="34" charset="0"/>
              </a:rPr>
              <a:t>Kad komanda ir sniegusi atbildi, noklikšķiniet, lai atklātu pareizo atbildi</a:t>
            </a:r>
          </a:p>
        </p:txBody>
      </p:sp>
      <p:sp>
        <p:nvSpPr>
          <p:cNvPr id="48" name="TextBox 47">
            <a:extLst>
              <a:ext uri="{FF2B5EF4-FFF2-40B4-BE49-F238E27FC236}">
                <a16:creationId xmlns:a16="http://schemas.microsoft.com/office/drawing/2014/main" id="{0B0F432E-0BF0-5122-3BF0-B61C61383527}"/>
              </a:ext>
            </a:extLst>
          </p:cNvPr>
          <p:cNvSpPr txBox="1"/>
          <p:nvPr/>
        </p:nvSpPr>
        <p:spPr>
          <a:xfrm>
            <a:off x="2769138" y="4032205"/>
            <a:ext cx="6497163" cy="523220"/>
          </a:xfrm>
          <a:prstGeom prst="rect">
            <a:avLst/>
          </a:prstGeom>
          <a:noFill/>
        </p:spPr>
        <p:txBody>
          <a:bodyPr wrap="square">
            <a:spAutoFit/>
          </a:bodyPr>
          <a:lstStyle/>
          <a:p>
            <a:r>
              <a:rPr lang="lv-LV" sz="1400" b="1">
                <a:latin typeface="Source Sans 3" panose="020B0303030403020204" pitchFamily="34" charset="0"/>
              </a:rPr>
              <a:t>Noklikšķiniet uz </a:t>
            </a:r>
            <a:r>
              <a:rPr lang="lv-LV" sz="1400" b="1" i="1">
                <a:latin typeface="Source Sans 3" panose="020B0303030403020204" pitchFamily="34" charset="0"/>
              </a:rPr>
              <a:t>Europa Quest</a:t>
            </a:r>
            <a:r>
              <a:rPr lang="lv-LV" sz="1400" b="1">
                <a:latin typeface="Source Sans 3" panose="020B0303030403020204" pitchFamily="34" charset="0"/>
              </a:rPr>
              <a:t>, lai atgrieztos pie kategoriju saraksta un izvēlētos citu jautājumu.</a:t>
            </a:r>
          </a:p>
          <a:p>
            <a:r>
              <a:rPr lang="lv-LV" sz="1400" b="1">
                <a:latin typeface="Source Sans 3" panose="020B0303030403020204" pitchFamily="34" charset="0"/>
              </a:rPr>
              <a:t>Jau atbildētais jautājums būs iekrāsots balts.</a:t>
            </a:r>
          </a:p>
        </p:txBody>
      </p:sp>
      <p:pic>
        <p:nvPicPr>
          <p:cNvPr id="50" name="Picture 49">
            <a:extLst>
              <a:ext uri="{FF2B5EF4-FFF2-40B4-BE49-F238E27FC236}">
                <a16:creationId xmlns:a16="http://schemas.microsoft.com/office/drawing/2014/main" id="{A5A732C9-897A-8934-2A05-97B60C1DB6ED}"/>
              </a:ext>
            </a:extLst>
          </p:cNvPr>
          <p:cNvPicPr>
            <a:picLocks noChangeAspect="1"/>
          </p:cNvPicPr>
          <p:nvPr/>
        </p:nvPicPr>
        <p:blipFill>
          <a:blip r:embed="rId8"/>
          <a:srcRect/>
          <a:stretch/>
        </p:blipFill>
        <p:spPr>
          <a:xfrm>
            <a:off x="5498161" y="1893107"/>
            <a:ext cx="2516435" cy="1408516"/>
          </a:xfrm>
          <a:prstGeom prst="rect">
            <a:avLst/>
          </a:prstGeom>
          <a:ln w="6350">
            <a:solidFill>
              <a:schemeClr val="accent6">
                <a:lumMod val="60000"/>
                <a:lumOff val="40000"/>
              </a:schemeClr>
            </a:solidFill>
          </a:ln>
        </p:spPr>
      </p:pic>
      <p:pic>
        <p:nvPicPr>
          <p:cNvPr id="52" name="Picture 51">
            <a:extLst>
              <a:ext uri="{FF2B5EF4-FFF2-40B4-BE49-F238E27FC236}">
                <a16:creationId xmlns:a16="http://schemas.microsoft.com/office/drawing/2014/main" id="{9C1F3FED-16A2-2A98-153F-C8074C84F074}"/>
              </a:ext>
            </a:extLst>
          </p:cNvPr>
          <p:cNvPicPr>
            <a:picLocks noChangeAspect="1"/>
          </p:cNvPicPr>
          <p:nvPr/>
        </p:nvPicPr>
        <p:blipFill>
          <a:blip r:embed="rId9"/>
          <a:srcRect/>
          <a:stretch/>
        </p:blipFill>
        <p:spPr>
          <a:xfrm>
            <a:off x="8435587" y="1901859"/>
            <a:ext cx="2515636" cy="1405177"/>
          </a:xfrm>
          <a:prstGeom prst="rect">
            <a:avLst/>
          </a:prstGeom>
          <a:ln w="6350">
            <a:solidFill>
              <a:schemeClr val="accent6">
                <a:lumMod val="60000"/>
                <a:lumOff val="40000"/>
              </a:schemeClr>
            </a:solidFill>
          </a:ln>
        </p:spPr>
      </p:pic>
      <p:pic>
        <p:nvPicPr>
          <p:cNvPr id="58" name="Graphic 57" descr="Badge outline">
            <a:extLst>
              <a:ext uri="{FF2B5EF4-FFF2-40B4-BE49-F238E27FC236}">
                <a16:creationId xmlns:a16="http://schemas.microsoft.com/office/drawing/2014/main" id="{4F9D154E-D7E8-7344-F0ED-A70D83A15F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81460" y="1727074"/>
            <a:ext cx="299747" cy="299747"/>
          </a:xfrm>
          <a:prstGeom prst="rect">
            <a:avLst/>
          </a:prstGeom>
        </p:spPr>
      </p:pic>
      <p:pic>
        <p:nvPicPr>
          <p:cNvPr id="60" name="Graphic 59" descr="Badge 1 outline">
            <a:extLst>
              <a:ext uri="{FF2B5EF4-FFF2-40B4-BE49-F238E27FC236}">
                <a16:creationId xmlns:a16="http://schemas.microsoft.com/office/drawing/2014/main" id="{2C1FF55F-9E48-AB84-49D2-0AF00317BA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9202" y="1315307"/>
            <a:ext cx="291716" cy="291716"/>
          </a:xfrm>
          <a:prstGeom prst="rect">
            <a:avLst/>
          </a:prstGeom>
        </p:spPr>
      </p:pic>
      <p:grpSp>
        <p:nvGrpSpPr>
          <p:cNvPr id="80" name="Group 79">
            <a:extLst>
              <a:ext uri="{FF2B5EF4-FFF2-40B4-BE49-F238E27FC236}">
                <a16:creationId xmlns:a16="http://schemas.microsoft.com/office/drawing/2014/main" id="{9F3C0087-66A1-0234-922F-C69CF4A6281A}"/>
              </a:ext>
            </a:extLst>
          </p:cNvPr>
          <p:cNvGrpSpPr>
            <a:grpSpLocks noChangeAspect="1"/>
          </p:cNvGrpSpPr>
          <p:nvPr/>
        </p:nvGrpSpPr>
        <p:grpSpPr>
          <a:xfrm>
            <a:off x="6096000" y="4771914"/>
            <a:ext cx="2693485" cy="1507170"/>
            <a:chOff x="8437510" y="4432228"/>
            <a:chExt cx="2755037" cy="1541612"/>
          </a:xfrm>
        </p:grpSpPr>
        <p:pic>
          <p:nvPicPr>
            <p:cNvPr id="78" name="Picture 77">
              <a:extLst>
                <a:ext uri="{FF2B5EF4-FFF2-40B4-BE49-F238E27FC236}">
                  <a16:creationId xmlns:a16="http://schemas.microsoft.com/office/drawing/2014/main" id="{04511739-084B-1553-2CA3-07AB064B5828}"/>
                </a:ext>
              </a:extLst>
            </p:cNvPr>
            <p:cNvPicPr>
              <a:picLocks noChangeAspect="1"/>
            </p:cNvPicPr>
            <p:nvPr/>
          </p:nvPicPr>
          <p:blipFill>
            <a:blip r:embed="rId14"/>
            <a:srcRect/>
            <a:stretch/>
          </p:blipFill>
          <p:spPr>
            <a:xfrm>
              <a:off x="8437510" y="4432228"/>
              <a:ext cx="2755037" cy="1541612"/>
            </a:xfrm>
            <a:prstGeom prst="rect">
              <a:avLst/>
            </a:prstGeom>
            <a:ln w="6350">
              <a:solidFill>
                <a:schemeClr val="accent6">
                  <a:lumMod val="60000"/>
                  <a:lumOff val="40000"/>
                </a:schemeClr>
              </a:solidFill>
            </a:ln>
          </p:spPr>
        </p:pic>
        <p:sp>
          <p:nvSpPr>
            <p:cNvPr id="79" name="Oval 78">
              <a:extLst>
                <a:ext uri="{FF2B5EF4-FFF2-40B4-BE49-F238E27FC236}">
                  <a16:creationId xmlns:a16="http://schemas.microsoft.com/office/drawing/2014/main" id="{C41E8DAF-1E6E-0D62-A249-87C0A9900544}"/>
                </a:ext>
              </a:extLst>
            </p:cNvPr>
            <p:cNvSpPr/>
            <p:nvPr/>
          </p:nvSpPr>
          <p:spPr>
            <a:xfrm>
              <a:off x="8787630" y="5023496"/>
              <a:ext cx="192736" cy="10968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grpSp>
        <p:nvGrpSpPr>
          <p:cNvPr id="5" name="Group 4">
            <a:extLst>
              <a:ext uri="{FF2B5EF4-FFF2-40B4-BE49-F238E27FC236}">
                <a16:creationId xmlns:a16="http://schemas.microsoft.com/office/drawing/2014/main" id="{4B682E84-A412-2E7C-A6D1-4390DD70BCB4}"/>
              </a:ext>
            </a:extLst>
          </p:cNvPr>
          <p:cNvGrpSpPr>
            <a:grpSpLocks noChangeAspect="1"/>
          </p:cNvGrpSpPr>
          <p:nvPr/>
        </p:nvGrpSpPr>
        <p:grpSpPr>
          <a:xfrm>
            <a:off x="2688167" y="4616475"/>
            <a:ext cx="2903712" cy="1733956"/>
            <a:chOff x="5286591" y="4506576"/>
            <a:chExt cx="2750625" cy="1642540"/>
          </a:xfrm>
        </p:grpSpPr>
        <p:grpSp>
          <p:nvGrpSpPr>
            <p:cNvPr id="72" name="Group 71">
              <a:extLst>
                <a:ext uri="{FF2B5EF4-FFF2-40B4-BE49-F238E27FC236}">
                  <a16:creationId xmlns:a16="http://schemas.microsoft.com/office/drawing/2014/main" id="{56013069-BF8D-5822-5592-5C5D33BB8D84}"/>
                </a:ext>
              </a:extLst>
            </p:cNvPr>
            <p:cNvGrpSpPr/>
            <p:nvPr/>
          </p:nvGrpSpPr>
          <p:grpSpPr>
            <a:xfrm>
              <a:off x="5498161" y="4656450"/>
              <a:ext cx="2539055" cy="1492666"/>
              <a:chOff x="5559856" y="4292253"/>
              <a:chExt cx="3130890" cy="1702767"/>
            </a:xfrm>
          </p:grpSpPr>
          <p:pic>
            <p:nvPicPr>
              <p:cNvPr id="68" name="Picture 67">
                <a:extLst>
                  <a:ext uri="{FF2B5EF4-FFF2-40B4-BE49-F238E27FC236}">
                    <a16:creationId xmlns:a16="http://schemas.microsoft.com/office/drawing/2014/main" id="{0BDCD615-BFA1-3DB8-9535-A598180CF129}"/>
                  </a:ext>
                </a:extLst>
              </p:cNvPr>
              <p:cNvPicPr>
                <a:picLocks noChangeAspect="1"/>
              </p:cNvPicPr>
              <p:nvPr/>
            </p:nvPicPr>
            <p:blipFill>
              <a:blip r:embed="rId9"/>
              <a:srcRect/>
              <a:stretch/>
            </p:blipFill>
            <p:spPr>
              <a:xfrm>
                <a:off x="5559856" y="4292253"/>
                <a:ext cx="3130890" cy="1617886"/>
              </a:xfrm>
              <a:prstGeom prst="rect">
                <a:avLst/>
              </a:prstGeom>
              <a:ln w="6350">
                <a:solidFill>
                  <a:schemeClr val="accent6">
                    <a:lumMod val="60000"/>
                    <a:lumOff val="40000"/>
                  </a:schemeClr>
                </a:solidFill>
              </a:ln>
            </p:spPr>
          </p:pic>
          <p:sp>
            <p:nvSpPr>
              <p:cNvPr id="69" name="Oval 68">
                <a:extLst>
                  <a:ext uri="{FF2B5EF4-FFF2-40B4-BE49-F238E27FC236}">
                    <a16:creationId xmlns:a16="http://schemas.microsoft.com/office/drawing/2014/main" id="{D3759229-9081-35DE-0677-9428323453A7}"/>
                  </a:ext>
                </a:extLst>
              </p:cNvPr>
              <p:cNvSpPr/>
              <p:nvPr/>
            </p:nvSpPr>
            <p:spPr>
              <a:xfrm>
                <a:off x="7650296" y="5672036"/>
                <a:ext cx="897231" cy="238102"/>
              </a:xfrm>
              <a:prstGeom prst="ellipse">
                <a:avLst/>
              </a:prstGeom>
              <a:no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0" name="Graphic 69" descr="Cursor with solid fill">
                <a:extLst>
                  <a:ext uri="{FF2B5EF4-FFF2-40B4-BE49-F238E27FC236}">
                    <a16:creationId xmlns:a16="http://schemas.microsoft.com/office/drawing/2014/main" id="{883AED85-B1C6-66D3-DBCA-8541301AFE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7867" y="5750032"/>
                <a:ext cx="244987" cy="244988"/>
              </a:xfrm>
              <a:prstGeom prst="rect">
                <a:avLst/>
              </a:prstGeom>
            </p:spPr>
          </p:pic>
        </p:grpSp>
        <p:pic>
          <p:nvPicPr>
            <p:cNvPr id="56" name="Graphic 55" descr="Badge 3 outline">
              <a:extLst>
                <a:ext uri="{FF2B5EF4-FFF2-40B4-BE49-F238E27FC236}">
                  <a16:creationId xmlns:a16="http://schemas.microsoft.com/office/drawing/2014/main" id="{14873E1D-66E0-E4EC-88BE-21168B1F5E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86591" y="4506576"/>
              <a:ext cx="299748" cy="299748"/>
            </a:xfrm>
            <a:prstGeom prst="rect">
              <a:avLst/>
            </a:prstGeom>
          </p:spPr>
        </p:pic>
      </p:grpSp>
    </p:spTree>
    <p:extLst>
      <p:ext uri="{BB962C8B-B14F-4D97-AF65-F5344CB8AC3E}">
        <p14:creationId xmlns:p14="http://schemas.microsoft.com/office/powerpoint/2010/main" val="4292516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2910254" y="1976033"/>
            <a:ext cx="6035517" cy="3545536"/>
          </a:xfrm>
          <a:solidFill>
            <a:schemeClr val="accent2">
              <a:lumMod val="20000"/>
              <a:lumOff val="80000"/>
              <a:alpha val="50000"/>
            </a:schemeClr>
          </a:solidFill>
        </p:spPr>
        <p:txBody>
          <a:bodyPr numCol="1"/>
          <a:lstStyle/>
          <a:p>
            <a:pPr>
              <a:lnSpc>
                <a:spcPct val="150000"/>
              </a:lnSpc>
            </a:pPr>
            <a:r>
              <a:rPr lang="lv-LV" sz="1800">
                <a:effectLst/>
                <a:latin typeface="Calibri" panose="020F0502020204030204" pitchFamily="34" charset="0"/>
                <a:ea typeface="Calibri" panose="020F0502020204030204" pitchFamily="34" charset="0"/>
                <a:cs typeface="Segoe UI" panose="020B0502040204020203" pitchFamily="34" charset="0"/>
              </a:rPr>
              <a:t>Pārvaldīt ES līdzekļus nav Padomes kompetencē.</a:t>
            </a:r>
          </a:p>
          <a:p>
            <a:pPr>
              <a:lnSpc>
                <a:spcPct val="150000"/>
              </a:lnSpc>
            </a:pPr>
            <a:r>
              <a:rPr lang="lv-LV" sz="1800">
                <a:effectLst/>
                <a:latin typeface="Calibri" panose="020F0502020204030204" pitchFamily="34" charset="0"/>
                <a:ea typeface="Calibri" panose="020F0502020204030204" pitchFamily="34" charset="0"/>
                <a:cs typeface="Arial" panose="020B0604020202020204" pitchFamily="34" charset="0"/>
              </a:rPr>
              <a:t>Komisijai, Padomei un Parlamentam ir loma, nosakot budžeta lielumu un to, kā tas tiek sadalīts. </a:t>
            </a:r>
          </a:p>
          <a:p>
            <a:pPr>
              <a:lnSpc>
                <a:spcPct val="150000"/>
              </a:lnSpc>
            </a:pPr>
            <a:r>
              <a:rPr lang="lv-LV" sz="1800">
                <a:effectLst/>
                <a:latin typeface="Calibri" panose="020F0502020204030204" pitchFamily="34" charset="0"/>
                <a:ea typeface="Calibri" panose="020F0502020204030204" pitchFamily="34" charset="0"/>
                <a:cs typeface="Arial" panose="020B0604020202020204" pitchFamily="34" charset="0"/>
              </a:rPr>
              <a:t>Tomēr par budžeta pārvaldību ir atbildīga </a:t>
            </a:r>
            <a:r>
              <a:rPr lang="lv-LV" sz="1800" u="sng">
                <a:effectLst/>
                <a:latin typeface="Calibri" panose="020F0502020204030204" pitchFamily="34" charset="0"/>
                <a:ea typeface="Calibri" panose="020F0502020204030204" pitchFamily="34" charset="0"/>
                <a:cs typeface="Arial" panose="020B0604020202020204" pitchFamily="34" charset="0"/>
              </a:rPr>
              <a:t>Komisija</a:t>
            </a:r>
            <a:r>
              <a:rPr lang="lv-LV" sz="1800">
                <a:effectLst/>
                <a:latin typeface="Calibri" panose="020F0502020204030204" pitchFamily="34" charset="0"/>
                <a:ea typeface="Calibri" panose="020F0502020204030204" pitchFamily="34" charset="0"/>
                <a:cs typeface="Arial" panose="020B0604020202020204" pitchFamily="34" charset="0"/>
              </a:rPr>
              <a:t>.</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ES Padome – 300 punkti</a:t>
            </a:r>
          </a:p>
          <a:p>
            <a:pPr>
              <a:lnSpc>
                <a:spcPts val="3000"/>
              </a:lnSpc>
            </a:pPr>
            <a:r>
              <a:rPr lang="lv-LV">
                <a:solidFill>
                  <a:schemeClr val="accent2"/>
                </a:solidFill>
              </a:rPr>
              <a:t>⸺</a:t>
            </a:r>
          </a:p>
          <a:p>
            <a:r>
              <a:rPr lang="lv-LV" sz="2800" i="1"/>
              <a:t>Informācija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291C0A2-6DEB-FED4-9B6F-AABE60128EB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8068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400"/>
              <a:t>Kāda ir galvenā balsošanas sistēma Padomē?</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ES Padome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5" name="TextBox 4">
            <a:extLst>
              <a:ext uri="{FF2B5EF4-FFF2-40B4-BE49-F238E27FC236}">
                <a16:creationId xmlns:a16="http://schemas.microsoft.com/office/drawing/2014/main" id="{6A4D45E4-BFC0-61D5-5B89-4E48F5269432}"/>
              </a:ext>
            </a:extLst>
          </p:cNvPr>
          <p:cNvSpPr txBox="1"/>
          <p:nvPr/>
        </p:nvSpPr>
        <p:spPr>
          <a:xfrm>
            <a:off x="1133568" y="1530325"/>
            <a:ext cx="7038364" cy="914400"/>
          </a:xfrm>
          <a:prstGeom prst="rect">
            <a:avLst/>
          </a:prstGeom>
        </p:spPr>
        <p:txBody>
          <a:bodyPr vert="horz" wrap="none" lIns="91440" tIns="45720" rIns="91440" bIns="45720" rtlCol="0" anchor="t">
            <a:noAutofit/>
          </a:bodyPr>
          <a:lstStyle/>
          <a:p>
            <a:pPr algn="l"/>
            <a:r>
              <a:rPr lang="lv-LV" sz="3200" b="1" dirty="0">
                <a:solidFill>
                  <a:srgbClr val="1C45EF"/>
                </a:solidFill>
                <a:latin typeface="Arial" charset="0"/>
                <a:ea typeface="Arial" charset="0"/>
                <a:cs typeface="Arial" charset="0"/>
              </a:rPr>
              <a:t>Vairumā gadījumu izmanto kvalificēta vairākuma balsošanu:</a:t>
            </a:r>
          </a:p>
        </p:txBody>
      </p:sp>
      <p:sp>
        <p:nvSpPr>
          <p:cNvPr id="3" name="Text Placeholder 11">
            <a:extLst>
              <a:ext uri="{FF2B5EF4-FFF2-40B4-BE49-F238E27FC236}">
                <a16:creationId xmlns:a16="http://schemas.microsoft.com/office/drawing/2014/main" id="{11172DE1-B603-F719-B6B6-B95453D289AE}"/>
              </a:ext>
            </a:extLst>
          </p:cNvPr>
          <p:cNvSpPr txBox="1">
            <a:spLocks/>
          </p:cNvSpPr>
          <p:nvPr/>
        </p:nvSpPr>
        <p:spPr bwMode="auto">
          <a:xfrm>
            <a:off x="7992011" y="57679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grpSp>
        <p:nvGrpSpPr>
          <p:cNvPr id="6" name="Group 5">
            <a:extLst>
              <a:ext uri="{FF2B5EF4-FFF2-40B4-BE49-F238E27FC236}">
                <a16:creationId xmlns:a16="http://schemas.microsoft.com/office/drawing/2014/main" id="{04EB90BB-AC5E-8286-5818-115797146643}"/>
              </a:ext>
            </a:extLst>
          </p:cNvPr>
          <p:cNvGrpSpPr/>
          <p:nvPr/>
        </p:nvGrpSpPr>
        <p:grpSpPr>
          <a:xfrm>
            <a:off x="1501997" y="3555064"/>
            <a:ext cx="6097554" cy="2111091"/>
            <a:chOff x="3107501" y="2204099"/>
            <a:chExt cx="6097554" cy="2111091"/>
          </a:xfrm>
        </p:grpSpPr>
        <p:sp>
          <p:nvSpPr>
            <p:cNvPr id="8" name="TextBox 7">
              <a:extLst>
                <a:ext uri="{FF2B5EF4-FFF2-40B4-BE49-F238E27FC236}">
                  <a16:creationId xmlns:a16="http://schemas.microsoft.com/office/drawing/2014/main" id="{F97CBDBB-897D-E5DD-E99B-309A1C8DC809}"/>
                </a:ext>
              </a:extLst>
            </p:cNvPr>
            <p:cNvSpPr txBox="1"/>
            <p:nvPr/>
          </p:nvSpPr>
          <p:spPr>
            <a:xfrm>
              <a:off x="3107501" y="2204099"/>
              <a:ext cx="6097554" cy="646331"/>
            </a:xfrm>
            <a:prstGeom prst="rect">
              <a:avLst/>
            </a:prstGeom>
            <a:noFill/>
          </p:spPr>
          <p:txBody>
            <a:bodyPr wrap="square">
              <a:spAutoFit/>
            </a:bodyPr>
            <a:lstStyle/>
            <a:p>
              <a:pPr algn="ctr"/>
              <a:r>
                <a:rPr lang="lv-LV" b="1">
                  <a:solidFill>
                    <a:schemeClr val="tx2"/>
                  </a:solidFill>
                  <a:latin typeface="Source Sans 3 Semibold" panose="020B0303030403020204" pitchFamily="34" charset="0"/>
                </a:rPr>
                <a:t>Lai panāktu kvalificētu balsu vairākumu, jābūt izpildītiem šādiem nosacījumiem:</a:t>
              </a:r>
            </a:p>
          </p:txBody>
        </p:sp>
        <p:grpSp>
          <p:nvGrpSpPr>
            <p:cNvPr id="9" name="Group 8">
              <a:extLst>
                <a:ext uri="{FF2B5EF4-FFF2-40B4-BE49-F238E27FC236}">
                  <a16:creationId xmlns:a16="http://schemas.microsoft.com/office/drawing/2014/main" id="{9DA2B8D9-3575-B6B0-DD36-F5DE344E77DF}"/>
                </a:ext>
              </a:extLst>
            </p:cNvPr>
            <p:cNvGrpSpPr/>
            <p:nvPr/>
          </p:nvGrpSpPr>
          <p:grpSpPr>
            <a:xfrm>
              <a:off x="6631136" y="2909756"/>
              <a:ext cx="659235" cy="671119"/>
              <a:chOff x="4446165" y="2969703"/>
              <a:chExt cx="659235" cy="671119"/>
            </a:xfrm>
          </p:grpSpPr>
          <p:sp>
            <p:nvSpPr>
              <p:cNvPr id="22" name="Oval 21">
                <a:extLst>
                  <a:ext uri="{FF2B5EF4-FFF2-40B4-BE49-F238E27FC236}">
                    <a16:creationId xmlns:a16="http://schemas.microsoft.com/office/drawing/2014/main" id="{585A06F7-C45E-84F5-C170-9E4F985859A9}"/>
                  </a:ext>
                </a:extLst>
              </p:cNvPr>
              <p:cNvSpPr/>
              <p:nvPr/>
            </p:nvSpPr>
            <p:spPr>
              <a:xfrm>
                <a:off x="4446165" y="2969703"/>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3" name="Graphic 22" descr="Users outline">
                <a:extLst>
                  <a:ext uri="{FF2B5EF4-FFF2-40B4-BE49-F238E27FC236}">
                    <a16:creationId xmlns:a16="http://schemas.microsoft.com/office/drawing/2014/main" id="{919B4B1B-C9D4-D9F5-BE51-FD94D51289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7182" y="3000339"/>
                <a:ext cx="457200" cy="457200"/>
              </a:xfrm>
              <a:prstGeom prst="rect">
                <a:avLst/>
              </a:prstGeom>
            </p:spPr>
          </p:pic>
          <p:sp>
            <p:nvSpPr>
              <p:cNvPr id="24" name="TextBox 23">
                <a:extLst>
                  <a:ext uri="{FF2B5EF4-FFF2-40B4-BE49-F238E27FC236}">
                    <a16:creationId xmlns:a16="http://schemas.microsoft.com/office/drawing/2014/main" id="{2ECBCB2F-6F4E-CA33-9BD3-EA9F01F983CD}"/>
                  </a:ext>
                </a:extLst>
              </p:cNvPr>
              <p:cNvSpPr txBox="1"/>
              <p:nvPr/>
            </p:nvSpPr>
            <p:spPr>
              <a:xfrm>
                <a:off x="4487651" y="3320398"/>
                <a:ext cx="576261" cy="276225"/>
              </a:xfrm>
              <a:prstGeom prst="rect">
                <a:avLst/>
              </a:prstGeom>
            </p:spPr>
            <p:txBody>
              <a:bodyPr vert="horz" wrap="square" lIns="91440" tIns="45720" rIns="91440" bIns="45720" rtlCol="0" anchor="t">
                <a:noAutofit/>
              </a:bodyPr>
              <a:lstStyle/>
              <a:p>
                <a:pPr algn="ctr"/>
                <a:r>
                  <a:rPr lang="lv-LV" sz="1200" b="1">
                    <a:solidFill>
                      <a:schemeClr val="tx2"/>
                    </a:solidFill>
                    <a:latin typeface="Source Sans 3 Semibold" panose="020B0303030403020204" pitchFamily="34" charset="0"/>
                  </a:rPr>
                  <a:t>65 %</a:t>
                </a:r>
              </a:p>
            </p:txBody>
          </p:sp>
        </p:grpSp>
        <p:grpSp>
          <p:nvGrpSpPr>
            <p:cNvPr id="10" name="Group 9">
              <a:extLst>
                <a:ext uri="{FF2B5EF4-FFF2-40B4-BE49-F238E27FC236}">
                  <a16:creationId xmlns:a16="http://schemas.microsoft.com/office/drawing/2014/main" id="{1F1125A2-E08D-5DA8-06EE-E63FC54A0E5F}"/>
                </a:ext>
              </a:extLst>
            </p:cNvPr>
            <p:cNvGrpSpPr/>
            <p:nvPr/>
          </p:nvGrpSpPr>
          <p:grpSpPr>
            <a:xfrm>
              <a:off x="4901630" y="2909756"/>
              <a:ext cx="659235" cy="671119"/>
              <a:chOff x="5025356" y="2894621"/>
              <a:chExt cx="659235" cy="671119"/>
            </a:xfrm>
          </p:grpSpPr>
          <p:sp>
            <p:nvSpPr>
              <p:cNvPr id="18" name="Oval 17">
                <a:extLst>
                  <a:ext uri="{FF2B5EF4-FFF2-40B4-BE49-F238E27FC236}">
                    <a16:creationId xmlns:a16="http://schemas.microsoft.com/office/drawing/2014/main" id="{5129511A-F46B-3965-3694-3352C9FD2FAD}"/>
                  </a:ext>
                </a:extLst>
              </p:cNvPr>
              <p:cNvSpPr/>
              <p:nvPr/>
            </p:nvSpPr>
            <p:spPr>
              <a:xfrm>
                <a:off x="5025356" y="2894621"/>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C4037682-C628-D8E3-7A32-21D2D99B3C2E}"/>
                  </a:ext>
                </a:extLst>
              </p:cNvPr>
              <p:cNvSpPr txBox="1"/>
              <p:nvPr/>
            </p:nvSpPr>
            <p:spPr>
              <a:xfrm>
                <a:off x="5108330" y="3230180"/>
                <a:ext cx="576261" cy="276225"/>
              </a:xfrm>
              <a:prstGeom prst="rect">
                <a:avLst/>
              </a:prstGeom>
            </p:spPr>
            <p:txBody>
              <a:bodyPr vert="horz" wrap="square" lIns="91440" tIns="45720" rIns="91440" bIns="45720" rtlCol="0" anchor="t">
                <a:noAutofit/>
              </a:bodyPr>
              <a:lstStyle/>
              <a:p>
                <a:pPr algn="ctr"/>
                <a:r>
                  <a:rPr lang="lv-LV" sz="1200" b="1">
                    <a:solidFill>
                      <a:schemeClr val="tx2"/>
                    </a:solidFill>
                    <a:latin typeface="Source Sans 3 Semibold" panose="020B0303030403020204" pitchFamily="34" charset="0"/>
                  </a:rPr>
                  <a:t>55 %</a:t>
                </a:r>
              </a:p>
            </p:txBody>
          </p:sp>
          <p:pic>
            <p:nvPicPr>
              <p:cNvPr id="20" name="Graphic 19" descr="Flag outline">
                <a:extLst>
                  <a:ext uri="{FF2B5EF4-FFF2-40B4-BE49-F238E27FC236}">
                    <a16:creationId xmlns:a16="http://schemas.microsoft.com/office/drawing/2014/main" id="{F6621776-909D-6573-C682-9C9158E5F1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6842" y="3002356"/>
                <a:ext cx="501650" cy="501650"/>
              </a:xfrm>
              <a:prstGeom prst="rect">
                <a:avLst/>
              </a:prstGeom>
            </p:spPr>
          </p:pic>
          <p:pic>
            <p:nvPicPr>
              <p:cNvPr id="21" name="Graphic 20" descr="Flag outline">
                <a:extLst>
                  <a:ext uri="{FF2B5EF4-FFF2-40B4-BE49-F238E27FC236}">
                    <a16:creationId xmlns:a16="http://schemas.microsoft.com/office/drawing/2014/main" id="{3414FCBF-B0AE-276A-DA53-48F7BBB4CF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817" y="2958157"/>
                <a:ext cx="501650" cy="501650"/>
              </a:xfrm>
              <a:prstGeom prst="rect">
                <a:avLst/>
              </a:prstGeom>
            </p:spPr>
          </p:pic>
        </p:grpSp>
        <p:sp>
          <p:nvSpPr>
            <p:cNvPr id="11" name="TextBox 10">
              <a:extLst>
                <a:ext uri="{FF2B5EF4-FFF2-40B4-BE49-F238E27FC236}">
                  <a16:creationId xmlns:a16="http://schemas.microsoft.com/office/drawing/2014/main" id="{607E31CE-E3FA-9F66-972A-EF9208F417D4}"/>
                </a:ext>
              </a:extLst>
            </p:cNvPr>
            <p:cNvSpPr txBox="1"/>
            <p:nvPr/>
          </p:nvSpPr>
          <p:spPr>
            <a:xfrm>
              <a:off x="4414707" y="3668859"/>
              <a:ext cx="1558467" cy="646331"/>
            </a:xfrm>
            <a:prstGeom prst="rect">
              <a:avLst/>
            </a:prstGeom>
            <a:noFill/>
          </p:spPr>
          <p:txBody>
            <a:bodyPr wrap="square">
              <a:spAutoFit/>
            </a:bodyPr>
            <a:lstStyle/>
            <a:p>
              <a:pPr algn="ctr"/>
              <a:r>
                <a:rPr lang="lv-LV" b="1">
                  <a:solidFill>
                    <a:schemeClr val="tx2"/>
                  </a:solidFill>
                  <a:latin typeface="Source Sans 3 Semibold" panose="020B0303030403020204" pitchFamily="34" charset="0"/>
                </a:rPr>
                <a:t>no ES valstīm</a:t>
              </a:r>
              <a:br>
                <a:rPr lang="lv-LV" b="1">
                  <a:solidFill>
                    <a:schemeClr val="tx2"/>
                  </a:solidFill>
                  <a:latin typeface="Source Sans 3 Semibold" panose="020B0303030403020204" pitchFamily="34" charset="0"/>
                </a:rPr>
              </a:br>
              <a:r>
                <a:rPr lang="lv-LV">
                  <a:solidFill>
                    <a:schemeClr val="tx2"/>
                  </a:solidFill>
                  <a:latin typeface="Source Sans 3 Medium"/>
                </a:rPr>
                <a:t>balso “par”</a:t>
              </a:r>
            </a:p>
          </p:txBody>
        </p:sp>
        <p:sp>
          <p:nvSpPr>
            <p:cNvPr id="12" name="TextBox 11">
              <a:extLst>
                <a:ext uri="{FF2B5EF4-FFF2-40B4-BE49-F238E27FC236}">
                  <a16:creationId xmlns:a16="http://schemas.microsoft.com/office/drawing/2014/main" id="{E571F927-155D-C61E-6F2E-D4321BB265F9}"/>
                </a:ext>
              </a:extLst>
            </p:cNvPr>
            <p:cNvSpPr txBox="1"/>
            <p:nvPr/>
          </p:nvSpPr>
          <p:spPr>
            <a:xfrm>
              <a:off x="6027198" y="3658093"/>
              <a:ext cx="2351258" cy="646331"/>
            </a:xfrm>
            <a:prstGeom prst="rect">
              <a:avLst/>
            </a:prstGeom>
            <a:noFill/>
          </p:spPr>
          <p:txBody>
            <a:bodyPr wrap="square">
              <a:spAutoFit/>
            </a:bodyPr>
            <a:lstStyle/>
            <a:p>
              <a:pPr algn="ctr"/>
              <a:r>
                <a:rPr lang="lv-LV" b="1">
                  <a:solidFill>
                    <a:schemeClr val="tx2"/>
                  </a:solidFill>
                  <a:latin typeface="Source Sans 3 Semibold" panose="020B0303030403020204" pitchFamily="34" charset="0"/>
                </a:rPr>
                <a:t>no ES iedzīvotāju skaita</a:t>
              </a:r>
              <a:br>
                <a:rPr lang="lv-LV">
                  <a:solidFill>
                    <a:schemeClr val="tx2"/>
                  </a:solidFill>
                </a:rPr>
              </a:br>
              <a:r>
                <a:rPr lang="lv-LV">
                  <a:solidFill>
                    <a:schemeClr val="tx2"/>
                  </a:solidFill>
                  <a:latin typeface="Source Sans 3 Medium"/>
                </a:rPr>
                <a:t>ir pārstāvēti</a:t>
              </a:r>
            </a:p>
          </p:txBody>
        </p:sp>
      </p:grpSp>
    </p:spTree>
    <p:extLst>
      <p:ext uri="{BB962C8B-B14F-4D97-AF65-F5344CB8AC3E}">
        <p14:creationId xmlns:p14="http://schemas.microsoft.com/office/powerpoint/2010/main" val="306996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xEl>
                                              <p:pRg st="0" end="0"/>
                                            </p:txEl>
                                          </p:spTgt>
                                        </p:tgtEl>
                                      </p:cBhvr>
                                    </p:animEffect>
                                    <p:anim calcmode="lin" valueType="num">
                                      <p:cBhvr>
                                        <p:cTn id="7" dur="1000"/>
                                        <p:tgtEl>
                                          <p:spTgt spid="4">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4">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4">
                                            <p:txEl>
                                              <p:pRg st="0" end="0"/>
                                            </p:txEl>
                                          </p:spTgt>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bg/>
                                          </p:spTgt>
                                        </p:tgtEl>
                                      </p:cBhvr>
                                    </p:animEffect>
                                    <p:anim calcmode="lin" valueType="num">
                                      <p:cBhvr>
                                        <p:cTn id="12" dur="1000"/>
                                        <p:tgtEl>
                                          <p:spTgt spid="4">
                                            <p:bg/>
                                          </p:spTgt>
                                        </p:tgtEl>
                                        <p:attrNameLst>
                                          <p:attrName>ppt_x</p:attrName>
                                        </p:attrNameLst>
                                      </p:cBhvr>
                                      <p:tavLst>
                                        <p:tav tm="0">
                                          <p:val>
                                            <p:strVal val="ppt_x"/>
                                          </p:val>
                                        </p:tav>
                                        <p:tav tm="100000">
                                          <p:val>
                                            <p:strVal val="ppt_x"/>
                                          </p:val>
                                        </p:tav>
                                      </p:tavLst>
                                    </p:anim>
                                    <p:anim calcmode="lin" valueType="num">
                                      <p:cBhvr>
                                        <p:cTn id="13" dur="1000"/>
                                        <p:tgtEl>
                                          <p:spTgt spid="4">
                                            <p:bg/>
                                          </p:spTgt>
                                        </p:tgtEl>
                                        <p:attrNameLst>
                                          <p:attrName>ppt_y</p:attrName>
                                        </p:attrNameLst>
                                      </p:cBhvr>
                                      <p:tavLst>
                                        <p:tav tm="0">
                                          <p:val>
                                            <p:strVal val="ppt_y"/>
                                          </p:val>
                                        </p:tav>
                                        <p:tav tm="100000">
                                          <p:val>
                                            <p:strVal val="ppt_y+.1"/>
                                          </p:val>
                                        </p:tav>
                                      </p:tavLst>
                                    </p:anim>
                                    <p:set>
                                      <p:cBhvr>
                                        <p:cTn id="14" dur="1" fill="hold">
                                          <p:stCondLst>
                                            <p:cond delay="999"/>
                                          </p:stCondLst>
                                        </p:cTn>
                                        <p:tgtEl>
                                          <p:spTgt spid="4">
                                            <p:bg/>
                                          </p:spTgt>
                                        </p:tgtEl>
                                        <p:attrNameLst>
                                          <p:attrName>style.visibility</p:attrName>
                                        </p:attrNameLst>
                                      </p:cBhvr>
                                      <p:to>
                                        <p:strVal val="hidden"/>
                                      </p:to>
                                    </p:se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dirty="0"/>
          </a:p>
          <a:p>
            <a:r>
              <a:rPr lang="lv-LV" sz="3200" b="0">
                <a:solidFill>
                  <a:schemeClr val="accent6"/>
                </a:solidFill>
                <a:latin typeface="Source Sans 3" panose="020B0303030403020204" pitchFamily="34" charset="0"/>
              </a:rPr>
              <a:t>Pareizi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sz="3200"/>
              <a:t>Nepareizi</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Eiropadome – 100 punkti</a:t>
            </a:r>
          </a:p>
          <a:p>
            <a:pPr>
              <a:lnSpc>
                <a:spcPts val="3000"/>
              </a:lnSpc>
            </a:pPr>
            <a:r>
              <a:rPr lang="lv-LV">
                <a:solidFill>
                  <a:schemeClr val="accent2"/>
                </a:solidFill>
              </a:rPr>
              <a:t>⸺</a:t>
            </a:r>
          </a:p>
          <a:p>
            <a:r>
              <a:rPr lang="lv-LV" sz="2800"/>
              <a:t>Eiropadomes priekšsēdētāja pilnvaru termiņš ir viens gads</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Box 1">
            <a:extLst>
              <a:ext uri="{FF2B5EF4-FFF2-40B4-BE49-F238E27FC236}">
                <a16:creationId xmlns:a16="http://schemas.microsoft.com/office/drawing/2014/main" id="{F138FF4D-496B-FC5D-62A3-D437F74E61CE}"/>
              </a:ext>
            </a:extLst>
          </p:cNvPr>
          <p:cNvSpPr txBox="1"/>
          <p:nvPr/>
        </p:nvSpPr>
        <p:spPr>
          <a:xfrm>
            <a:off x="6797121" y="4223273"/>
            <a:ext cx="4154101" cy="676275"/>
          </a:xfrm>
          <a:prstGeom prst="rect">
            <a:avLst/>
          </a:prstGeom>
        </p:spPr>
        <p:txBody>
          <a:bodyPr vert="horz" wrap="none" lIns="91440" tIns="45720" rIns="91440" bIns="45720" rtlCol="0" anchor="t">
            <a:noAutofit/>
          </a:bodyPr>
          <a:lstStyle/>
          <a:p>
            <a:pPr algn="l"/>
            <a:r>
              <a:rPr lang="lv-LV" sz="2400" b="1">
                <a:solidFill>
                  <a:schemeClr val="accent6">
                    <a:lumMod val="60000"/>
                    <a:lumOff val="40000"/>
                  </a:schemeClr>
                </a:solidFill>
                <a:latin typeface="Arial" charset="0"/>
                <a:ea typeface="Arial" charset="0"/>
                <a:cs typeface="Arial" charset="0"/>
              </a:rPr>
              <a:t>2,5 gadi un to var atjaunot vienu reizi</a:t>
            </a:r>
          </a:p>
        </p:txBody>
      </p:sp>
      <p:sp>
        <p:nvSpPr>
          <p:cNvPr id="3" name="Text Placeholder 11">
            <a:extLst>
              <a:ext uri="{FF2B5EF4-FFF2-40B4-BE49-F238E27FC236}">
                <a16:creationId xmlns:a16="http://schemas.microsoft.com/office/drawing/2014/main" id="{A69108C1-4F26-9A63-CA3B-DA28D0CC8CA6}"/>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72650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53"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Eiropadome tiekas reizi mēnesī</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Eiropadome nosaka ES vispārējo politisko virzienu un prioritātes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Eiropadome nepilda likumdošanas funkcijas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Eiropadomi veido 27 valstu vai to valdību vadītāji, Eiropadomes priekšsēdētājs un Eiropas Komisijas priekšsēdētājs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Eiropadome – 200 punkti</a:t>
            </a:r>
          </a:p>
          <a:p>
            <a:pPr>
              <a:lnSpc>
                <a:spcPts val="3000"/>
              </a:lnSpc>
            </a:pPr>
            <a:r>
              <a:rPr lang="lv-LV">
                <a:solidFill>
                  <a:schemeClr val="accent2"/>
                </a:solidFill>
              </a:rPr>
              <a:t>⸺</a:t>
            </a:r>
          </a:p>
          <a:p>
            <a:r>
              <a:rPr lang="lv-LV" sz="2800"/>
              <a:t>Kurš no šiem apgalvojumiem </a:t>
            </a:r>
            <a:r>
              <a:rPr lang="lv-LV" sz="2800" u="sng"/>
              <a:t>nav</a:t>
            </a:r>
            <a:r>
              <a:rPr lang="lv-LV" sz="2800"/>
              <a:t> patiess?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3265AF8-8653-B69D-79B2-0FCC58EDB4E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4742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Pēc katras Eiropadomes sanāksmes viņš sagatavo ziņojumu Eiropas Parlamentam</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Viņš vada Eiropadomes sanāksmes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Viņa balss ir izšķirošā, ja vienošanos nav iespējams panākt</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Viņš pārstāv Eiropas Savienību ārējās attiecībās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406463" cy="1468465"/>
          </a:xfrm>
        </p:spPr>
        <p:txBody>
          <a:bodyPr/>
          <a:lstStyle/>
          <a:p>
            <a:pPr>
              <a:lnSpc>
                <a:spcPts val="3000"/>
              </a:lnSpc>
            </a:pPr>
            <a:r>
              <a:rPr lang="lv-LV"/>
              <a:t>Eiropadome – 300 punkti</a:t>
            </a:r>
          </a:p>
          <a:p>
            <a:pPr>
              <a:lnSpc>
                <a:spcPts val="3000"/>
              </a:lnSpc>
            </a:pPr>
            <a:r>
              <a:rPr lang="lv-LV">
                <a:solidFill>
                  <a:schemeClr val="accent2"/>
                </a:solidFill>
              </a:rPr>
              <a:t>⸺</a:t>
            </a:r>
          </a:p>
          <a:p>
            <a:r>
              <a:rPr lang="lv-LV" sz="2400"/>
              <a:t>Kurš no šiem apgalvojumiem </a:t>
            </a:r>
            <a:r>
              <a:rPr lang="lv-LV" sz="2400" u="sng"/>
              <a:t>neattiecas</a:t>
            </a:r>
            <a:r>
              <a:rPr lang="lv-LV" sz="2400"/>
              <a:t> uz Eiropadomes priekšsēdētāju?</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DEE963-2425-54EB-AD34-4C70FA1D04E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658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000"/>
              <a:t>Kāda ir atšķirība starp Eiropadomi un Eiropas Padomi?</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Eiropadome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lv-LV" sz="2800">
                <a:solidFill>
                  <a:srgbClr val="00B050"/>
                </a:solidFill>
              </a:rPr>
              <a:t>Eiropas Padome ir atsevišķa starpvaldību organizācija ar 46 locekļiem, kura atrodas Strasbūrā un nodarbojas ar cilvēktiesību jautājumiem </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C6E9D3D1-84C5-FECE-9B84-2A4F3DEEEA2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95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dirty="0"/>
          </a:p>
          <a:p>
            <a:r>
              <a:rPr lang="lv-LV" sz="3200" b="0">
                <a:solidFill>
                  <a:schemeClr val="accent6"/>
                </a:solidFill>
                <a:latin typeface="Source Sans 3" panose="020B0303030403020204" pitchFamily="34" charset="0"/>
              </a:rPr>
              <a:t>Pareizi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sz="3200"/>
              <a:t>Nepareizi</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Pilsoņi – 100 punkti</a:t>
            </a:r>
          </a:p>
          <a:p>
            <a:pPr>
              <a:lnSpc>
                <a:spcPts val="3000"/>
              </a:lnSpc>
            </a:pPr>
            <a:r>
              <a:rPr lang="lv-LV">
                <a:solidFill>
                  <a:schemeClr val="accent2"/>
                </a:solidFill>
              </a:rPr>
              <a:t>⸺</a:t>
            </a:r>
          </a:p>
          <a:p>
            <a:r>
              <a:rPr lang="lv-LV" sz="2800"/>
              <a:t>Visi kādas ES valsts pilsoņi automātiski ir arī ES pilsoņi.</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E68F9C7-F487-4556-5E45-CD48D47431A1}"/>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7507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ES pilsoņi var brīvi ceļot ES teritorijā, un viņiem ir nepieciešama tikai savas valsts personas apliecība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ES pilsoņiem, kas dzīvo citā ES valstī, ir diplomātiskā imunitāte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ES pilsoņi var ceļot uz jebkuru pasaules valsti bez vīzas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ES pilsoņiem ir tiesības uz bezmaksas augstāko izglītību visās ES valstīs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Pilsoņi – 200 punkti</a:t>
            </a:r>
          </a:p>
          <a:p>
            <a:pPr>
              <a:lnSpc>
                <a:spcPts val="3000"/>
              </a:lnSpc>
            </a:pPr>
            <a:r>
              <a:rPr lang="lv-LV">
                <a:solidFill>
                  <a:schemeClr val="accent2"/>
                </a:solidFill>
              </a:rPr>
              <a:t>⸺</a:t>
            </a:r>
          </a:p>
          <a:p>
            <a:r>
              <a:rPr lang="lv-LV" sz="2800"/>
              <a:t>Kurš no šiem apgalvojumiem ir patiess?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D50BF6-5C96-C75E-5D62-B7EFD0969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344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r>
              <a:rPr lang="lv-LV" sz="1800" b="0">
                <a:solidFill>
                  <a:schemeClr val="accent6"/>
                </a:solidFill>
                <a:latin typeface="Source Sans 3" panose="020B0303030403020204" pitchFamily="34" charset="0"/>
              </a:rPr>
              <a:t>Kā ES pilsonis jūs varat strādāt jebkurā ES valstī</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Kā ES pilsonis jūs varat dzīvot jebkurā ES valstī</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Kā ES pilsonis jūs varat kandidēt valsts vēlēšanās jebkurā ES valstī</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r>
              <a:rPr lang="lv-LV" sz="1800" b="0">
                <a:solidFill>
                  <a:schemeClr val="accent6"/>
                </a:solidFill>
                <a:latin typeface="Source Sans 3" panose="020B0303030403020204" pitchFamily="34" charset="0"/>
              </a:rPr>
              <a:t>Kā ES pilsonis jūs varat kandidēt pašvaldību vēlēšanās jebkurā ES valstī</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Pilsoņi – 300 punkti</a:t>
            </a:r>
          </a:p>
          <a:p>
            <a:pPr>
              <a:lnSpc>
                <a:spcPts val="3000"/>
              </a:lnSpc>
            </a:pPr>
            <a:r>
              <a:rPr lang="lv-LV">
                <a:solidFill>
                  <a:schemeClr val="accent2"/>
                </a:solidFill>
              </a:rPr>
              <a:t>⸺</a:t>
            </a:r>
          </a:p>
          <a:p>
            <a:r>
              <a:rPr lang="lv-LV" sz="2800"/>
              <a:t>Kurš no šiem apgalvojumiem </a:t>
            </a:r>
            <a:r>
              <a:rPr lang="lv-LV" sz="2800" u="sng"/>
              <a:t>nav</a:t>
            </a:r>
            <a:r>
              <a:rPr lang="lv-LV" sz="2800"/>
              <a:t> patiess?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6AAB2B8-2A97-A7BD-B4C3-DF13B988D61C}"/>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998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lv-LV" sz="4000"/>
              <a:t>Kas ir Eiropas pilsoņu iniciatīva?</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Pilsoņi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lv-LV" sz="2400">
                <a:solidFill>
                  <a:srgbClr val="00B050"/>
                </a:solidFill>
                <a:latin typeface="Open Sans" panose="020B0606030504020204" pitchFamily="34" charset="0"/>
              </a:rPr>
              <a:t>Sākta 2012. gadā </a:t>
            </a:r>
          </a:p>
          <a:p>
            <a:pPr marL="285750" indent="-285750">
              <a:buFont typeface="Wingdings" panose="05000000000000000000" pitchFamily="2" charset="2"/>
              <a:buChar char="ü"/>
            </a:pPr>
            <a:r>
              <a:rPr lang="lv-LV" sz="2400">
                <a:solidFill>
                  <a:srgbClr val="00B050"/>
                </a:solidFill>
                <a:latin typeface="Open Sans" panose="020B0606030504020204" pitchFamily="34" charset="0"/>
              </a:rPr>
              <a:t>ES pilsoņi iesaistās ES politikas veidošanā </a:t>
            </a:r>
          </a:p>
          <a:p>
            <a:pPr marL="285750" indent="-285750">
              <a:buFont typeface="Wingdings" panose="05000000000000000000" pitchFamily="2" charset="2"/>
              <a:buChar char="ü"/>
            </a:pPr>
            <a:r>
              <a:rPr lang="lv-LV" sz="2400">
                <a:solidFill>
                  <a:srgbClr val="00B050"/>
                </a:solidFill>
                <a:latin typeface="Open Sans" panose="020B0606030504020204" pitchFamily="34" charset="0"/>
              </a:rPr>
              <a:t>To ierosina vismaz septiņi ES pilsoņi, kas dzīvo septiņās dažādās ES valstīs</a:t>
            </a:r>
          </a:p>
          <a:p>
            <a:pPr marL="285750" indent="-285750">
              <a:buFont typeface="Wingdings" panose="05000000000000000000" pitchFamily="2" charset="2"/>
              <a:buChar char="ü"/>
            </a:pPr>
            <a:r>
              <a:rPr lang="lv-LV" sz="2400">
                <a:solidFill>
                  <a:srgbClr val="00B050"/>
                </a:solidFill>
                <a:latin typeface="Open Sans" panose="020B0606030504020204" pitchFamily="34" charset="0"/>
              </a:rPr>
              <a:t>To atbalsta 1 miljons parakstu</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6D27F889-7516-5CD4-5EB1-CFD59EA0650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8858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4">
            <a:extLst>
              <a:ext uri="{FF2B5EF4-FFF2-40B4-BE49-F238E27FC236}">
                <a16:creationId xmlns:a16="http://schemas.microsoft.com/office/drawing/2014/main" id="{20676E03-9BF0-09D3-0BB1-A52FD2603E31}"/>
              </a:ext>
            </a:extLst>
          </p:cNvPr>
          <p:cNvSpPr>
            <a:spLocks noGrp="1"/>
          </p:cNvSpPr>
          <p:nvPr>
            <p:ph type="title" idx="4294967295" hasCustomPrompt="1"/>
          </p:nvPr>
        </p:nvSpPr>
        <p:spPr>
          <a:xfrm>
            <a:off x="568803" y="273503"/>
            <a:ext cx="7645032" cy="718658"/>
          </a:xfrm>
          <a:prstGeom prst="rect">
            <a:avLst/>
          </a:prstGeom>
        </p:spPr>
        <p:txBody>
          <a:bodyPr wrap="square">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lv-LV" sz="4400" i="1">
                <a:latin typeface="Arial" panose="020B0604020202020204" pitchFamily="34" charset="0"/>
                <a:ea typeface="ＭＳ Ｐゴシック" panose="020B0600070205080204" pitchFamily="34" charset="-128"/>
                <a:cs typeface="Arial" panose="020B0604020202020204" pitchFamily="34" charset="0"/>
              </a:rPr>
              <a:t>Europa Quest</a:t>
            </a:r>
          </a:p>
        </p:txBody>
      </p:sp>
      <p:sp>
        <p:nvSpPr>
          <p:cNvPr id="11" name="TextBox 10">
            <a:extLst>
              <a:ext uri="{FF2B5EF4-FFF2-40B4-BE49-F238E27FC236}">
                <a16:creationId xmlns:a16="http://schemas.microsoft.com/office/drawing/2014/main" id="{1C45CFE1-9845-7578-0F62-34B5ACEF9790}"/>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13" name="Title 14">
            <a:extLst>
              <a:ext uri="{FF2B5EF4-FFF2-40B4-BE49-F238E27FC236}">
                <a16:creationId xmlns:a16="http://schemas.microsoft.com/office/drawing/2014/main" id="{F34A0524-2C04-34E6-5A72-B6221F413E3F}"/>
              </a:ext>
            </a:extLst>
          </p:cNvPr>
          <p:cNvSpPr txBox="1">
            <a:spLocks/>
          </p:cNvSpPr>
          <p:nvPr/>
        </p:nvSpPr>
        <p:spPr>
          <a:xfrm>
            <a:off x="555494" y="960788"/>
            <a:ext cx="7645032" cy="718658"/>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r>
              <a:rPr lang="lv-LV">
                <a:solidFill>
                  <a:schemeClr val="accent2"/>
                </a:solidFill>
              </a:rPr>
              <a:t>⸺</a:t>
            </a:r>
          </a:p>
        </p:txBody>
      </p:sp>
      <p:graphicFrame>
        <p:nvGraphicFramePr>
          <p:cNvPr id="2" name="Table 1">
            <a:extLst>
              <a:ext uri="{FF2B5EF4-FFF2-40B4-BE49-F238E27FC236}">
                <a16:creationId xmlns:a16="http://schemas.microsoft.com/office/drawing/2014/main" id="{901ECA9B-F39A-CBB0-BB81-93AC84818319}"/>
              </a:ext>
            </a:extLst>
          </p:cNvPr>
          <p:cNvGraphicFramePr>
            <a:graphicFrameLocks noGrp="1"/>
          </p:cNvGraphicFramePr>
          <p:nvPr>
            <p:extLst>
              <p:ext uri="{D42A27DB-BD31-4B8C-83A1-F6EECF244321}">
                <p14:modId xmlns:p14="http://schemas.microsoft.com/office/powerpoint/2010/main" val="3328135762"/>
              </p:ext>
            </p:extLst>
          </p:nvPr>
        </p:nvGraphicFramePr>
        <p:xfrm>
          <a:off x="466724" y="2030819"/>
          <a:ext cx="8794236" cy="1605666"/>
        </p:xfrm>
        <a:graphic>
          <a:graphicData uri="http://schemas.openxmlformats.org/drawingml/2006/table">
            <a:tbl>
              <a:tblPr firstRow="1" firstCol="1" lastCol="1" bandRow="1" bandCol="1">
                <a:tableStyleId>{16D9F66E-5EB9-4882-86FB-DCBF35E3C3E4}</a:tableStyleId>
              </a:tblPr>
              <a:tblGrid>
                <a:gridCol w="1465706">
                  <a:extLst>
                    <a:ext uri="{9D8B030D-6E8A-4147-A177-3AD203B41FA5}">
                      <a16:colId xmlns:a16="http://schemas.microsoft.com/office/drawing/2014/main" val="1696146322"/>
                    </a:ext>
                  </a:extLst>
                </a:gridCol>
                <a:gridCol w="1465706">
                  <a:extLst>
                    <a:ext uri="{9D8B030D-6E8A-4147-A177-3AD203B41FA5}">
                      <a16:colId xmlns:a16="http://schemas.microsoft.com/office/drawing/2014/main" val="1059778183"/>
                    </a:ext>
                  </a:extLst>
                </a:gridCol>
                <a:gridCol w="1604687">
                  <a:extLst>
                    <a:ext uri="{9D8B030D-6E8A-4147-A177-3AD203B41FA5}">
                      <a16:colId xmlns:a16="http://schemas.microsoft.com/office/drawing/2014/main" val="210134769"/>
                    </a:ext>
                  </a:extLst>
                </a:gridCol>
                <a:gridCol w="1485900">
                  <a:extLst>
                    <a:ext uri="{9D8B030D-6E8A-4147-A177-3AD203B41FA5}">
                      <a16:colId xmlns:a16="http://schemas.microsoft.com/office/drawing/2014/main" val="1160319965"/>
                    </a:ext>
                  </a:extLst>
                </a:gridCol>
                <a:gridCol w="1485900">
                  <a:extLst>
                    <a:ext uri="{9D8B030D-6E8A-4147-A177-3AD203B41FA5}">
                      <a16:colId xmlns:a16="http://schemas.microsoft.com/office/drawing/2014/main" val="428984256"/>
                    </a:ext>
                  </a:extLst>
                </a:gridCol>
                <a:gridCol w="1286337">
                  <a:extLst>
                    <a:ext uri="{9D8B030D-6E8A-4147-A177-3AD203B41FA5}">
                      <a16:colId xmlns:a16="http://schemas.microsoft.com/office/drawing/2014/main" val="3949347340"/>
                    </a:ext>
                  </a:extLst>
                </a:gridCol>
              </a:tblGrid>
              <a:tr h="535222">
                <a:tc>
                  <a:txBody>
                    <a:bodyPr/>
                    <a:lstStyle/>
                    <a:p>
                      <a:pPr marL="0" algn="ctr" defTabSz="914400" rtl="0" eaLnBrk="1" latinLnBrk="0" hangingPunct="1">
                        <a:spcAft>
                          <a:spcPts val="0"/>
                        </a:spcAft>
                      </a:pPr>
                      <a:r>
                        <a:rPr lang="lv-LV" sz="1400" b="1" u="sng" kern="1200">
                          <a:solidFill>
                            <a:schemeClr val="dk1"/>
                          </a:solidFill>
                          <a:effectLst/>
                          <a:latin typeface="+mn-lt"/>
                          <a:ea typeface="+mn-ea"/>
                          <a:cs typeface="+mn-cs"/>
                        </a:rPr>
                        <a:t>VĒSTURE</a:t>
                      </a:r>
                    </a:p>
                  </a:txBody>
                  <a:tcPr marL="68580" marR="68580" marT="0" marB="0">
                    <a:solidFill>
                      <a:schemeClr val="bg2"/>
                    </a:solidFill>
                  </a:tcPr>
                </a:tc>
                <a:tc>
                  <a:txBody>
                    <a:bodyPr/>
                    <a:lstStyle/>
                    <a:p>
                      <a:pPr marL="0" algn="ctr" defTabSz="914400" rtl="0" eaLnBrk="1" latinLnBrk="0" hangingPunct="1">
                        <a:spcAft>
                          <a:spcPts val="0"/>
                        </a:spcAft>
                      </a:pPr>
                      <a:r>
                        <a:rPr lang="lv-LV" sz="1400" b="1" u="sng" kern="1200">
                          <a:solidFill>
                            <a:schemeClr val="dk1"/>
                          </a:solidFill>
                          <a:effectLst/>
                          <a:latin typeface="+mn-lt"/>
                          <a:ea typeface="+mn-ea"/>
                          <a:cs typeface="+mn-cs"/>
                        </a:rPr>
                        <a:t>ĢEOGRĀFIJA </a:t>
                      </a:r>
                    </a:p>
                  </a:txBody>
                  <a:tcPr marL="68580" marR="68580" marT="0" marB="0">
                    <a:solidFill>
                      <a:schemeClr val="bg2"/>
                    </a:solidFill>
                  </a:tcPr>
                </a:tc>
                <a:tc>
                  <a:txBody>
                    <a:bodyPr/>
                    <a:lstStyle/>
                    <a:p>
                      <a:pPr marL="0" algn="ctr" defTabSz="914400" rtl="0" eaLnBrk="1" latinLnBrk="0" hangingPunct="1">
                        <a:spcAft>
                          <a:spcPts val="0"/>
                        </a:spcAft>
                      </a:pPr>
                      <a:r>
                        <a:rPr lang="lv-LV" sz="1400" b="1" u="sng" kern="1200">
                          <a:solidFill>
                            <a:schemeClr val="dk1"/>
                          </a:solidFill>
                          <a:effectLst/>
                          <a:latin typeface="+mn-lt"/>
                          <a:ea typeface="+mn-ea"/>
                          <a:cs typeface="+mn-cs"/>
                        </a:rPr>
                        <a:t>IESTĀDES</a:t>
                      </a:r>
                    </a:p>
                  </a:txBody>
                  <a:tcPr marL="68580" marR="68580" marT="0" marB="0">
                    <a:solidFill>
                      <a:schemeClr val="bg2"/>
                    </a:solidFill>
                  </a:tcPr>
                </a:tc>
                <a:tc>
                  <a:txBody>
                    <a:bodyPr/>
                    <a:lstStyle/>
                    <a:p>
                      <a:pPr marL="0" algn="ctr" defTabSz="914400" rtl="0" eaLnBrk="1" latinLnBrk="0" hangingPunct="1">
                        <a:spcAft>
                          <a:spcPts val="0"/>
                        </a:spcAft>
                      </a:pPr>
                      <a:r>
                        <a:rPr lang="lv-LV" sz="1400" b="1" u="sng" kern="1200">
                          <a:solidFill>
                            <a:schemeClr val="dk1"/>
                          </a:solidFill>
                          <a:effectLst/>
                          <a:latin typeface="+mn-lt"/>
                          <a:ea typeface="+mn-ea"/>
                          <a:cs typeface="+mn-cs"/>
                        </a:rPr>
                        <a:t>ES PADOME</a:t>
                      </a:r>
                    </a:p>
                  </a:txBody>
                  <a:tcPr marL="68580" marR="68580" marT="0" marB="0">
                    <a:solidFill>
                      <a:schemeClr val="bg2"/>
                    </a:solidFill>
                  </a:tcPr>
                </a:tc>
                <a:tc>
                  <a:txBody>
                    <a:bodyPr/>
                    <a:lstStyle/>
                    <a:p>
                      <a:pPr marL="0" algn="ctr" defTabSz="914400" rtl="0" eaLnBrk="1" latinLnBrk="0" hangingPunct="1">
                        <a:spcAft>
                          <a:spcPts val="0"/>
                        </a:spcAft>
                      </a:pPr>
                      <a:r>
                        <a:rPr lang="lv-LV" sz="1400" b="1" u="sng" kern="1200">
                          <a:solidFill>
                            <a:schemeClr val="dk1"/>
                          </a:solidFill>
                          <a:effectLst/>
                          <a:latin typeface="+mn-lt"/>
                          <a:ea typeface="+mn-ea"/>
                          <a:cs typeface="+mn-cs"/>
                        </a:rPr>
                        <a:t>EIROPADOME</a:t>
                      </a:r>
                    </a:p>
                  </a:txBody>
                  <a:tcPr marL="68580" marR="68580" marT="0" marB="0">
                    <a:solidFill>
                      <a:schemeClr val="bg2"/>
                    </a:solidFill>
                  </a:tcPr>
                </a:tc>
                <a:tc>
                  <a:txBody>
                    <a:bodyPr/>
                    <a:lstStyle/>
                    <a:p>
                      <a:pPr marL="0" algn="ctr" defTabSz="914400" rtl="0" eaLnBrk="1" latinLnBrk="0" hangingPunct="1">
                        <a:spcAft>
                          <a:spcPts val="0"/>
                        </a:spcAft>
                      </a:pPr>
                      <a:r>
                        <a:rPr lang="lv-LV" sz="1400" b="1" u="sng" kern="1200">
                          <a:solidFill>
                            <a:schemeClr val="dk1"/>
                          </a:solidFill>
                          <a:effectLst/>
                          <a:latin typeface="+mn-lt"/>
                          <a:ea typeface="+mn-ea"/>
                          <a:cs typeface="+mn-cs"/>
                        </a:rPr>
                        <a:t>PILSOŅI</a:t>
                      </a:r>
                    </a:p>
                  </a:txBody>
                  <a:tcPr marL="68580" marR="68580" marT="0" marB="0">
                    <a:solidFill>
                      <a:schemeClr val="bg2"/>
                    </a:solidFill>
                  </a:tcPr>
                </a:tc>
                <a:extLst>
                  <a:ext uri="{0D108BD9-81ED-4DB2-BD59-A6C34878D82A}">
                    <a16:rowId xmlns:a16="http://schemas.microsoft.com/office/drawing/2014/main" val="1917622303"/>
                  </a:ext>
                </a:extLst>
              </a:tr>
              <a:tr h="267611">
                <a:tc>
                  <a:txBody>
                    <a:bodyPr/>
                    <a:lstStyle/>
                    <a:p>
                      <a:pPr marL="0" algn="ctr" defTabSz="914400" rtl="0" eaLnBrk="1" latinLnBrk="0" hangingPunct="1">
                        <a:spcAft>
                          <a:spcPts val="0"/>
                        </a:spcAft>
                      </a:pPr>
                      <a:r>
                        <a:rPr lang="lv-LV" sz="1600" b="1" u="none" kern="1200">
                          <a:solidFill>
                            <a:schemeClr val="bg1">
                              <a:lumMod val="95000"/>
                            </a:schemeClr>
                          </a:solidFill>
                          <a:effectLst/>
                          <a:latin typeface="+mn-lt"/>
                          <a:ea typeface="+mn-ea"/>
                          <a:cs typeface="+mn-cs"/>
                          <a:hlinkClick r:id="rId2"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3"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4"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5"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6"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7" action="ppaction://hlinksldjump"/>
                        </a:rPr>
                        <a:t>100</a:t>
                      </a:r>
                    </a:p>
                  </a:txBody>
                  <a:tcPr marL="68580" marR="68580" marT="0" marB="0">
                    <a:solidFill>
                      <a:schemeClr val="bg1"/>
                    </a:solidFill>
                  </a:tcPr>
                </a:tc>
                <a:extLst>
                  <a:ext uri="{0D108BD9-81ED-4DB2-BD59-A6C34878D82A}">
                    <a16:rowId xmlns:a16="http://schemas.microsoft.com/office/drawing/2014/main" val="308926289"/>
                  </a:ext>
                </a:extLst>
              </a:tr>
              <a:tr h="267611">
                <a:tc>
                  <a:txBody>
                    <a:bodyPr/>
                    <a:lstStyle/>
                    <a:p>
                      <a:pPr marL="0" algn="ctr" defTabSz="914400" rtl="0" eaLnBrk="1" latinLnBrk="0" hangingPunct="1">
                        <a:spcAft>
                          <a:spcPts val="0"/>
                        </a:spcAft>
                      </a:pPr>
                      <a:r>
                        <a:rPr lang="lv-LV" sz="1600" b="1" u="none" kern="1200">
                          <a:solidFill>
                            <a:schemeClr val="bg1">
                              <a:lumMod val="95000"/>
                            </a:schemeClr>
                          </a:solidFill>
                          <a:effectLst/>
                          <a:latin typeface="+mn-lt"/>
                          <a:ea typeface="+mn-ea"/>
                          <a:cs typeface="+mn-cs"/>
                          <a:hlinkClick r:id="rId8"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9"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0"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1"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2"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3" action="ppaction://hlinksldjump"/>
                        </a:rPr>
                        <a:t>200</a:t>
                      </a:r>
                    </a:p>
                  </a:txBody>
                  <a:tcPr marL="68580" marR="68580" marT="0" marB="0">
                    <a:solidFill>
                      <a:schemeClr val="bg1"/>
                    </a:solidFill>
                  </a:tcPr>
                </a:tc>
                <a:extLst>
                  <a:ext uri="{0D108BD9-81ED-4DB2-BD59-A6C34878D82A}">
                    <a16:rowId xmlns:a16="http://schemas.microsoft.com/office/drawing/2014/main" val="3115381525"/>
                  </a:ext>
                </a:extLst>
              </a:tr>
              <a:tr h="267611">
                <a:tc>
                  <a:txBody>
                    <a:bodyPr/>
                    <a:lstStyle/>
                    <a:p>
                      <a:pPr marL="0" algn="ctr" defTabSz="914400" rtl="0" eaLnBrk="1" latinLnBrk="0" hangingPunct="1">
                        <a:spcAft>
                          <a:spcPts val="0"/>
                        </a:spcAft>
                      </a:pPr>
                      <a:r>
                        <a:rPr lang="lv-LV" sz="1600" b="1" u="none" kern="1200">
                          <a:solidFill>
                            <a:schemeClr val="bg1">
                              <a:lumMod val="95000"/>
                            </a:schemeClr>
                          </a:solidFill>
                          <a:effectLst/>
                          <a:latin typeface="+mn-lt"/>
                          <a:ea typeface="+mn-ea"/>
                          <a:cs typeface="+mn-cs"/>
                          <a:hlinkClick r:id="rId14"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5"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6"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7"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8"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19" action="ppaction://hlinksldjump"/>
                        </a:rPr>
                        <a:t>300</a:t>
                      </a:r>
                    </a:p>
                  </a:txBody>
                  <a:tcPr marL="68580" marR="68580" marT="0" marB="0">
                    <a:solidFill>
                      <a:schemeClr val="bg1"/>
                    </a:solidFill>
                  </a:tcPr>
                </a:tc>
                <a:extLst>
                  <a:ext uri="{0D108BD9-81ED-4DB2-BD59-A6C34878D82A}">
                    <a16:rowId xmlns:a16="http://schemas.microsoft.com/office/drawing/2014/main" val="3901564195"/>
                  </a:ext>
                </a:extLst>
              </a:tr>
              <a:tr h="267611">
                <a:tc>
                  <a:txBody>
                    <a:bodyPr/>
                    <a:lstStyle/>
                    <a:p>
                      <a:pPr marL="0" algn="ctr" defTabSz="914400" rtl="0" eaLnBrk="1" latinLnBrk="0" hangingPunct="1">
                        <a:spcAft>
                          <a:spcPts val="0"/>
                        </a:spcAft>
                      </a:pPr>
                      <a:r>
                        <a:rPr lang="lv-LV" sz="1600" b="1" u="none" kern="1200">
                          <a:solidFill>
                            <a:schemeClr val="bg1">
                              <a:lumMod val="95000"/>
                            </a:schemeClr>
                          </a:solidFill>
                          <a:effectLst/>
                          <a:latin typeface="+mn-lt"/>
                          <a:ea typeface="+mn-ea"/>
                          <a:cs typeface="+mn-cs"/>
                          <a:hlinkClick r:id="rId20"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21"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22"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23"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24"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lv-LV" sz="1600" b="1" u="none" kern="1200">
                          <a:solidFill>
                            <a:schemeClr val="bg1">
                              <a:lumMod val="75000"/>
                            </a:schemeClr>
                          </a:solidFill>
                          <a:effectLst/>
                          <a:latin typeface="+mn-lt"/>
                          <a:ea typeface="+mn-ea"/>
                          <a:cs typeface="+mn-cs"/>
                          <a:hlinkClick r:id="rId25" action="ppaction://hlinksldjump"/>
                        </a:rPr>
                        <a:t>400</a:t>
                      </a:r>
                    </a:p>
                  </a:txBody>
                  <a:tcPr marL="68580" marR="68580" marT="0" marB="0">
                    <a:solidFill>
                      <a:schemeClr val="bg1"/>
                    </a:solidFill>
                  </a:tcPr>
                </a:tc>
                <a:extLst>
                  <a:ext uri="{0D108BD9-81ED-4DB2-BD59-A6C34878D82A}">
                    <a16:rowId xmlns:a16="http://schemas.microsoft.com/office/drawing/2014/main" val="2819647559"/>
                  </a:ext>
                </a:extLst>
              </a:tr>
            </a:tbl>
          </a:graphicData>
        </a:graphic>
      </p:graphicFrame>
      <p:graphicFrame>
        <p:nvGraphicFramePr>
          <p:cNvPr id="3" name="Table 2">
            <a:extLst>
              <a:ext uri="{FF2B5EF4-FFF2-40B4-BE49-F238E27FC236}">
                <a16:creationId xmlns:a16="http://schemas.microsoft.com/office/drawing/2014/main" id="{5CCD4E8E-34FC-8609-D40B-025A724AE2E0}"/>
              </a:ext>
            </a:extLst>
          </p:cNvPr>
          <p:cNvGraphicFramePr>
            <a:graphicFrameLocks noGrp="1"/>
          </p:cNvGraphicFramePr>
          <p:nvPr>
            <p:extLst>
              <p:ext uri="{D42A27DB-BD31-4B8C-83A1-F6EECF244321}">
                <p14:modId xmlns:p14="http://schemas.microsoft.com/office/powerpoint/2010/main" val="3495734566"/>
              </p:ext>
            </p:extLst>
          </p:nvPr>
        </p:nvGraphicFramePr>
        <p:xfrm>
          <a:off x="466722" y="3931370"/>
          <a:ext cx="8897087" cy="1605666"/>
        </p:xfrm>
        <a:graphic>
          <a:graphicData uri="http://schemas.openxmlformats.org/drawingml/2006/table">
            <a:tbl>
              <a:tblPr firstRow="1" firstCol="1" lastCol="1" bandRow="1" bandCol="1">
                <a:tableStyleId>{16D9F66E-5EB9-4882-86FB-DCBF35E3C3E4}</a:tableStyleId>
              </a:tblPr>
              <a:tblGrid>
                <a:gridCol w="1362078">
                  <a:extLst>
                    <a:ext uri="{9D8B030D-6E8A-4147-A177-3AD203B41FA5}">
                      <a16:colId xmlns:a16="http://schemas.microsoft.com/office/drawing/2014/main" val="1481001424"/>
                    </a:ext>
                  </a:extLst>
                </a:gridCol>
                <a:gridCol w="1266092">
                  <a:extLst>
                    <a:ext uri="{9D8B030D-6E8A-4147-A177-3AD203B41FA5}">
                      <a16:colId xmlns:a16="http://schemas.microsoft.com/office/drawing/2014/main" val="1506110963"/>
                    </a:ext>
                  </a:extLst>
                </a:gridCol>
                <a:gridCol w="1547446">
                  <a:extLst>
                    <a:ext uri="{9D8B030D-6E8A-4147-A177-3AD203B41FA5}">
                      <a16:colId xmlns:a16="http://schemas.microsoft.com/office/drawing/2014/main" val="1120485638"/>
                    </a:ext>
                  </a:extLst>
                </a:gridCol>
                <a:gridCol w="1929912">
                  <a:extLst>
                    <a:ext uri="{9D8B030D-6E8A-4147-A177-3AD203B41FA5}">
                      <a16:colId xmlns:a16="http://schemas.microsoft.com/office/drawing/2014/main" val="1736543348"/>
                    </a:ext>
                  </a:extLst>
                </a:gridCol>
                <a:gridCol w="1543050">
                  <a:extLst>
                    <a:ext uri="{9D8B030D-6E8A-4147-A177-3AD203B41FA5}">
                      <a16:colId xmlns:a16="http://schemas.microsoft.com/office/drawing/2014/main" val="3909896527"/>
                    </a:ext>
                  </a:extLst>
                </a:gridCol>
                <a:gridCol w="1248509">
                  <a:extLst>
                    <a:ext uri="{9D8B030D-6E8A-4147-A177-3AD203B41FA5}">
                      <a16:colId xmlns:a16="http://schemas.microsoft.com/office/drawing/2014/main" val="3041833845"/>
                    </a:ext>
                  </a:extLst>
                </a:gridCol>
              </a:tblGrid>
              <a:tr h="535222">
                <a:tc>
                  <a:txBody>
                    <a:bodyPr/>
                    <a:lstStyle/>
                    <a:p>
                      <a:pPr algn="ctr">
                        <a:spcAft>
                          <a:spcPts val="0"/>
                        </a:spcAft>
                      </a:pPr>
                      <a:r>
                        <a:rPr lang="lv-LV" sz="1400" b="1" u="sng" kern="1200">
                          <a:solidFill>
                            <a:schemeClr val="dk1"/>
                          </a:solidFill>
                          <a:effectLst/>
                        </a:rPr>
                        <a:t>LĒMUMU PIEŅEMŠANA</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lv-LV" sz="1400" b="1" u="sng" kern="1200">
                          <a:solidFill>
                            <a:schemeClr val="dk1"/>
                          </a:solidFill>
                          <a:effectLst/>
                        </a:rPr>
                        <a:t>?</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lv-LV" sz="1400" b="1" u="sng" kern="1200">
                          <a:solidFill>
                            <a:schemeClr val="dk1"/>
                          </a:solidFill>
                          <a:effectLst/>
                        </a:rPr>
                        <a:t>ES VALSTIS</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lv-LV" sz="1400" b="1" u="sng" kern="1200">
                          <a:solidFill>
                            <a:schemeClr val="dk1"/>
                          </a:solidFill>
                          <a:effectLst/>
                        </a:rPr>
                        <a:t>PAPLAŠINĀŠANĀS</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lv-LV" sz="1400" b="1" u="sng" kern="1200">
                          <a:solidFill>
                            <a:schemeClr val="dk1"/>
                          </a:solidFill>
                          <a:effectLst/>
                        </a:rPr>
                        <a:t>PREZIDENTŪRA</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lv-LV" sz="1400" b="1" u="sng" kern="1200">
                          <a:solidFill>
                            <a:schemeClr val="dk1"/>
                          </a:solidFill>
                          <a:effectLst/>
                        </a:rPr>
                        <a:t>VALODAS</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78233020"/>
                  </a:ext>
                </a:extLst>
              </a:tr>
              <a:tr h="267611">
                <a:tc>
                  <a:txBody>
                    <a:bodyPr/>
                    <a:lstStyle/>
                    <a:p>
                      <a:pPr algn="ctr">
                        <a:spcAft>
                          <a:spcPts val="0"/>
                        </a:spcAft>
                      </a:pPr>
                      <a:r>
                        <a:rPr lang="lv-LV" sz="1400" b="1" u="none" kern="1200">
                          <a:solidFill>
                            <a:schemeClr val="bg1">
                              <a:lumMod val="75000"/>
                            </a:schemeClr>
                          </a:solidFill>
                          <a:effectLst/>
                          <a:hlinkClick r:id="rId26"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lv-LV" sz="1400" b="1" u="none" kern="1200">
                          <a:solidFill>
                            <a:schemeClr val="bg1">
                              <a:lumMod val="75000"/>
                            </a:schemeClr>
                          </a:solidFill>
                          <a:effectLst/>
                          <a:hlinkClick r:id="rId27"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lv-LV" sz="1400" b="1" u="none" kern="1200">
                          <a:solidFill>
                            <a:schemeClr val="bg1">
                              <a:lumMod val="75000"/>
                            </a:schemeClr>
                          </a:solidFill>
                          <a:effectLst/>
                          <a:hlinkClick r:id="rId28"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lv-LV" sz="1400" b="1" u="none" kern="1200">
                          <a:solidFill>
                            <a:schemeClr val="bg1">
                              <a:lumMod val="75000"/>
                            </a:schemeClr>
                          </a:solidFill>
                          <a:effectLst/>
                          <a:hlinkClick r:id="rId29"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lv-LV" sz="1400" b="1" u="none" kern="1200">
                          <a:solidFill>
                            <a:schemeClr val="bg1">
                              <a:lumMod val="75000"/>
                            </a:schemeClr>
                          </a:solidFill>
                          <a:effectLst/>
                          <a:hlinkClick r:id="rId30"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lv-LV" sz="1400" b="1" u="none" kern="1200">
                          <a:solidFill>
                            <a:schemeClr val="bg1">
                              <a:lumMod val="75000"/>
                            </a:schemeClr>
                          </a:solidFill>
                          <a:effectLst/>
                          <a:hlinkClick r:id="rId31"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302271672"/>
                  </a:ext>
                </a:extLst>
              </a:tr>
              <a:tr h="267611">
                <a:tc>
                  <a:txBody>
                    <a:bodyPr/>
                    <a:lstStyle/>
                    <a:p>
                      <a:pPr algn="ctr">
                        <a:spcAft>
                          <a:spcPts val="0"/>
                        </a:spcAft>
                      </a:pPr>
                      <a:r>
                        <a:rPr lang="lv-LV" sz="1400" b="1" u="none" kern="1200">
                          <a:solidFill>
                            <a:schemeClr val="bg1">
                              <a:lumMod val="75000"/>
                            </a:schemeClr>
                          </a:solidFill>
                          <a:effectLst/>
                          <a:hlinkClick r:id="rId32" action="ppaction://hlinksldjump"/>
                        </a:rPr>
                        <a:t>200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33" action="ppaction://hlinksldjump"/>
                        </a:rPr>
                        <a:t>200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34" action="ppaction://hlinksldjump"/>
                        </a:rPr>
                        <a:t>200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35" action="ppaction://hlinksldjump"/>
                        </a:rPr>
                        <a:t>200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36" action="ppaction://hlinksldjump"/>
                        </a:rPr>
                        <a:t>200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37" action="ppaction://hlinksldjump"/>
                        </a:rPr>
                        <a:t>200</a:t>
                      </a:r>
                    </a:p>
                  </a:txBody>
                  <a:tcPr marL="66912" marR="66912" marT="0" marB="0">
                    <a:solidFill>
                      <a:schemeClr val="bg1"/>
                    </a:solidFill>
                  </a:tcPr>
                </a:tc>
                <a:extLst>
                  <a:ext uri="{0D108BD9-81ED-4DB2-BD59-A6C34878D82A}">
                    <a16:rowId xmlns:a16="http://schemas.microsoft.com/office/drawing/2014/main" val="1426959392"/>
                  </a:ext>
                </a:extLst>
              </a:tr>
              <a:tr h="267611">
                <a:tc>
                  <a:txBody>
                    <a:bodyPr/>
                    <a:lstStyle/>
                    <a:p>
                      <a:pPr algn="ctr">
                        <a:spcAft>
                          <a:spcPts val="0"/>
                        </a:spcAft>
                      </a:pPr>
                      <a:r>
                        <a:rPr lang="lv-LV" sz="1400" b="1" u="none" kern="1200">
                          <a:solidFill>
                            <a:schemeClr val="bg1">
                              <a:lumMod val="75000"/>
                            </a:schemeClr>
                          </a:solidFill>
                          <a:effectLst/>
                          <a:hlinkClick r:id="rId38" action="ppaction://hlinksldjump"/>
                        </a:rPr>
                        <a:t>300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39" action="ppaction://hlinksldjump"/>
                        </a:rPr>
                        <a:t>300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0" action="ppaction://hlinksldjump"/>
                        </a:rPr>
                        <a:t>300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1" action="ppaction://hlinksldjump"/>
                        </a:rPr>
                        <a:t>300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2" action="ppaction://hlinksldjump"/>
                        </a:rPr>
                        <a:t>300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3" action="ppaction://hlinksldjump"/>
                        </a:rPr>
                        <a:t>300</a:t>
                      </a:r>
                    </a:p>
                  </a:txBody>
                  <a:tcPr marL="66912" marR="66912" marT="0" marB="0">
                    <a:solidFill>
                      <a:schemeClr val="bg1"/>
                    </a:solidFill>
                  </a:tcPr>
                </a:tc>
                <a:extLst>
                  <a:ext uri="{0D108BD9-81ED-4DB2-BD59-A6C34878D82A}">
                    <a16:rowId xmlns:a16="http://schemas.microsoft.com/office/drawing/2014/main" val="997805842"/>
                  </a:ext>
                </a:extLst>
              </a:tr>
              <a:tr h="267611">
                <a:tc>
                  <a:txBody>
                    <a:bodyPr/>
                    <a:lstStyle/>
                    <a:p>
                      <a:pPr algn="ctr">
                        <a:spcAft>
                          <a:spcPts val="0"/>
                        </a:spcAft>
                      </a:pPr>
                      <a:r>
                        <a:rPr lang="lv-LV" sz="1400" b="1" u="none" kern="1200">
                          <a:solidFill>
                            <a:schemeClr val="bg1">
                              <a:lumMod val="75000"/>
                            </a:schemeClr>
                          </a:solidFill>
                          <a:effectLst/>
                          <a:hlinkClick r:id="rId44" action="ppaction://hlinksldjump"/>
                        </a:rPr>
                        <a:t>400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5" action="ppaction://hlinksldjump"/>
                        </a:rPr>
                        <a:t>400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6" action="ppaction://hlinksldjump"/>
                        </a:rPr>
                        <a:t>400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7" action="ppaction://hlinksldjump"/>
                        </a:rPr>
                        <a:t>400</a:t>
                      </a:r>
                    </a:p>
                  </a:txBody>
                  <a:tcPr marL="66912" marR="66912" marT="0" marB="0">
                    <a:solidFill>
                      <a:schemeClr val="bg1"/>
                    </a:solidFill>
                  </a:tcPr>
                </a:tc>
                <a:tc>
                  <a:txBody>
                    <a:bodyPr/>
                    <a:lstStyle/>
                    <a:p>
                      <a:pPr algn="ctr">
                        <a:spcAft>
                          <a:spcPts val="0"/>
                        </a:spcAft>
                      </a:pPr>
                      <a:r>
                        <a:rPr lang="lv-LV" sz="1400" b="1" u="none" kern="1200">
                          <a:solidFill>
                            <a:schemeClr val="bg1">
                              <a:lumMod val="75000"/>
                            </a:schemeClr>
                          </a:solidFill>
                          <a:effectLst/>
                          <a:hlinkClick r:id="rId48" action="ppaction://hlinksldjump"/>
                        </a:rPr>
                        <a:t>400</a:t>
                      </a:r>
                    </a:p>
                  </a:txBody>
                  <a:tcPr marL="66912" marR="66912" marT="0" marB="0">
                    <a:solidFill>
                      <a:schemeClr val="bg1"/>
                    </a:solidFill>
                  </a:tcPr>
                </a:tc>
                <a:tc>
                  <a:txBody>
                    <a:bodyPr/>
                    <a:lstStyle/>
                    <a:p>
                      <a:pPr algn="ctr">
                        <a:spcAft>
                          <a:spcPts val="0"/>
                        </a:spcAft>
                      </a:pPr>
                      <a:r>
                        <a:rPr lang="lv-LV" sz="1400" b="1" u="none" kern="1200" dirty="0">
                          <a:solidFill>
                            <a:schemeClr val="bg1">
                              <a:lumMod val="75000"/>
                            </a:schemeClr>
                          </a:solidFill>
                          <a:effectLst/>
                          <a:hlinkClick r:id="rId49" action="ppaction://hlinksldjump"/>
                        </a:rPr>
                        <a:t>400</a:t>
                      </a:r>
                    </a:p>
                  </a:txBody>
                  <a:tcPr marL="66912" marR="66912" marT="0" marB="0">
                    <a:solidFill>
                      <a:schemeClr val="bg1"/>
                    </a:solidFill>
                  </a:tcPr>
                </a:tc>
                <a:extLst>
                  <a:ext uri="{0D108BD9-81ED-4DB2-BD59-A6C34878D82A}">
                    <a16:rowId xmlns:a16="http://schemas.microsoft.com/office/drawing/2014/main" val="3889866593"/>
                  </a:ext>
                </a:extLst>
              </a:tr>
            </a:tbl>
          </a:graphicData>
        </a:graphic>
      </p:graphicFrame>
    </p:spTree>
    <p:extLst>
      <p:ext uri="{BB962C8B-B14F-4D97-AF65-F5344CB8AC3E}">
        <p14:creationId xmlns:p14="http://schemas.microsoft.com/office/powerpoint/2010/main" val="399217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sz="1200" dirty="0"/>
          </a:p>
          <a:p>
            <a:r>
              <a:rPr lang="lv-LV" sz="1800" b="0">
                <a:solidFill>
                  <a:schemeClr val="accent6"/>
                </a:solidFill>
                <a:latin typeface="Source Sans 3" panose="020B0303030403020204" pitchFamily="34" charset="0"/>
              </a:rPr>
              <a:t>Eiropas Savienības Tiesa</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a:t>Eiropas Ekonomikas un sociālo lietu komiteja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Lēmumu pieņemšana – 100 punkti</a:t>
            </a:r>
          </a:p>
          <a:p>
            <a:pPr>
              <a:lnSpc>
                <a:spcPts val="3000"/>
              </a:lnSpc>
            </a:pPr>
            <a:r>
              <a:rPr lang="lv-LV">
                <a:solidFill>
                  <a:schemeClr val="accent2"/>
                </a:solidFill>
              </a:rPr>
              <a:t>⸺</a:t>
            </a:r>
          </a:p>
          <a:p>
            <a:r>
              <a:rPr lang="lv-LV" sz="2800"/>
              <a:t>Kura no šīm nav ES iestāde, bet gan padomdevēja struktūra?</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37C4E4B-108A-472D-46B7-AA6CB2F50BF5}"/>
              </a:ext>
            </a:extLst>
          </p:cNvPr>
          <p:cNvSpPr txBox="1">
            <a:spLocks/>
          </p:cNvSpPr>
          <p:nvPr/>
        </p:nvSpPr>
        <p:spPr bwMode="auto">
          <a:xfrm>
            <a:off x="1381113" y="519631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a:effectLst>
                  <a:outerShdw blurRad="38100" dist="38100" dir="2700000" algn="tl">
                    <a:srgbClr val="000000">
                      <a:alpha val="43137"/>
                    </a:srgbClr>
                  </a:outerShdw>
                </a:effectLst>
                <a:hlinkClick r:id="rId4" action="ppaction://hlinksldjump"/>
              </a:rPr>
              <a:t>Plašāka informācija</a:t>
            </a:r>
          </a:p>
        </p:txBody>
      </p:sp>
      <p:sp>
        <p:nvSpPr>
          <p:cNvPr id="3" name="Text Placeholder 11">
            <a:extLst>
              <a:ext uri="{FF2B5EF4-FFF2-40B4-BE49-F238E27FC236}">
                <a16:creationId xmlns:a16="http://schemas.microsoft.com/office/drawing/2014/main" id="{6224002A-B019-7323-EA61-998A0023857F}"/>
              </a:ext>
            </a:extLst>
          </p:cNvPr>
          <p:cNvSpPr txBox="1">
            <a:spLocks/>
          </p:cNvSpPr>
          <p:nvPr/>
        </p:nvSpPr>
        <p:spPr bwMode="auto">
          <a:xfrm>
            <a:off x="7851676" y="519631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162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083278"/>
            <a:ext cx="5233549" cy="3409381"/>
          </a:xfrm>
          <a:solidFill>
            <a:schemeClr val="accent2">
              <a:lumMod val="20000"/>
              <a:lumOff val="80000"/>
              <a:alpha val="50000"/>
            </a:schemeClr>
          </a:solidFill>
        </p:spPr>
        <p:txBody>
          <a:bodyPr/>
          <a:lstStyle/>
          <a:p>
            <a:pPr>
              <a:lnSpc>
                <a:spcPct val="150000"/>
              </a:lnSpc>
            </a:pPr>
            <a:r>
              <a:rPr lang="lv-LV" sz="1800">
                <a:solidFill>
                  <a:schemeClr val="tx2">
                    <a:lumMod val="60000"/>
                    <a:lumOff val="40000"/>
                  </a:schemeClr>
                </a:solidFill>
                <a:latin typeface="Source Sans 3" panose="020B0303030403020204" pitchFamily="34" charset="0"/>
              </a:rPr>
              <a:t>Eiropas Ekonomikas un sociālo lietu komiteja ir ES padomdevēja struktūra, kurā ir darba ņēmēju un darba devēju organizāciju un citu interešu grupu pārstāvji. </a:t>
            </a:r>
          </a:p>
          <a:p>
            <a:pPr>
              <a:lnSpc>
                <a:spcPct val="150000"/>
              </a:lnSpc>
            </a:pPr>
            <a:r>
              <a:rPr lang="lv-LV" sz="1800">
                <a:solidFill>
                  <a:schemeClr val="tx2">
                    <a:lumMod val="60000"/>
                    <a:lumOff val="40000"/>
                  </a:schemeClr>
                </a:solidFill>
                <a:latin typeface="Source Sans 3" panose="020B0303030403020204" pitchFamily="34" charset="0"/>
              </a:rPr>
              <a:t>Tā sniedz atzinumus Eiropas Komisijai, ES Padomei un Eiropas Parlamentam par ES jautājumiem.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Lēmumu pieņemšana – 100 punkti</a:t>
            </a:r>
          </a:p>
          <a:p>
            <a:pPr>
              <a:lnSpc>
                <a:spcPts val="3000"/>
              </a:lnSpc>
            </a:pPr>
            <a:r>
              <a:rPr lang="lv-LV">
                <a:solidFill>
                  <a:schemeClr val="accent2"/>
                </a:solidFill>
              </a:rPr>
              <a:t>⸺</a:t>
            </a:r>
          </a:p>
          <a:p>
            <a:r>
              <a:rPr lang="lv-LV" sz="2800" i="1"/>
              <a:t>Informācija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6" name="Text Placeholder 3">
            <a:extLst>
              <a:ext uri="{FF2B5EF4-FFF2-40B4-BE49-F238E27FC236}">
                <a16:creationId xmlns:a16="http://schemas.microsoft.com/office/drawing/2014/main" id="{ABC6E06C-58FB-1671-A335-289DE9701723}"/>
              </a:ext>
            </a:extLst>
          </p:cNvPr>
          <p:cNvSpPr txBox="1">
            <a:spLocks/>
          </p:cNvSpPr>
          <p:nvPr/>
        </p:nvSpPr>
        <p:spPr>
          <a:xfrm>
            <a:off x="6254262" y="2083278"/>
            <a:ext cx="4874300" cy="3406949"/>
          </a:xfrm>
          <a:prstGeom prst="rect">
            <a:avLst/>
          </a:prstGeom>
          <a:solidFill>
            <a:schemeClr val="accent2">
              <a:lumMod val="20000"/>
              <a:lumOff val="80000"/>
              <a:alpha val="5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lv-LV" sz="1800">
                <a:solidFill>
                  <a:schemeClr val="tx2">
                    <a:lumMod val="60000"/>
                    <a:lumOff val="40000"/>
                  </a:schemeClr>
                </a:solidFill>
                <a:latin typeface="Source Sans 3" panose="020B0303030403020204" pitchFamily="34" charset="0"/>
              </a:rPr>
              <a:t>Eiropas Savienības Tiesa nodrošina, ka, interpretējot un piemērojot Līgumus, tiek ievēroti tiesību akti.</a:t>
            </a:r>
          </a:p>
        </p:txBody>
      </p:sp>
      <p:sp>
        <p:nvSpPr>
          <p:cNvPr id="2" name="Text Placeholder 11">
            <a:extLst>
              <a:ext uri="{FF2B5EF4-FFF2-40B4-BE49-F238E27FC236}">
                <a16:creationId xmlns:a16="http://schemas.microsoft.com/office/drawing/2014/main" id="{2A0E8798-190F-13D4-7AB7-FC3BC4A50B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275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Eiropas Padome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Eiropas Savienības Padome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Eiropas Komisija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Eiropas Parlaments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Lēmumu pieņemšana – 200 punkti</a:t>
            </a:r>
          </a:p>
          <a:p>
            <a:pPr>
              <a:lnSpc>
                <a:spcPts val="3000"/>
              </a:lnSpc>
            </a:pPr>
            <a:r>
              <a:rPr lang="lv-LV">
                <a:solidFill>
                  <a:schemeClr val="accent2"/>
                </a:solidFill>
              </a:rPr>
              <a:t>⸺</a:t>
            </a:r>
          </a:p>
          <a:p>
            <a:r>
              <a:rPr lang="lv-LV" sz="2400"/>
              <a:t>Kura no šīm iestādēm nepiedalās ES lēmumu pieņemšanas procesā?</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0407A627-E87B-B417-5FDF-DE80D31D4DF7}"/>
              </a:ext>
            </a:extLst>
          </p:cNvPr>
          <p:cNvSpPr txBox="1">
            <a:spLocks/>
          </p:cNvSpPr>
          <p:nvPr/>
        </p:nvSpPr>
        <p:spPr bwMode="auto">
          <a:xfrm>
            <a:off x="1512997" y="601007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a:effectLst>
                  <a:outerShdw blurRad="38100" dist="38100" dir="2700000" algn="tl">
                    <a:srgbClr val="000000">
                      <a:alpha val="43137"/>
                    </a:srgbClr>
                  </a:outerShdw>
                </a:effectLst>
                <a:hlinkClick r:id="rId4" action="ppaction://hlinksldjump"/>
              </a:rPr>
              <a:t>Plašāka informācija</a:t>
            </a:r>
          </a:p>
        </p:txBody>
      </p:sp>
      <p:sp>
        <p:nvSpPr>
          <p:cNvPr id="8" name="Text Placeholder 11">
            <a:extLst>
              <a:ext uri="{FF2B5EF4-FFF2-40B4-BE49-F238E27FC236}">
                <a16:creationId xmlns:a16="http://schemas.microsoft.com/office/drawing/2014/main" id="{4289D5F8-991F-6AC9-BEC4-1FB6BA204BAF}"/>
              </a:ext>
            </a:extLst>
          </p:cNvPr>
          <p:cNvSpPr txBox="1">
            <a:spLocks/>
          </p:cNvSpPr>
          <p:nvPr/>
        </p:nvSpPr>
        <p:spPr bwMode="auto">
          <a:xfrm>
            <a:off x="7992011" y="6010076"/>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0527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2827" y="2075937"/>
            <a:ext cx="5233549" cy="4125349"/>
          </a:xfrm>
          <a:solidFill>
            <a:schemeClr val="accent2">
              <a:lumMod val="20000"/>
              <a:lumOff val="80000"/>
              <a:alpha val="50000"/>
            </a:schemeClr>
          </a:solidFill>
        </p:spPr>
        <p:txBody>
          <a:bodyPr/>
          <a:lstStyle/>
          <a:p>
            <a:pPr>
              <a:lnSpc>
                <a:spcPct val="150000"/>
              </a:lnSpc>
            </a:pPr>
            <a:r>
              <a:rPr lang="lv-LV" sz="1800">
                <a:latin typeface="Times New Roman" panose="02020603050405020304" pitchFamily="18" charset="0"/>
                <a:ea typeface="Calibri" panose="020F0502020204030204" pitchFamily="34" charset="0"/>
                <a:cs typeface="Arial" panose="020B0604020202020204" pitchFamily="34" charset="0"/>
              </a:rPr>
              <a:t>Eiropas Savienības Padomei, Eiropas Parlamentam un Eiropas Komisijai ir svarīga loma ES lēmumu pieņemšanas procesā. Savukārt Eiropas Padome nav saistīta ar Eiropas Savienību. </a:t>
            </a:r>
          </a:p>
          <a:p>
            <a:pPr>
              <a:lnSpc>
                <a:spcPct val="150000"/>
              </a:lnSpc>
            </a:pPr>
            <a:r>
              <a:rPr lang="lv-LV" sz="1800">
                <a:latin typeface="Times New Roman" panose="02020603050405020304" pitchFamily="18" charset="0"/>
                <a:ea typeface="Calibri" panose="020F0502020204030204" pitchFamily="34" charset="0"/>
                <a:cs typeface="Arial" panose="020B0604020202020204" pitchFamily="34" charset="0"/>
              </a:rPr>
              <a:t>Eiropas Padome ir atsevišķa starpvaldību organizācija, kas galvenokārt nodarbojas ar cilvēktiesību jautājumiem. Tajā ir 46 dalībvalstis, tostarp visas 27 ES valstis.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347609"/>
          </a:xfrm>
        </p:spPr>
        <p:txBody>
          <a:bodyPr/>
          <a:lstStyle/>
          <a:p>
            <a:pPr>
              <a:lnSpc>
                <a:spcPts val="3000"/>
              </a:lnSpc>
            </a:pPr>
            <a:r>
              <a:rPr lang="lv-LV"/>
              <a:t>Lēmumu pieņemšana – 200 punkti</a:t>
            </a:r>
          </a:p>
          <a:p>
            <a:pPr>
              <a:lnSpc>
                <a:spcPts val="3000"/>
              </a:lnSpc>
            </a:pPr>
            <a:r>
              <a:rPr lang="lv-LV">
                <a:solidFill>
                  <a:schemeClr val="accent2"/>
                </a:solidFill>
              </a:rPr>
              <a:t>⸺</a:t>
            </a:r>
          </a:p>
          <a:p>
            <a:r>
              <a:rPr lang="lv-LV" sz="2800" i="1"/>
              <a:t>Informācija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pic>
        <p:nvPicPr>
          <p:cNvPr id="2" name="Picture 2" descr="Map of the Council of Europe 46 member states">
            <a:extLst>
              <a:ext uri="{FF2B5EF4-FFF2-40B4-BE49-F238E27FC236}">
                <a16:creationId xmlns:a16="http://schemas.microsoft.com/office/drawing/2014/main" id="{5988D701-49E3-E87C-F0D6-8AD159DD3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5864"/>
          <a:stretch/>
        </p:blipFill>
        <p:spPr bwMode="auto">
          <a:xfrm>
            <a:off x="6862104" y="1226035"/>
            <a:ext cx="2403523" cy="4975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11">
            <a:extLst>
              <a:ext uri="{FF2B5EF4-FFF2-40B4-BE49-F238E27FC236}">
                <a16:creationId xmlns:a16="http://schemas.microsoft.com/office/drawing/2014/main" id="{B26E8E23-0A66-581B-0B9C-17A4A548B2F3}"/>
              </a:ext>
            </a:extLst>
          </p:cNvPr>
          <p:cNvSpPr txBox="1">
            <a:spLocks/>
          </p:cNvSpPr>
          <p:nvPr/>
        </p:nvSpPr>
        <p:spPr bwMode="auto">
          <a:xfrm>
            <a:off x="9096911" y="586314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867770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sava vēlēšanu apgabala intereses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savas politiskās partijas/grupas intereses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savas valsts intereses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Eiropas Savienības intereses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Lēmumu pieņemšana – 300 punkti</a:t>
            </a:r>
          </a:p>
          <a:p>
            <a:pPr>
              <a:lnSpc>
                <a:spcPts val="3000"/>
              </a:lnSpc>
            </a:pPr>
            <a:r>
              <a:rPr lang="lv-LV">
                <a:solidFill>
                  <a:schemeClr val="accent2"/>
                </a:solidFill>
              </a:rPr>
              <a:t>⸺</a:t>
            </a:r>
          </a:p>
          <a:p>
            <a:r>
              <a:rPr lang="lv-LV" sz="2400"/>
              <a:t>ES komisāri pārstāv:</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B16D5B9-1738-140C-C8B3-6AC0FF1168C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737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lv-LV" sz="4000"/>
              <a:t>Kas ir </a:t>
            </a:r>
            <a:r>
              <a:rPr lang="lv-LV" sz="4000" i="1"/>
              <a:t>Coreper</a:t>
            </a:r>
            <a:r>
              <a:rPr lang="lv-LV" sz="4000"/>
              <a: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Lēmumu pieņemšana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lv-LV" i="1">
                <a:solidFill>
                  <a:srgbClr val="00B050"/>
                </a:solidFill>
                <a:latin typeface="Open Sans" panose="020B0606030504020204" pitchFamily="34" charset="0"/>
              </a:rPr>
              <a:t>Coreper</a:t>
            </a:r>
            <a:r>
              <a:rPr lang="lv-LV">
                <a:solidFill>
                  <a:srgbClr val="00B050"/>
                </a:solidFill>
                <a:latin typeface="Open Sans" panose="020B0606030504020204" pitchFamily="34" charset="0"/>
              </a:rPr>
              <a:t> ir dalībvalstu valdību Pastāvīgo pārstāvju komiteja. Tās galvenie uzdevumi ir:</a:t>
            </a:r>
          </a:p>
          <a:p>
            <a:pPr marL="285750" indent="-285750">
              <a:buFont typeface="Wingdings" panose="05000000000000000000" pitchFamily="2" charset="2"/>
              <a:buChar char="Ø"/>
            </a:pPr>
            <a:r>
              <a:rPr lang="lv-LV">
                <a:solidFill>
                  <a:srgbClr val="00B050"/>
                </a:solidFill>
              </a:rPr>
              <a:t>koordinēt un sagatavot dažādo Padomes sastāvu darbu;</a:t>
            </a:r>
          </a:p>
          <a:p>
            <a:pPr marL="285750" indent="-285750">
              <a:buFont typeface="Wingdings" panose="05000000000000000000" pitchFamily="2" charset="2"/>
              <a:buChar char="Ø"/>
            </a:pPr>
            <a:r>
              <a:rPr lang="lv-LV">
                <a:solidFill>
                  <a:srgbClr val="00B050"/>
                </a:solidFill>
              </a:rPr>
              <a:t>nodrošināt ES politikas saskaņotību;</a:t>
            </a:r>
          </a:p>
          <a:p>
            <a:pPr marL="285750" indent="-285750">
              <a:buFont typeface="Wingdings" panose="05000000000000000000" pitchFamily="2" charset="2"/>
              <a:buChar char="Ø"/>
            </a:pPr>
            <a:r>
              <a:rPr lang="lv-LV">
                <a:solidFill>
                  <a:srgbClr val="00B050"/>
                </a:solidFill>
              </a:rPr>
              <a:t>sagatavot vienošanos un kompromisa risinājumus, kurus pēc tam iesniedz pieņemšanai Padomē.</a:t>
            </a:r>
          </a:p>
        </p:txBody>
      </p:sp>
      <p:sp>
        <p:nvSpPr>
          <p:cNvPr id="2" name="Text Placeholder 11">
            <a:extLst>
              <a:ext uri="{FF2B5EF4-FFF2-40B4-BE49-F238E27FC236}">
                <a16:creationId xmlns:a16="http://schemas.microsoft.com/office/drawing/2014/main" id="{AFF120A7-6F91-4293-A44C-A9EB114006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45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 calcmode="lin" valueType="num">
                                      <p:cBhvr>
                                        <p:cTn id="14"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19">
                                            <p:txEl>
                                              <p:pRg st="1" end="1"/>
                                            </p:tx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9">
                                            <p:txEl>
                                              <p:pRg st="2" end="2"/>
                                            </p:txEl>
                                          </p:spTgt>
                                        </p:tgtEl>
                                        <p:attrNameLst>
                                          <p:attrName>style.visibility</p:attrName>
                                        </p:attrNameLst>
                                      </p:cBhvr>
                                      <p:to>
                                        <p:strVal val="visible"/>
                                      </p:to>
                                    </p:set>
                                    <p:anim calcmode="lin" valueType="num">
                                      <p:cBhvr>
                                        <p:cTn id="20"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19">
                                            <p:txEl>
                                              <p:pRg st="2" end="2"/>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 calcmode="lin" valueType="num">
                                      <p:cBhvr>
                                        <p:cTn id="26"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9"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dirty="0"/>
              <a:t>A</a:t>
            </a:r>
          </a:p>
          <a:p>
            <a:endParaRPr lang="es-ES" sz="1200" dirty="0"/>
          </a:p>
          <a:p>
            <a:pPr>
              <a:lnSpc>
                <a:spcPct val="150000"/>
              </a:lnSpc>
            </a:pPr>
            <a:r>
              <a:rPr lang="lv-LV" sz="1800" b="0" dirty="0">
                <a:solidFill>
                  <a:schemeClr val="accent6"/>
                </a:solidFill>
                <a:latin typeface="Source Sans 3" panose="020B0303030403020204" pitchFamily="34" charset="0"/>
              </a:rPr>
              <a:t>precēm, pakalpojumiem, cilvēkiem un kapitālu</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dirty="0"/>
              <a:t>B</a:t>
            </a:r>
          </a:p>
          <a:p>
            <a:pPr lvl="1"/>
            <a:endParaRPr lang="es-ES" dirty="0"/>
          </a:p>
          <a:p>
            <a:pPr lvl="1"/>
            <a:r>
              <a:rPr lang="lv-LV"/>
              <a:t>precēm, pakalpojumiem, cilvēkiem un dzīvniekiem</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 100 punkti</a:t>
            </a:r>
          </a:p>
          <a:p>
            <a:pPr>
              <a:lnSpc>
                <a:spcPts val="3000"/>
              </a:lnSpc>
            </a:pPr>
            <a:r>
              <a:rPr lang="lv-LV">
                <a:solidFill>
                  <a:schemeClr val="accent2"/>
                </a:solidFill>
              </a:rPr>
              <a:t>⸺</a:t>
            </a:r>
          </a:p>
          <a:p>
            <a:r>
              <a:rPr lang="lv-LV" sz="2800"/>
              <a:t>Četras pārvietošanās brīvības Eiropas Savienībā attiecas uz:</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D3ABE4E-5036-8396-B8E9-8A90FA375CA8}"/>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1395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Volfgangs Amadejs Mocarts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Džuzepe Verdi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Johans Sebastiāns Bahs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Antonio Vivaldi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 200 punkti</a:t>
            </a:r>
          </a:p>
          <a:p>
            <a:pPr>
              <a:lnSpc>
                <a:spcPts val="3000"/>
              </a:lnSpc>
            </a:pPr>
            <a:r>
              <a:rPr lang="lv-LV">
                <a:solidFill>
                  <a:schemeClr val="accent2"/>
                </a:solidFill>
              </a:rPr>
              <a:t>⸺</a:t>
            </a:r>
          </a:p>
          <a:p>
            <a:r>
              <a:rPr lang="lv-LV" sz="2400"/>
              <a:t>Kurš itāļu komponists ir vislabāk pazīstams ar savu darbu “Četri gadalaiki” un tiek uzskatīts par vienu no izcilākajiem baroka komponistiem?</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1196603-B9C8-611D-3306-61B51CE177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9459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0</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dirty="0"/>
              <a:t>? 300 punkti</a:t>
            </a:r>
          </a:p>
          <a:p>
            <a:pPr>
              <a:lnSpc>
                <a:spcPts val="3000"/>
              </a:lnSpc>
            </a:pPr>
            <a:r>
              <a:rPr lang="lv-LV" dirty="0">
                <a:solidFill>
                  <a:schemeClr val="accent2"/>
                </a:solidFill>
              </a:rPr>
              <a:t>⸺</a:t>
            </a:r>
          </a:p>
          <a:p>
            <a:r>
              <a:rPr lang="lv-LV" sz="2400" dirty="0"/>
              <a:t>Cik ES valstu karogos ir melnā krāsa?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11AF3F8-D3D0-EDD9-9DEA-37142FED164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5080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lv-LV" sz="4000"/>
              <a:t>Kas ir subsidiaritātes princips?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113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b="1">
                <a:solidFill>
                  <a:srgbClr val="00B050"/>
                </a:solidFill>
                <a:latin typeface="Arial" panose="020B0604020202020204" pitchFamily="34" charset="0"/>
              </a:rPr>
              <a:t>Subsidiaritātes</a:t>
            </a:r>
            <a:r>
              <a:rPr lang="lv-LV">
                <a:solidFill>
                  <a:srgbClr val="00B050"/>
                </a:solidFill>
                <a:latin typeface="Arial" panose="020B0604020202020204" pitchFamily="34" charset="0"/>
              </a:rPr>
              <a:t> princips ir definēts Līguma par Eiropas Savienību 5. panta 3. punktā. Tā mērķis ir nodrošināt, ka lēmumi tiek pieņemti iedzīvotājiem pēc iespējas tuvākā līmenī, veicot pārbaudes, lai pārliecinātos, ka rīcība ES līmenī ir pamatota, ņemot vērā valsts, reģionālā vai vietējā līmenī pieejamās iespējas.</a:t>
            </a:r>
          </a:p>
        </p:txBody>
      </p:sp>
      <p:sp>
        <p:nvSpPr>
          <p:cNvPr id="2" name="Text Placeholder 11">
            <a:extLst>
              <a:ext uri="{FF2B5EF4-FFF2-40B4-BE49-F238E27FC236}">
                <a16:creationId xmlns:a16="http://schemas.microsoft.com/office/drawing/2014/main" id="{E061D45C-585F-5AAF-A49D-D81D97AA69F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24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dirty="0"/>
          </a:p>
          <a:p>
            <a:r>
              <a:rPr lang="lv-LV" sz="3200" b="0">
                <a:solidFill>
                  <a:schemeClr val="accent6"/>
                </a:solidFill>
                <a:latin typeface="Source Sans 3" panose="020B0303030403020204" pitchFamily="34" charset="0"/>
              </a:rPr>
              <a:t>2012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sz="3200"/>
              <a:t>1957</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Vēsture – 100 punkti</a:t>
            </a:r>
          </a:p>
          <a:p>
            <a:pPr>
              <a:lnSpc>
                <a:spcPts val="3000"/>
              </a:lnSpc>
            </a:pPr>
            <a:r>
              <a:rPr lang="lv-LV">
                <a:solidFill>
                  <a:schemeClr val="accent2"/>
                </a:solidFill>
              </a:rPr>
              <a:t>⸺</a:t>
            </a:r>
          </a:p>
          <a:p>
            <a:r>
              <a:rPr lang="lv-LV" sz="2800"/>
              <a:t>Kurā gadā Eiropas Savienībai tika piešķirta Nobela Miera prēmija?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0" name="Text Placeholder 11">
            <a:extLst>
              <a:ext uri="{FF2B5EF4-FFF2-40B4-BE49-F238E27FC236}">
                <a16:creationId xmlns:a16="http://schemas.microsoft.com/office/drawing/2014/main" id="{356140B1-CDCC-705B-AAFC-3BBD645F5B6B}"/>
              </a:ext>
            </a:extLst>
          </p:cNvPr>
          <p:cNvSpPr txBox="1">
            <a:spLocks/>
          </p:cNvSpPr>
          <p:nvPr/>
        </p:nvSpPr>
        <p:spPr bwMode="auto">
          <a:xfrm>
            <a:off x="7721600" y="507062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0189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sz="1200" dirty="0"/>
          </a:p>
          <a:p>
            <a:pPr>
              <a:lnSpc>
                <a:spcPct val="150000"/>
              </a:lnSpc>
            </a:pPr>
            <a:r>
              <a:rPr lang="lv-LV" sz="1800" b="0">
                <a:solidFill>
                  <a:schemeClr val="accent6"/>
                </a:solidFill>
                <a:latin typeface="Source Sans 3" panose="020B0303030403020204" pitchFamily="34" charset="0"/>
              </a:rPr>
              <a:t>Sarkanās jūras</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a:t>Melnās jūras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ES valstis – 100 punkti</a:t>
            </a:r>
          </a:p>
          <a:p>
            <a:pPr>
              <a:lnSpc>
                <a:spcPts val="3000"/>
              </a:lnSpc>
            </a:pPr>
            <a:r>
              <a:rPr lang="lv-LV">
                <a:solidFill>
                  <a:schemeClr val="accent2"/>
                </a:solidFill>
              </a:rPr>
              <a:t>⸺</a:t>
            </a:r>
          </a:p>
          <a:p>
            <a:r>
              <a:rPr lang="lv-LV" sz="2800"/>
              <a:t>Pie kuras jūras atrodas Bulgārija?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80C724-094D-8AC2-6DD5-57CE442005CA}"/>
              </a:ext>
            </a:extLst>
          </p:cNvPr>
          <p:cNvSpPr txBox="1">
            <a:spLocks/>
          </p:cNvSpPr>
          <p:nvPr/>
        </p:nvSpPr>
        <p:spPr bwMode="auto">
          <a:xfrm>
            <a:off x="7992011" y="561326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90373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Dānijā</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Luksemburgā</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Francijā</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Kiprā</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ES valstis – 200 punkti</a:t>
            </a:r>
          </a:p>
          <a:p>
            <a:pPr>
              <a:lnSpc>
                <a:spcPts val="3000"/>
              </a:lnSpc>
            </a:pPr>
            <a:r>
              <a:rPr lang="lv-LV">
                <a:solidFill>
                  <a:schemeClr val="accent2"/>
                </a:solidFill>
              </a:rPr>
              <a:t>⸺</a:t>
            </a:r>
          </a:p>
          <a:p>
            <a:r>
              <a:rPr lang="lv-LV" sz="2400"/>
              <a:t>Šengenas nolīgums ir nosaukts pilsētas vārdā. Kurā valstī atrodas šī pilsēta?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A2AB3C7-934E-10E1-55DC-A51EC74950E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461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Somija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Lietuva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Igaunija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Latvija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ES valstis – 300 punkti</a:t>
            </a:r>
          </a:p>
          <a:p>
            <a:pPr>
              <a:lnSpc>
                <a:spcPts val="3000"/>
              </a:lnSpc>
            </a:pPr>
            <a:r>
              <a:rPr lang="lv-LV">
                <a:solidFill>
                  <a:schemeClr val="accent2"/>
                </a:solidFill>
              </a:rPr>
              <a:t>⸺</a:t>
            </a:r>
          </a:p>
          <a:p>
            <a:r>
              <a:rPr lang="lv-LV" sz="2400"/>
              <a:t>Kuras valsts galvaspilsēta </a:t>
            </a:r>
            <a:r>
              <a:rPr lang="lv-LV" sz="2400" u="sng"/>
              <a:t>nav</a:t>
            </a:r>
            <a:r>
              <a:rPr lang="lv-LV" sz="2400"/>
              <a:t> piekrastes pilsēta?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5C80674-5B04-DAA5-3B70-D2C47B3C071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0078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000"/>
              <a:t>Kura ES valsts ir vienīgā, kas ir ANO Drošības padomes pastāvīgā locekle?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842238" y="4212053"/>
            <a:ext cx="639537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4800">
                <a:solidFill>
                  <a:srgbClr val="00B050"/>
                </a:solidFill>
                <a:latin typeface="Arial" panose="020B0604020202020204" pitchFamily="34" charset="0"/>
              </a:rPr>
              <a:t>Francija</a:t>
            </a:r>
          </a:p>
        </p:txBody>
      </p:sp>
      <p:sp>
        <p:nvSpPr>
          <p:cNvPr id="2" name="Text Placeholder 11">
            <a:extLst>
              <a:ext uri="{FF2B5EF4-FFF2-40B4-BE49-F238E27FC236}">
                <a16:creationId xmlns:a16="http://schemas.microsoft.com/office/drawing/2014/main" id="{DAA4130E-5F60-5A4B-A413-B633FE31950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98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sz="1200" dirty="0"/>
          </a:p>
          <a:p>
            <a:pPr>
              <a:lnSpc>
                <a:spcPct val="150000"/>
              </a:lnSpc>
            </a:pPr>
            <a:r>
              <a:rPr lang="lv-LV" sz="1800" b="0">
                <a:solidFill>
                  <a:schemeClr val="accent6"/>
                </a:solidFill>
                <a:latin typeface="Source Sans 3" panose="020B0303030403020204" pitchFamily="34" charset="0"/>
              </a:rPr>
              <a:t>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Paplašināšanās – 100 punkti</a:t>
            </a:r>
          </a:p>
          <a:p>
            <a:pPr>
              <a:lnSpc>
                <a:spcPts val="3000"/>
              </a:lnSpc>
            </a:pPr>
            <a:r>
              <a:rPr lang="lv-LV">
                <a:solidFill>
                  <a:schemeClr val="accent2"/>
                </a:solidFill>
              </a:rPr>
              <a:t>⸺</a:t>
            </a:r>
          </a:p>
          <a:p>
            <a:r>
              <a:rPr lang="lv-LV" sz="2800"/>
              <a:t>Cik valstu ES pievienojās deviņdesmitajos gados?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A66EDE1-3074-5419-A026-57699DA5A279}"/>
              </a:ext>
            </a:extLst>
          </p:cNvPr>
          <p:cNvSpPr txBox="1">
            <a:spLocks/>
          </p:cNvSpPr>
          <p:nvPr/>
        </p:nvSpPr>
        <p:spPr bwMode="auto">
          <a:xfrm>
            <a:off x="1960685" y="4954888"/>
            <a:ext cx="6898703"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2000">
                <a:solidFill>
                  <a:srgbClr val="00B050"/>
                </a:solidFill>
                <a:latin typeface="Arial" panose="020B0604020202020204" pitchFamily="34" charset="0"/>
              </a:rPr>
              <a:t>Austrija, Somija, Zviedrija</a:t>
            </a:r>
          </a:p>
        </p:txBody>
      </p:sp>
      <p:sp>
        <p:nvSpPr>
          <p:cNvPr id="3" name="Text Placeholder 11">
            <a:extLst>
              <a:ext uri="{FF2B5EF4-FFF2-40B4-BE49-F238E27FC236}">
                <a16:creationId xmlns:a16="http://schemas.microsoft.com/office/drawing/2014/main" id="{330FA14A-CB67-C779-F2D5-A5FE03E62BA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82891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3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ES Paplašināšanās komiteja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Eiropas Parlaments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ES Padome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Eiropas Komisija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Paplašināšanās – 200 punkti</a:t>
            </a:r>
          </a:p>
          <a:p>
            <a:pPr>
              <a:lnSpc>
                <a:spcPts val="3000"/>
              </a:lnSpc>
            </a:pPr>
            <a:r>
              <a:rPr lang="lv-LV">
                <a:solidFill>
                  <a:schemeClr val="accent2"/>
                </a:solidFill>
              </a:rPr>
              <a:t>⸺</a:t>
            </a:r>
          </a:p>
          <a:p>
            <a:r>
              <a:rPr lang="lv-LV" sz="2400"/>
              <a:t>Kura ES iestāde risina pievienošanās sarunas, uzrauga kandidātvalstu progresu un ziņo par to citām iestādēm?</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14F499E0-80FF-046B-6E22-79802775F57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4662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Funkcionējoša tirgus ekonomika un spēja izturēt konkurences spiedienu un tirgus spēkus Eiropas Savienībā</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Apņemšanās sadarboties ar citām dalībvalstīm, lai uzlabotu ES tiesību aktus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Stabilas institūcijas, kas garantē demokrātiju, tiesiskumu, cilvēktiesības un minoritāšu tiesību aizsardzību</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Spēja uzņemties un efektīvi īstenot dalībvalsts pienākumus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Paplašināšanās – 300 punkti</a:t>
            </a:r>
          </a:p>
          <a:p>
            <a:pPr>
              <a:lnSpc>
                <a:spcPts val="3000"/>
              </a:lnSpc>
            </a:pPr>
            <a:r>
              <a:rPr lang="lv-LV">
                <a:solidFill>
                  <a:schemeClr val="accent2"/>
                </a:solidFill>
              </a:rPr>
              <a:t>⸺</a:t>
            </a:r>
          </a:p>
          <a:p>
            <a:r>
              <a:rPr lang="lv-LV" sz="2400"/>
              <a:t>Kurš no šiem </a:t>
            </a:r>
            <a:r>
              <a:rPr lang="lv-LV" sz="2400" u="sng"/>
              <a:t>nav</a:t>
            </a:r>
            <a:r>
              <a:rPr lang="lv-LV" sz="2400"/>
              <a:t> kritērijs, lai pievienotos 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E07DB5-EB35-8E01-B360-0A6041985EC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680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000"/>
              <a:t>Nosauciet vismaz sešas kandidātvalstis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Paplašināšanās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2400">
                <a:solidFill>
                  <a:srgbClr val="00B050"/>
                </a:solidFill>
              </a:rPr>
              <a:t>Serbija</a:t>
            </a:r>
          </a:p>
          <a:p>
            <a:r>
              <a:rPr lang="lv-LV" sz="2400">
                <a:solidFill>
                  <a:srgbClr val="00B050"/>
                </a:solidFill>
              </a:rPr>
              <a:t>Melnkalne</a:t>
            </a:r>
          </a:p>
          <a:p>
            <a:r>
              <a:rPr lang="lv-LV" sz="2400">
                <a:solidFill>
                  <a:srgbClr val="00B050"/>
                </a:solidFill>
              </a:rPr>
              <a:t>Turcija</a:t>
            </a:r>
          </a:p>
          <a:p>
            <a:r>
              <a:rPr lang="lv-LV" sz="2400">
                <a:solidFill>
                  <a:srgbClr val="00B050"/>
                </a:solidFill>
              </a:rPr>
              <a:t>Ziemeļmaķedonija</a:t>
            </a:r>
          </a:p>
          <a:p>
            <a:r>
              <a:rPr lang="lv-LV" sz="2400">
                <a:solidFill>
                  <a:srgbClr val="00B050"/>
                </a:solidFill>
              </a:rPr>
              <a:t>Albānija</a:t>
            </a:r>
          </a:p>
          <a:p>
            <a:r>
              <a:rPr lang="lv-LV" sz="2400">
                <a:solidFill>
                  <a:srgbClr val="00B050"/>
                </a:solidFill>
              </a:rPr>
              <a:t>Moldova</a:t>
            </a:r>
          </a:p>
          <a:p>
            <a:r>
              <a:rPr lang="lv-LV" sz="2400">
                <a:solidFill>
                  <a:srgbClr val="00B050"/>
                </a:solidFill>
              </a:rPr>
              <a:t>Ukraina</a:t>
            </a:r>
          </a:p>
          <a:p>
            <a:r>
              <a:rPr lang="lv-LV" sz="2400">
                <a:solidFill>
                  <a:srgbClr val="00B050"/>
                </a:solidFill>
              </a:rPr>
              <a:t>Bosnija un Hercegovina</a:t>
            </a:r>
          </a:p>
          <a:p>
            <a:r>
              <a:rPr lang="lv-LV" sz="2400">
                <a:solidFill>
                  <a:srgbClr val="00B050"/>
                </a:solidFill>
              </a:rPr>
              <a:t>Gruzija</a:t>
            </a:r>
          </a:p>
        </p:txBody>
      </p:sp>
      <p:sp>
        <p:nvSpPr>
          <p:cNvPr id="2" name="Text Placeholder 11">
            <a:extLst>
              <a:ext uri="{FF2B5EF4-FFF2-40B4-BE49-F238E27FC236}">
                <a16:creationId xmlns:a16="http://schemas.microsoft.com/office/drawing/2014/main" id="{BDE44312-6003-6C0E-0CB8-CBA385506C9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656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p:cTn id="31" dur="1000" fill="hold"/>
                                        <p:tgtEl>
                                          <p:spTgt spid="19">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9">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9">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9">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p:cTn id="37" dur="1000" fill="hold"/>
                                        <p:tgtEl>
                                          <p:spTgt spid="1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p:cTn id="43" dur="1000" fill="hold"/>
                                        <p:tgtEl>
                                          <p:spTgt spid="19">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9">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9">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19">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p:cTn id="49"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19">
                                            <p:txEl>
                                              <p:pRg st="7" end="7"/>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p:cTn id="55" dur="1000" fill="hold"/>
                                        <p:tgtEl>
                                          <p:spTgt spid="19">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19">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19">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sz="1200" dirty="0"/>
          </a:p>
          <a:p>
            <a:pPr>
              <a:lnSpc>
                <a:spcPct val="150000"/>
              </a:lnSpc>
            </a:pPr>
            <a:r>
              <a:rPr lang="lv-LV" sz="1800" b="0">
                <a:solidFill>
                  <a:schemeClr val="accent6"/>
                </a:solidFill>
                <a:latin typeface="Source Sans 3" panose="020B0303030403020204" pitchFamily="34" charset="0"/>
              </a:rPr>
              <a:t>starp katru sanāksmi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a:t>ik pēc sešiem mēnešiem</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Prezidentūra – 100 punkti</a:t>
            </a:r>
          </a:p>
          <a:p>
            <a:pPr>
              <a:lnSpc>
                <a:spcPts val="3000"/>
              </a:lnSpc>
            </a:pPr>
            <a:r>
              <a:rPr lang="lv-LV">
                <a:solidFill>
                  <a:schemeClr val="accent2"/>
                </a:solidFill>
              </a:rPr>
              <a:t>⸺</a:t>
            </a:r>
          </a:p>
          <a:p>
            <a:r>
              <a:rPr lang="lv-LV" sz="2800"/>
              <a:t>ES Padomes prezidentūra mainās: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50AB9637-3D19-C214-D4AB-C42909FCE005}"/>
              </a:ext>
            </a:extLst>
          </p:cNvPr>
          <p:cNvSpPr txBox="1">
            <a:spLocks/>
          </p:cNvSpPr>
          <p:nvPr/>
        </p:nvSpPr>
        <p:spPr bwMode="auto">
          <a:xfrm>
            <a:off x="8080911" y="559003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127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Iecelt Eiropas Komisijas priekšsēdētāju</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Vadīt dažādo Padomes sastāvu sanāksmes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Organizēt dažādas oficiālas un neformālas sanāksmes Briselē un savā valstī</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Pārstāvēt Padomi attiecībās ar pārējām ES iestādēm</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Prezidentūra – 200 punkti</a:t>
            </a:r>
          </a:p>
          <a:p>
            <a:pPr>
              <a:lnSpc>
                <a:spcPts val="3000"/>
              </a:lnSpc>
            </a:pPr>
            <a:r>
              <a:rPr lang="lv-LV">
                <a:solidFill>
                  <a:schemeClr val="accent2"/>
                </a:solidFill>
              </a:rPr>
              <a:t>⸺</a:t>
            </a:r>
          </a:p>
          <a:p>
            <a:r>
              <a:rPr lang="lv-LV" sz="2400"/>
              <a:t>Kurš no šiem uzdevumiem </a:t>
            </a:r>
            <a:r>
              <a:rPr lang="lv-LV" sz="2400" u="sng"/>
              <a:t>nav</a:t>
            </a:r>
            <a:r>
              <a:rPr lang="lv-LV" sz="2400"/>
              <a:t> rotējošās Padomes prezidentvalsts kompetencē?</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3D34E94-4B1F-B62B-7C77-465BAF2E82D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08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Stājās spēkā Lisabonas līgums, kas mainīja to, kā ES darbojas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ES pievienojās 10 jaunas valstis, palielinot dalībvalstu skaitu līdz 25</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Apgrozībā nāca euro</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Eiropas Parlamenta vēlēšanās uz Eiropas Komisijas priekšsēdētāja amatu pirmo reizi kandidēja vairāki vadošie kandidāti (“</a:t>
            </a:r>
            <a:r>
              <a:rPr lang="lv-LV" i="1"/>
              <a:t>spitzenkandidaten</a:t>
            </a:r>
            <a:r>
              <a:rPr lang="lv-LV"/>
              <a: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Vēsture – 200 punkti</a:t>
            </a:r>
          </a:p>
          <a:p>
            <a:pPr>
              <a:lnSpc>
                <a:spcPts val="3000"/>
              </a:lnSpc>
            </a:pPr>
            <a:r>
              <a:rPr lang="lv-LV">
                <a:solidFill>
                  <a:schemeClr val="accent2"/>
                </a:solidFill>
              </a:rPr>
              <a:t>⸺</a:t>
            </a:r>
          </a:p>
          <a:p>
            <a:r>
              <a:rPr lang="lv-LV" sz="2800"/>
              <a:t>Kāds svarīgs pavērsiens ES vēsturē notika 2002. gadā?</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BA1417A-6982-CDB0-FD86-C72F9ABDD878}"/>
              </a:ext>
            </a:extLst>
          </p:cNvPr>
          <p:cNvSpPr txBox="1">
            <a:spLocks/>
          </p:cNvSpPr>
          <p:nvPr/>
        </p:nvSpPr>
        <p:spPr bwMode="auto">
          <a:xfrm>
            <a:off x="7874000" y="60122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770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Spānija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Vācija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Luksemburga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Dānija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Prezidentūra – 300 punkti</a:t>
            </a:r>
          </a:p>
          <a:p>
            <a:pPr>
              <a:lnSpc>
                <a:spcPts val="3000"/>
              </a:lnSpc>
            </a:pPr>
            <a:r>
              <a:rPr lang="lv-LV">
                <a:solidFill>
                  <a:schemeClr val="accent2"/>
                </a:solidFill>
              </a:rPr>
              <a:t>⸺</a:t>
            </a:r>
          </a:p>
          <a:p>
            <a:r>
              <a:rPr lang="lv-LV" sz="1800"/>
              <a:t>Kura valsts līdz 1980. gadiem nekad nav bijusi Padomes prezidentvalsts?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00ABEF1-0CB1-42C7-0CFE-B0C2E2C402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6985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000"/>
              <a:t>Kuru Padomes sastāvu </a:t>
            </a:r>
            <a:r>
              <a:rPr lang="lv-LV" sz="4000" u="sng"/>
              <a:t>nevada</a:t>
            </a:r>
            <a:r>
              <a:rPr lang="lv-LV" sz="4000"/>
              <a:t> rotējošā prezidentvalsts?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Prezidentūra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a:solidFill>
                  <a:srgbClr val="00B050"/>
                </a:solidFill>
              </a:rPr>
              <a:t>Ārlietas</a:t>
            </a:r>
          </a:p>
        </p:txBody>
      </p:sp>
      <p:sp>
        <p:nvSpPr>
          <p:cNvPr id="2" name="Text Placeholder 11">
            <a:extLst>
              <a:ext uri="{FF2B5EF4-FFF2-40B4-BE49-F238E27FC236}">
                <a16:creationId xmlns:a16="http://schemas.microsoft.com/office/drawing/2014/main" id="{B842A466-AC03-7F5A-9767-89F90F17DB72}"/>
              </a:ext>
            </a:extLst>
          </p:cNvPr>
          <p:cNvSpPr txBox="1">
            <a:spLocks/>
          </p:cNvSpPr>
          <p:nvPr/>
        </p:nvSpPr>
        <p:spPr bwMode="auto">
          <a:xfrm>
            <a:off x="1512997" y="5612119"/>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a:effectLst>
                  <a:outerShdw blurRad="38100" dist="38100" dir="2700000" algn="tl">
                    <a:srgbClr val="000000">
                      <a:alpha val="43137"/>
                    </a:srgbClr>
                  </a:outerShdw>
                </a:effectLst>
                <a:hlinkClick r:id="rId4" action="ppaction://hlinksldjump"/>
              </a:rPr>
              <a:t>Plašāka informācija</a:t>
            </a:r>
          </a:p>
        </p:txBody>
      </p:sp>
      <p:sp>
        <p:nvSpPr>
          <p:cNvPr id="3" name="Text Placeholder 11">
            <a:extLst>
              <a:ext uri="{FF2B5EF4-FFF2-40B4-BE49-F238E27FC236}">
                <a16:creationId xmlns:a16="http://schemas.microsoft.com/office/drawing/2014/main" id="{C33530AC-1218-B65C-74FD-8F15519EF620}"/>
              </a:ext>
            </a:extLst>
          </p:cNvPr>
          <p:cNvSpPr txBox="1">
            <a:spLocks/>
          </p:cNvSpPr>
          <p:nvPr/>
        </p:nvSpPr>
        <p:spPr bwMode="auto">
          <a:xfrm>
            <a:off x="7769472" y="561211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0865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794319"/>
          </a:xfrm>
          <a:solidFill>
            <a:schemeClr val="accent2">
              <a:lumMod val="20000"/>
              <a:lumOff val="80000"/>
              <a:alpha val="50000"/>
            </a:schemeClr>
          </a:solidFill>
        </p:spPr>
        <p:txBody>
          <a:bodyPr/>
          <a:lstStyle/>
          <a:p>
            <a:r>
              <a:rPr lang="lv-LV" sz="2800"/>
              <a:t>Ārlietu padomes sanāksmes vada Savienības Augstais pārstāvis ārlietās un drošības politikas jautājumos. </a:t>
            </a:r>
          </a:p>
          <a:p>
            <a:endParaRPr lang="en-GB" sz="2800" dirty="0"/>
          </a:p>
          <a:p>
            <a:r>
              <a:rPr lang="lv-LV"/>
              <a:t>Tomēr, kad Ārlietu padomē tiek apspriesti tirdzniecības politikas jautājumi, sanāksmi vada tās ES dalībvalsts pārstāvis, kura tobrīd ir ES Padomes rotējošā prezidentvalsts.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Prezidentūra – 400 punkti</a:t>
            </a:r>
          </a:p>
          <a:p>
            <a:pPr>
              <a:lnSpc>
                <a:spcPts val="3000"/>
              </a:lnSpc>
            </a:pPr>
            <a:r>
              <a:rPr lang="lv-LV">
                <a:solidFill>
                  <a:schemeClr val="accent2"/>
                </a:solidFill>
              </a:rPr>
              <a:t>⸺</a:t>
            </a:r>
          </a:p>
          <a:p>
            <a:pPr>
              <a:lnSpc>
                <a:spcPts val="3000"/>
              </a:lnSpc>
            </a:pPr>
            <a:r>
              <a:rPr lang="lv-LV" i="1">
                <a:solidFill>
                  <a:schemeClr val="tx2">
                    <a:lumMod val="60000"/>
                    <a:lumOff val="40000"/>
                  </a:schemeClr>
                </a:solidFill>
              </a:rPr>
              <a:t>Informācija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D411608-A1FA-1BDD-82BA-92B6CBB04B6F}"/>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252025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sz="1200" dirty="0"/>
          </a:p>
          <a:p>
            <a:pPr>
              <a:lnSpc>
                <a:spcPct val="150000"/>
              </a:lnSpc>
            </a:pPr>
            <a:r>
              <a:rPr lang="lv-LV" sz="1800" b="0">
                <a:solidFill>
                  <a:schemeClr val="accent6"/>
                </a:solidFill>
                <a:latin typeface="Source Sans 3" panose="020B0303030403020204" pitchFamily="34" charset="0"/>
              </a:rPr>
              <a:t>24</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a:t>27</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lv-LV"/>
              <a:t>Valodas – 100 punkti</a:t>
            </a:r>
          </a:p>
          <a:p>
            <a:pPr>
              <a:lnSpc>
                <a:spcPts val="3000"/>
              </a:lnSpc>
            </a:pPr>
            <a:r>
              <a:rPr lang="lv-LV">
                <a:solidFill>
                  <a:schemeClr val="accent2"/>
                </a:solidFill>
              </a:rPr>
              <a:t>⸺</a:t>
            </a:r>
          </a:p>
          <a:p>
            <a:r>
              <a:rPr lang="lv-LV" sz="2800"/>
              <a:t>Cik oficiālo valodu ir Eiropas Savienībā?</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6" name="Text Placeholder 11">
            <a:extLst>
              <a:ext uri="{FF2B5EF4-FFF2-40B4-BE49-F238E27FC236}">
                <a16:creationId xmlns:a16="http://schemas.microsoft.com/office/drawing/2014/main" id="{A736393F-C245-E308-90DB-3F16AA9960A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No Venēcijas frāzes “</a:t>
            </a:r>
            <a:r>
              <a:rPr lang="lv-LV" i="1"/>
              <a:t>s-ciào vostro</a:t>
            </a:r>
            <a:r>
              <a:rPr lang="lv-LV"/>
              <a:t>”, kas burtiski nozīmē “Es esmu tavs vergs”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No vārda “</a:t>
            </a:r>
            <a:r>
              <a:rPr lang="lv-LV" sz="1800" b="0" i="1">
                <a:solidFill>
                  <a:schemeClr val="accent6"/>
                </a:solidFill>
                <a:latin typeface="Source Sans 3" panose="020B0303030403020204" pitchFamily="34" charset="0"/>
              </a:rPr>
              <a:t>Caius</a:t>
            </a:r>
            <a:r>
              <a:rPr lang="lv-LV" sz="1800" b="0">
                <a:solidFill>
                  <a:schemeClr val="accent6"/>
                </a:solidFill>
                <a:latin typeface="Source Sans 3" panose="020B0303030403020204" pitchFamily="34" charset="0"/>
              </a:rPr>
              <a:t>”, kas ir tradicionāls latīņu valodas vārds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Tā Venēcijas gondoljeri sasaucās miglā, lai izvairītos no sadursmēm</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Nav skaidras teorijas par tā etimoloģiju</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Valodas – 200 punkti</a:t>
            </a:r>
          </a:p>
          <a:p>
            <a:pPr>
              <a:lnSpc>
                <a:spcPts val="3000"/>
              </a:lnSpc>
            </a:pPr>
            <a:r>
              <a:rPr lang="lv-LV">
                <a:solidFill>
                  <a:schemeClr val="accent2"/>
                </a:solidFill>
              </a:rPr>
              <a:t>⸺</a:t>
            </a:r>
          </a:p>
          <a:p>
            <a:r>
              <a:rPr lang="lv-LV" sz="2400"/>
              <a:t>Kāda ir vārda “</a:t>
            </a:r>
            <a:r>
              <a:rPr lang="lv-LV" sz="2400" i="1"/>
              <a:t>ciao</a:t>
            </a:r>
            <a:r>
              <a:rPr lang="lv-LV" sz="2400"/>
              <a:t>” izcelsme?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A721524-3E7B-905D-37F6-692D8A5973A7}"/>
              </a:ext>
            </a:extLst>
          </p:cNvPr>
          <p:cNvSpPr txBox="1">
            <a:spLocks/>
          </p:cNvSpPr>
          <p:nvPr/>
        </p:nvSpPr>
        <p:spPr bwMode="auto">
          <a:xfrm>
            <a:off x="7992011" y="59300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530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a:t>Priekā!</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ES tevi mīlu</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r>
              <a:rPr lang="lv-LV" sz="1800" b="0">
                <a:solidFill>
                  <a:schemeClr val="accent6"/>
                </a:solidFill>
                <a:latin typeface="Source Sans 3" panose="020B0303030403020204" pitchFamily="34" charset="0"/>
              </a:rPr>
              <a:t>Prieks iepazīties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a:t>Tas nav igauņu valodas vārds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Valodas – 300 punkti</a:t>
            </a:r>
          </a:p>
          <a:p>
            <a:pPr>
              <a:lnSpc>
                <a:spcPts val="3000"/>
              </a:lnSpc>
            </a:pPr>
            <a:r>
              <a:rPr lang="lv-LV">
                <a:solidFill>
                  <a:schemeClr val="accent2"/>
                </a:solidFill>
              </a:rPr>
              <a:t>⸺</a:t>
            </a:r>
          </a:p>
          <a:p>
            <a:r>
              <a:rPr lang="lv-LV" sz="2400"/>
              <a:t>Ko nozīmē igauņu vārds “</a:t>
            </a:r>
            <a:r>
              <a:rPr lang="lv-LV" sz="2400" i="1"/>
              <a:t>terviseks</a:t>
            </a:r>
            <a:r>
              <a:rPr lang="lv-LV"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D1AA5A-E358-DB97-6D68-F4D825AB196F}"/>
              </a:ext>
            </a:extLst>
          </p:cNvPr>
          <p:cNvSpPr txBox="1">
            <a:spLocks/>
          </p:cNvSpPr>
          <p:nvPr/>
        </p:nvSpPr>
        <p:spPr bwMode="auto">
          <a:xfrm>
            <a:off x="8195211"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62649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2800"/>
              <a:t>Kuras divas ES valstis nav pieprasījušas, lai viena no to (valsts) oficiālajām valodām tiktu atzīta par ES oficiālo valodu? </a:t>
            </a:r>
          </a:p>
          <a:p>
            <a:endParaRPr lang="en-GB" sz="2800"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Valodas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a:solidFill>
                  <a:srgbClr val="00B050"/>
                </a:solidFill>
              </a:rPr>
              <a:t>Luksemburga un Kipra</a:t>
            </a:r>
          </a:p>
        </p:txBody>
      </p:sp>
      <p:sp>
        <p:nvSpPr>
          <p:cNvPr id="2" name="Text Placeholder 11">
            <a:extLst>
              <a:ext uri="{FF2B5EF4-FFF2-40B4-BE49-F238E27FC236}">
                <a16:creationId xmlns:a16="http://schemas.microsoft.com/office/drawing/2014/main" id="{01ABD5E1-742F-FDDD-1F02-1B3E39C399D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59780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1993</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1957</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1989</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sz="1800"/>
              <a:t>2009</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Vēsture – 300 punkti</a:t>
            </a:r>
          </a:p>
          <a:p>
            <a:pPr>
              <a:lnSpc>
                <a:spcPts val="3000"/>
              </a:lnSpc>
            </a:pPr>
            <a:r>
              <a:rPr lang="lv-LV">
                <a:solidFill>
                  <a:schemeClr val="accent2"/>
                </a:solidFill>
              </a:rPr>
              <a:t>⸺</a:t>
            </a:r>
          </a:p>
          <a:p>
            <a:r>
              <a:rPr lang="lv-LV" sz="2000"/>
              <a:t>Kurā gadā amatā stājās pirmais pastāvīgais Eiropadomes priekšsēdētājs?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956BE9B-4328-D7E7-6EF8-6E110401235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673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lv-LV" sz="4000"/>
              <a:t>1987. gadā viena valsts, kas nav Eiropas valsts, iesniedza pieteikumu dalībai ES. Kura valsts tā bija? </a:t>
            </a:r>
          </a:p>
          <a:p>
            <a:endParaRPr lang="es-ES" sz="180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Vēsture – 400 punkti</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070371" y="4363835"/>
            <a:ext cx="5406879" cy="139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lv-LV" sz="4800">
                <a:solidFill>
                  <a:srgbClr val="00B050"/>
                </a:solidFill>
              </a:rPr>
              <a:t>Maroka</a:t>
            </a:r>
            <a:r>
              <a:rPr lang="lv-LV" sz="4800">
                <a:solidFill>
                  <a:srgbClr val="0070C0"/>
                </a:solidFill>
              </a:rPr>
              <a:t> </a:t>
            </a:r>
          </a:p>
        </p:txBody>
      </p:sp>
      <p:sp>
        <p:nvSpPr>
          <p:cNvPr id="2" name="Text Placeholder 11">
            <a:extLst>
              <a:ext uri="{FF2B5EF4-FFF2-40B4-BE49-F238E27FC236}">
                <a16:creationId xmlns:a16="http://schemas.microsoft.com/office/drawing/2014/main" id="{04F36518-7908-921C-E4C3-661FA4BD6E8A}"/>
              </a:ext>
            </a:extLst>
          </p:cNvPr>
          <p:cNvSpPr txBox="1">
            <a:spLocks/>
          </p:cNvSpPr>
          <p:nvPr/>
        </p:nvSpPr>
        <p:spPr bwMode="auto">
          <a:xfrm>
            <a:off x="78777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2715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lv-LV"/>
              <a:t>A</a:t>
            </a:r>
          </a:p>
          <a:p>
            <a:endParaRPr lang="es-ES" dirty="0"/>
          </a:p>
          <a:p>
            <a:r>
              <a:rPr lang="lv-LV" sz="3200" b="0">
                <a:solidFill>
                  <a:schemeClr val="accent6"/>
                </a:solidFill>
                <a:latin typeface="Source Sans 3" panose="020B0303030403020204" pitchFamily="34" charset="0"/>
              </a:rPr>
              <a:t>Pireneji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lv-LV"/>
              <a:t>B</a:t>
            </a:r>
          </a:p>
          <a:p>
            <a:pPr lvl="1"/>
            <a:endParaRPr lang="es-ES" dirty="0"/>
          </a:p>
          <a:p>
            <a:pPr lvl="1"/>
            <a:r>
              <a:rPr lang="lv-LV" sz="3200"/>
              <a:t>Apenīni</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lv-LV"/>
              <a:t>Ģeogrāfija – 100 punkti</a:t>
            </a:r>
          </a:p>
          <a:p>
            <a:pPr>
              <a:lnSpc>
                <a:spcPts val="3000"/>
              </a:lnSpc>
            </a:pPr>
            <a:r>
              <a:rPr lang="lv-LV">
                <a:solidFill>
                  <a:schemeClr val="accent2"/>
                </a:solidFill>
              </a:rPr>
              <a:t>⸺</a:t>
            </a:r>
          </a:p>
          <a:p>
            <a:r>
              <a:rPr lang="lv-LV" sz="2800"/>
              <a:t>Kura kalnu grēda atdala Franciju un Spāniju un stiepjas gandrīz 430 km garumā?</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8AB6D86-BF67-5FBA-5889-2D1C626DC1BA}"/>
              </a:ext>
            </a:extLst>
          </p:cNvPr>
          <p:cNvSpPr txBox="1">
            <a:spLocks/>
          </p:cNvSpPr>
          <p:nvPr/>
        </p:nvSpPr>
        <p:spPr bwMode="auto">
          <a:xfrm>
            <a:off x="79920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3020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lv-LV"/>
              <a:t>C</a:t>
            </a:r>
          </a:p>
          <a:p>
            <a:pPr lvl="1"/>
            <a:endParaRPr lang="es-ES" dirty="0"/>
          </a:p>
          <a:p>
            <a:pPr lvl="1"/>
            <a:r>
              <a:rPr lang="lv-LV" sz="1800"/>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lv-LV"/>
              <a:t>A</a:t>
            </a:r>
          </a:p>
          <a:p>
            <a:endParaRPr lang="es-ES" sz="1800" dirty="0"/>
          </a:p>
          <a:p>
            <a:r>
              <a:rPr lang="lv-LV"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lv-LV"/>
              <a:t>B</a:t>
            </a:r>
          </a:p>
          <a:p>
            <a:pPr lvl="1"/>
            <a:endParaRPr lang="es-ES" dirty="0"/>
          </a:p>
          <a:p>
            <a:pPr lvl="1"/>
            <a:r>
              <a:rPr lang="lv-LV"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lv-LV"/>
              <a:t>D</a:t>
            </a:r>
          </a:p>
          <a:p>
            <a:pPr lvl="1"/>
            <a:endParaRPr lang="es-ES" dirty="0"/>
          </a:p>
          <a:p>
            <a:pPr lvl="1"/>
            <a:r>
              <a:rPr lang="lv-LV" sz="180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lv-LV"/>
              <a:t>Ģeogrāfija – 200 punkti</a:t>
            </a:r>
          </a:p>
          <a:p>
            <a:pPr>
              <a:lnSpc>
                <a:spcPts val="3000"/>
              </a:lnSpc>
            </a:pPr>
            <a:r>
              <a:rPr lang="lv-LV">
                <a:solidFill>
                  <a:schemeClr val="accent2"/>
                </a:solidFill>
              </a:rPr>
              <a:t>⸺</a:t>
            </a:r>
          </a:p>
          <a:p>
            <a:r>
              <a:rPr lang="lv-LV" sz="2500"/>
              <a:t>Cik ES valstīm nav sauszemes robežas ar citu ES valsti?</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8D9D887-839C-14D0-551F-48D548629053}"/>
              </a:ext>
            </a:extLst>
          </p:cNvPr>
          <p:cNvSpPr txBox="1">
            <a:spLocks/>
          </p:cNvSpPr>
          <p:nvPr/>
        </p:nvSpPr>
        <p:spPr bwMode="auto">
          <a:xfrm>
            <a:off x="3279664" y="6118605"/>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2000">
                <a:solidFill>
                  <a:srgbClr val="00B050"/>
                </a:solidFill>
                <a:latin typeface="Arial" panose="020B0604020202020204" pitchFamily="34" charset="0"/>
              </a:rPr>
              <a:t>Malta, Kipra un Īrija</a:t>
            </a:r>
          </a:p>
        </p:txBody>
      </p:sp>
      <p:sp>
        <p:nvSpPr>
          <p:cNvPr id="8" name="Text Placeholder 11">
            <a:extLst>
              <a:ext uri="{FF2B5EF4-FFF2-40B4-BE49-F238E27FC236}">
                <a16:creationId xmlns:a16="http://schemas.microsoft.com/office/drawing/2014/main" id="{E47F06C6-4644-994C-B67E-F05A7B4E93A8}"/>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lv-LV" sz="3200" b="1" i="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4222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rgbClr val="92D050"/>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3"/>
                                        </p:tgtEl>
                                        <p:attrNameLst>
                                          <p:attrName>fillcolor</p:attrName>
                                        </p:attrNameLst>
                                      </p:cBhvr>
                                      <p:to>
                                        <a:srgbClr val="FF0000"/>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Custom 6">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0" ma:contentTypeDescription="Create a new document." ma:contentTypeScope="" ma:versionID="7431ca54c46e0c322616e7788ce2299f">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85393c792629708ed4b6ab0340c32456"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SharedWithUsers xmlns="a7616446-7f67-491d-a071-b296a72de81c">
      <UserInfo>
        <DisplayName>KREPELKOVA Jaroslava</DisplayName>
        <AccountId>166</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F512E2-85C4-4A2C-8015-2F10FA38F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0A7C63-3261-4339-B45D-1DA9B4F2B4B8}">
  <ds:schemaRefs>
    <ds:schemaRef ds:uri="http://schemas.microsoft.com/office/2006/metadata/properties"/>
    <ds:schemaRef ds:uri="http://schemas.microsoft.com/sharepoint/v3"/>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7616446-7f67-491d-a071-b296a72de81c"/>
    <ds:schemaRef ds:uri="75666dcc-d1b0-4620-9e73-6d33eb7c4046"/>
    <ds:schemaRef ds:uri="http://purl.org/dc/dcmitype/"/>
  </ds:schemaRefs>
</ds:datastoreItem>
</file>

<file path=customXml/itemProps3.xml><?xml version="1.0" encoding="utf-8"?>
<ds:datastoreItem xmlns:ds="http://schemas.openxmlformats.org/officeDocument/2006/customXml" ds:itemID="{8345DB1E-1BF9-4432-A6C9-56E85BDE0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ppt_v3 _sample</Template>
  <TotalTime>7891</TotalTime>
  <Words>2103</Words>
  <Application>Microsoft Office PowerPoint</Application>
  <PresentationFormat>Widescreen</PresentationFormat>
  <Paragraphs>725</Paragraphs>
  <Slides>56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Calibri</vt:lpstr>
      <vt:lpstr>Courier New</vt:lpstr>
      <vt:lpstr>Open Sans</vt:lpstr>
      <vt:lpstr>Source Sans 3</vt:lpstr>
      <vt:lpstr>Source Sans 3 Medium</vt:lpstr>
      <vt:lpstr>Source Sans 3 Semibold</vt:lpstr>
      <vt:lpstr>Source Serif 4 14pt</vt:lpstr>
      <vt:lpstr>Times New Roman</vt:lpstr>
      <vt:lpstr>Wingdings</vt:lpstr>
      <vt:lpstr>Office Theme</vt:lpstr>
      <vt:lpstr>PowerPoint Presentation</vt:lpstr>
      <vt:lpstr>PowerPoint Presentation</vt:lpstr>
      <vt:lpstr>Europa 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NATSEV Petar</cp:lastModifiedBy>
  <cp:revision>92</cp:revision>
  <cp:lastPrinted>2020-03-11T16:07:50Z</cp:lastPrinted>
  <dcterms:created xsi:type="dcterms:W3CDTF">2020-03-24T15:57:55Z</dcterms:created>
  <dcterms:modified xsi:type="dcterms:W3CDTF">2024-11-29T12:07:16Z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0x01010044D3E1EACFA3534BAAE6733335E23D4F</vt:lpwstr>
  </property>
  <property fmtid="{D5CDD505-2E9C-101B-9397-08002B2CF9AE}" pid="3" name="MediaServiceImageTags">
    <vt:lpwstr/>
  </property>
  <property fmtid="{D5CDD505-2E9C-101B-9397-08002B2CF9AE}" pid="4" name="MSIP_Label_af60b174-6478-47f9-866e-33f097bb6603_Enabled">
    <vt:lpwstr>true</vt:lpwstr>
  </property>
  <property fmtid="{D5CDD505-2E9C-101B-9397-08002B2CF9AE}" pid="5" name="MSIP_Label_af60b174-6478-47f9-866e-33f097bb6603_SetDate">
    <vt:lpwstr>2024-06-20T12:57:02Z</vt:lpwstr>
  </property>
  <property fmtid="{D5CDD505-2E9C-101B-9397-08002B2CF9AE}" pid="6" name="MSIP_Label_af60b174-6478-47f9-866e-33f097bb6603_Method">
    <vt:lpwstr>Privileged</vt:lpwstr>
  </property>
  <property fmtid="{D5CDD505-2E9C-101B-9397-08002B2CF9AE}" pid="7" name="MSIP_Label_af60b174-6478-47f9-866e-33f097bb6603_Name">
    <vt:lpwstr>GSCEU - PUBLIC Label</vt:lpwstr>
  </property>
  <property fmtid="{D5CDD505-2E9C-101B-9397-08002B2CF9AE}" pid="8" name="MSIP_Label_af60b174-6478-47f9-866e-33f097bb6603_SiteId">
    <vt:lpwstr>03ad1c97-0a4d-4e82-8f93-27291a6a0767</vt:lpwstr>
  </property>
  <property fmtid="{D5CDD505-2E9C-101B-9397-08002B2CF9AE}" pid="9" name="MSIP_Label_af60b174-6478-47f9-866e-33f097bb6603_ActionId">
    <vt:lpwstr>3a8277af-771e-4ae8-a3ac-788c49206594</vt:lpwstr>
  </property>
  <property fmtid="{D5CDD505-2E9C-101B-9397-08002B2CF9AE}" pid="10" name="MSIP_Label_af60b174-6478-47f9-866e-33f097bb6603_ContentBits">
    <vt:lpwstr>0</vt:lpwstr>
  </property>
</Properties>
</file>