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1"/>
  </p:notesMasterIdLst>
  <p:handoutMasterIdLst>
    <p:handoutMasterId r:id="rId62"/>
  </p:handoutMasterIdLst>
  <p:sldIdLst>
    <p:sldId id="315" r:id="rId5"/>
    <p:sldId id="368" r:id="rId6"/>
    <p:sldId id="305" r:id="rId7"/>
    <p:sldId id="302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65" r:id="rId21"/>
    <p:sldId id="328" r:id="rId22"/>
    <p:sldId id="329" r:id="rId23"/>
    <p:sldId id="366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63" r:id="rId35"/>
    <p:sldId id="340" r:id="rId36"/>
    <p:sldId id="364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6" r:id="rId53"/>
    <p:sldId id="357" r:id="rId54"/>
    <p:sldId id="358" r:id="rId55"/>
    <p:sldId id="367" r:id="rId56"/>
    <p:sldId id="359" r:id="rId57"/>
    <p:sldId id="360" r:id="rId58"/>
    <p:sldId id="361" r:id="rId59"/>
    <p:sldId id="362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FB"/>
    <a:srgbClr val="BDCDD0"/>
    <a:srgbClr val="003399"/>
    <a:srgbClr val="010101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846" autoAdjust="0"/>
  </p:normalViewPr>
  <p:slideViewPr>
    <p:cSldViewPr snapToGrid="0" snapToObjects="1">
      <p:cViewPr varScale="1">
        <p:scale>
          <a:sx n="95" d="100"/>
          <a:sy n="95" d="100"/>
        </p:scale>
        <p:origin x="11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>
                <a:latin typeface="Arial" panose="020B0604020202020204" pitchFamily="34" charset="0"/>
                <a:ea typeface="ＭＳ Ｐゴシック" panose="020B0600070205080204" pitchFamily="34" charset="-128"/>
              </a:rPr>
              <a:t>Belgien, Estland og Tyskland</a:t>
            </a:r>
          </a:p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987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>
                <a:latin typeface="Arial" panose="020B0604020202020204" pitchFamily="34" charset="0"/>
                <a:ea typeface="ＭＳ Ｐゴシック" panose="020B0600070205080204" pitchFamily="34" charset="-128"/>
              </a:rPr>
              <a:t>Østrig, Finland og Sverige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38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9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Spanien blev medlem af EU den 1. januar 1986, så det havde ikke formandskabet inden da.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08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>
                <a:latin typeface="Arial" panose="020B0604020202020204" pitchFamily="34" charset="0"/>
                <a:ea typeface="ＭＳ Ｐゴシック" panose="020B0600070205080204" pitchFamily="34" charset="-128"/>
              </a:rPr>
              <a:t>Østrig, Finland og Sverige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3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27.xml"/><Relationship Id="rId18" Type="http://schemas.openxmlformats.org/officeDocument/2006/relationships/slide" Target="slide24.xml"/><Relationship Id="rId26" Type="http://schemas.openxmlformats.org/officeDocument/2006/relationships/slide" Target="slide30.xml"/><Relationship Id="rId39" Type="http://schemas.openxmlformats.org/officeDocument/2006/relationships/slide" Target="slide38.xml"/><Relationship Id="rId21" Type="http://schemas.openxmlformats.org/officeDocument/2006/relationships/slide" Target="slide11.xml"/><Relationship Id="rId34" Type="http://schemas.openxmlformats.org/officeDocument/2006/relationships/slide" Target="slide41.xml"/><Relationship Id="rId42" Type="http://schemas.openxmlformats.org/officeDocument/2006/relationships/slide" Target="slide50.xml"/><Relationship Id="rId47" Type="http://schemas.openxmlformats.org/officeDocument/2006/relationships/slide" Target="slide47.xml"/><Relationship Id="rId7" Type="http://schemas.openxmlformats.org/officeDocument/2006/relationships/slide" Target="slide26.xml"/><Relationship Id="rId2" Type="http://schemas.openxmlformats.org/officeDocument/2006/relationships/slide" Target="slide4.xml"/><Relationship Id="rId16" Type="http://schemas.openxmlformats.org/officeDocument/2006/relationships/slide" Target="slide14.xml"/><Relationship Id="rId29" Type="http://schemas.openxmlformats.org/officeDocument/2006/relationships/slide" Target="slide44.xml"/><Relationship Id="rId11" Type="http://schemas.openxmlformats.org/officeDocument/2006/relationships/slide" Target="slide18.xml"/><Relationship Id="rId24" Type="http://schemas.openxmlformats.org/officeDocument/2006/relationships/slide" Target="slide25.xml"/><Relationship Id="rId32" Type="http://schemas.openxmlformats.org/officeDocument/2006/relationships/slide" Target="slide32.xml"/><Relationship Id="rId37" Type="http://schemas.openxmlformats.org/officeDocument/2006/relationships/slide" Target="slide54.xml"/><Relationship Id="rId40" Type="http://schemas.openxmlformats.org/officeDocument/2006/relationships/slide" Target="slide42.xml"/><Relationship Id="rId45" Type="http://schemas.openxmlformats.org/officeDocument/2006/relationships/slide" Target="slide39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23" Type="http://schemas.openxmlformats.org/officeDocument/2006/relationships/slide" Target="slide21.xml"/><Relationship Id="rId28" Type="http://schemas.openxmlformats.org/officeDocument/2006/relationships/slide" Target="slide40.xml"/><Relationship Id="rId36" Type="http://schemas.openxmlformats.org/officeDocument/2006/relationships/slide" Target="slide49.xml"/><Relationship Id="rId49" Type="http://schemas.openxmlformats.org/officeDocument/2006/relationships/slide" Target="slide56.xml"/><Relationship Id="rId10" Type="http://schemas.openxmlformats.org/officeDocument/2006/relationships/slide" Target="slide13.xml"/><Relationship Id="rId19" Type="http://schemas.openxmlformats.org/officeDocument/2006/relationships/slide" Target="slide28.xml"/><Relationship Id="rId31" Type="http://schemas.openxmlformats.org/officeDocument/2006/relationships/slide" Target="slide53.xml"/><Relationship Id="rId44" Type="http://schemas.openxmlformats.org/officeDocument/2006/relationships/slide" Target="slide35.xml"/><Relationship Id="rId4" Type="http://schemas.openxmlformats.org/officeDocument/2006/relationships/slide" Target="slide12.xml"/><Relationship Id="rId9" Type="http://schemas.openxmlformats.org/officeDocument/2006/relationships/slide" Target="slide9.xml"/><Relationship Id="rId14" Type="http://schemas.openxmlformats.org/officeDocument/2006/relationships/slide" Target="slide6.xml"/><Relationship Id="rId22" Type="http://schemas.openxmlformats.org/officeDocument/2006/relationships/slide" Target="slide15.xml"/><Relationship Id="rId27" Type="http://schemas.openxmlformats.org/officeDocument/2006/relationships/slide" Target="slide36.xml"/><Relationship Id="rId30" Type="http://schemas.openxmlformats.org/officeDocument/2006/relationships/slide" Target="slide48.xml"/><Relationship Id="rId35" Type="http://schemas.openxmlformats.org/officeDocument/2006/relationships/slide" Target="slide45.xml"/><Relationship Id="rId43" Type="http://schemas.openxmlformats.org/officeDocument/2006/relationships/slide" Target="slide55.xml"/><Relationship Id="rId48" Type="http://schemas.openxmlformats.org/officeDocument/2006/relationships/slide" Target="slide51.xml"/><Relationship Id="rId8" Type="http://schemas.openxmlformats.org/officeDocument/2006/relationships/slide" Target="slide5.xml"/><Relationship Id="rId3" Type="http://schemas.openxmlformats.org/officeDocument/2006/relationships/slide" Target="slide8.xml"/><Relationship Id="rId12" Type="http://schemas.openxmlformats.org/officeDocument/2006/relationships/slide" Target="slide23.xml"/><Relationship Id="rId17" Type="http://schemas.openxmlformats.org/officeDocument/2006/relationships/slide" Target="slide19.xml"/><Relationship Id="rId25" Type="http://schemas.openxmlformats.org/officeDocument/2006/relationships/slide" Target="slide29.xml"/><Relationship Id="rId33" Type="http://schemas.openxmlformats.org/officeDocument/2006/relationships/slide" Target="slide37.xml"/><Relationship Id="rId38" Type="http://schemas.openxmlformats.org/officeDocument/2006/relationships/slide" Target="slide34.xml"/><Relationship Id="rId46" Type="http://schemas.openxmlformats.org/officeDocument/2006/relationships/slide" Target="slide43.xml"/><Relationship Id="rId20" Type="http://schemas.openxmlformats.org/officeDocument/2006/relationships/slide" Target="slide7.xml"/><Relationship Id="rId41" Type="http://schemas.openxmlformats.org/officeDocument/2006/relationships/slide" Target="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da-DK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da-DK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Rådet for Den Europæiske Union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da-DK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Generalsekretariatet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da-DK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Generaldirektoratet for Kommunikation og Information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Ekspertudgave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Geografi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600"/>
              <a:t>Hvor mange lande uden for EU er medlemmer af Schengenområdet?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E9E937-7965-232A-4D84-B23BB9FFEFA3}"/>
              </a:ext>
            </a:extLst>
          </p:cNvPr>
          <p:cNvSpPr txBox="1">
            <a:spLocks/>
          </p:cNvSpPr>
          <p:nvPr/>
        </p:nvSpPr>
        <p:spPr bwMode="auto">
          <a:xfrm>
            <a:off x="2453187" y="6064340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000">
                <a:solidFill>
                  <a:srgbClr val="00B050"/>
                </a:solidFill>
                <a:latin typeface="Arial" panose="020B0604020202020204" pitchFamily="34" charset="0"/>
              </a:rPr>
              <a:t>Island, Norge, Schweiz og Liechtenstein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2AC9CE1-C1D6-8609-B28D-1B7CA6D49D3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 sz="4800"/>
              <a:t>Hvilket EU-lands hovedstad ligger længst mod øst?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Geografi 400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4745832" y="4363836"/>
            <a:ext cx="4916914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a-DK" sz="4800">
                <a:solidFill>
                  <a:srgbClr val="00B050"/>
                </a:solidFill>
              </a:rPr>
              <a:t>Cypern (</a:t>
            </a:r>
            <a:r>
              <a:rPr lang="da-DK" sz="4000">
                <a:solidFill>
                  <a:srgbClr val="00B050"/>
                </a:solidFill>
              </a:rPr>
              <a:t>Nicosia)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BF6D0C-E7DA-E584-8B40-1F85302CDE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307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dirty="0"/>
          </a:p>
          <a:p>
            <a:r>
              <a:rPr lang="da-DK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Europa-Kommissionen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3200"/>
              <a:t>Europa-Parlamentet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Institutioner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Hvilken institution har initiativret (på lovgivningsområdet)?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8EB7B5B-F175-15DB-11DD-E0CD3D13CA4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411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3779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Sammenslutningen af Regioner og Byer i Europa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EU's Forum for Byer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Det Europæiske Regionsudvalg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Det Europæiske Økonomiske og Sociale Udvalg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Institutioner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Hvilken institution repræsenterer de lokale myndigheders interesser?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178C5E-FA98-87D1-FF15-201C8DCBC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Udenrigsudvalget er et af Europa-Parlamentets udvalg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Europa-Parlamentets formand vælges for fire år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Den største politiske gruppe i Europa-Parlamentet er den tyske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Europa-Parlamentet har 751 medlemmer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Institutioner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Hvilken af disse påstande er sand?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D949258-DD2A-C39B-FA16-631C7D77DFE3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 sz="4400" dirty="0"/>
              <a:t>Chefen for Tjenesten for EU's Optræden Udadtil (EU-Udenrigstjenesten) har to "kasketter". Hvilke?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Institutioner 400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2734811" y="4363836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a-DK" sz="2800" dirty="0">
                <a:solidFill>
                  <a:srgbClr val="00B050"/>
                </a:solidFill>
              </a:rPr>
              <a:t>Den højtstående repræsentant for udenrigsanliggender og sikkerhedspolitik og næstformand for Kommissionen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DC95ED2-C860-DF2E-60E4-45AE5626FEF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697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dirty="0"/>
          </a:p>
          <a:p>
            <a:r>
              <a:rPr lang="da-DK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1 sammensætning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3200"/>
              <a:t>10 sammensætninger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EU-Rådet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EU-Rådet har: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558B8D2-7E33-CDD9-03B6-BFF88E5B817B}"/>
              </a:ext>
            </a:extLst>
          </p:cNvPr>
          <p:cNvSpPr txBox="1">
            <a:spLocks/>
          </p:cNvSpPr>
          <p:nvPr/>
        </p:nvSpPr>
        <p:spPr bwMode="auto">
          <a:xfrm>
            <a:off x="1381113" y="5070690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Læs mere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8A748-BCE0-1CCE-36E2-6F39A1A7D2A8}"/>
              </a:ext>
            </a:extLst>
          </p:cNvPr>
          <p:cNvSpPr txBox="1">
            <a:spLocks/>
          </p:cNvSpPr>
          <p:nvPr/>
        </p:nvSpPr>
        <p:spPr bwMode="auto">
          <a:xfrm>
            <a:off x="7851676" y="507069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9511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205439"/>
            <a:ext cx="10163102" cy="337767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2"/>
          <a:lstStyle/>
          <a:p>
            <a:r>
              <a:rPr lang="da-DK"/>
              <a:t>Rådet mødes i 10 sammensætninger: </a:t>
            </a:r>
          </a:p>
          <a:p>
            <a:pPr lvl="0"/>
            <a:endParaRPr lang="en-US" dirty="0"/>
          </a:p>
          <a:p>
            <a:pPr lvl="0"/>
            <a:r>
              <a:rPr lang="da-DK"/>
              <a:t>Landbrug og fiskeri</a:t>
            </a:r>
          </a:p>
          <a:p>
            <a:pPr lvl="0"/>
            <a:r>
              <a:rPr lang="da-DK"/>
              <a:t>Konkurrenceevne</a:t>
            </a:r>
          </a:p>
          <a:p>
            <a:pPr lvl="0"/>
            <a:r>
              <a:rPr lang="da-DK"/>
              <a:t>Økonomi og finans</a:t>
            </a:r>
          </a:p>
          <a:p>
            <a:pPr lvl="0"/>
            <a:r>
              <a:rPr lang="da-DK"/>
              <a:t>Miljø</a:t>
            </a:r>
          </a:p>
          <a:p>
            <a:pPr lvl="0"/>
            <a:r>
              <a:rPr lang="da-DK"/>
              <a:t>Beskæftigelse, socialpolitik, sundhed og forbrugerpolitik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da-DK"/>
              <a:t>Uddannelse, ungdom, kultur og sport</a:t>
            </a:r>
          </a:p>
          <a:p>
            <a:pPr lvl="0"/>
            <a:r>
              <a:rPr lang="da-DK"/>
              <a:t>Udenrigsanliggender</a:t>
            </a:r>
          </a:p>
          <a:p>
            <a:pPr lvl="0"/>
            <a:r>
              <a:rPr lang="da-DK"/>
              <a:t>Almindelige anliggender</a:t>
            </a:r>
          </a:p>
          <a:p>
            <a:pPr lvl="0"/>
            <a:r>
              <a:rPr lang="da-DK"/>
              <a:t>Retlige og indre anliggender</a:t>
            </a:r>
          </a:p>
          <a:p>
            <a:r>
              <a:rPr lang="da-DK"/>
              <a:t>Transport, telekommunikation og energi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EU-Rådet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 i="1"/>
              <a:t>Oplysninger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0D6DFF8-5F4D-BE56-081C-16FE4FBFC2F5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922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Revisionsretten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Coreper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Arbejdsgrupper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Det roterende formandskab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EU-Rådet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Hvilken af følgende har </a:t>
            </a:r>
            <a:r>
              <a:rPr lang="da-DK" sz="2800" u="sng"/>
              <a:t>ingen</a:t>
            </a:r>
            <a:r>
              <a:rPr lang="da-DK" sz="2800"/>
              <a:t> forbindelse til Rådet?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AC3F91F-9514-A8DF-09AC-70891982AD66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5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Vedtagelse af EU's budget sammen med Europa-Parlamentet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Forvaltning af EU-midler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Vedtagelse af EU-lovgivning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Koordinering af medlemsstaternes politikker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EU-Rådet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Hvilket af følgende er </a:t>
            </a:r>
            <a:r>
              <a:rPr lang="da-DK" sz="2800" u="sng"/>
              <a:t>ikke</a:t>
            </a:r>
            <a:r>
              <a:rPr lang="da-DK" sz="2800"/>
              <a:t> Rådets opgave?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E72DF9-17A2-CF4D-5458-0FCA8D0A87F3}"/>
              </a:ext>
            </a:extLst>
          </p:cNvPr>
          <p:cNvSpPr txBox="1">
            <a:spLocks/>
          </p:cNvSpPr>
          <p:nvPr/>
        </p:nvSpPr>
        <p:spPr bwMode="auto">
          <a:xfrm>
            <a:off x="1504206" y="6007605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Læs mere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9BB9445-B753-3A31-8BC6-B2DCEF3C84F8}"/>
              </a:ext>
            </a:extLst>
          </p:cNvPr>
          <p:cNvSpPr txBox="1">
            <a:spLocks/>
          </p:cNvSpPr>
          <p:nvPr/>
        </p:nvSpPr>
        <p:spPr bwMode="auto">
          <a:xfrm>
            <a:off x="7992011" y="600760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70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47327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Sådan gør du</a:t>
            </a:r>
            <a:br>
              <a:rPr lang="da-DK"/>
            </a:b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9"/>
            <a:ext cx="35011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b="1">
                <a:latin typeface="Source Sans 3" panose="020B0303030403020204" pitchFamily="34" charset="0"/>
              </a:rPr>
              <a:t>Klik på det spørgsmål, du gerne vil stille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b="1">
                <a:latin typeface="Source Sans 3" panose="020B0303030403020204" pitchFamily="34" charset="0"/>
              </a:rPr>
              <a:t>Når holdet har svaret, skal du klikke for at få vist det rigtige svar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b="1">
                <a:latin typeface="Source Sans 3" panose="020B0303030403020204" pitchFamily="34" charset="0"/>
              </a:rPr>
              <a:t>Klik på "Europa Quest" for at gå tilbage til tabellen og vælge et andet spørgsmål</a:t>
            </a:r>
          </a:p>
          <a:p>
            <a:r>
              <a:rPr lang="da-DK" sz="1400" b="1">
                <a:latin typeface="Source Sans 3" panose="020B0303030403020204" pitchFamily="34" charset="0"/>
              </a:rPr>
              <a:t>Spørgsmål, der allerede er blevet stillet, bliver hvide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51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10254" y="1976033"/>
            <a:ext cx="6035517" cy="354553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1"/>
          <a:lstStyle/>
          <a:p>
            <a:pPr>
              <a:lnSpc>
                <a:spcPct val="150000"/>
              </a:lnSpc>
            </a:pPr>
            <a:r>
              <a:rPr lang="da-DK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Forvaltning af EU-midler er ikke Rådets opgave.</a:t>
            </a:r>
          </a:p>
          <a:p>
            <a:pPr>
              <a:lnSpc>
                <a:spcPct val="150000"/>
              </a:lnSpc>
            </a:pPr>
            <a:r>
              <a:rPr lang="da-DK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Kommissionen, Rådet og Parlamentet har alle en rolle ved fastlæggelsen af budgettets størrelse og fordeling. </a:t>
            </a:r>
          </a:p>
          <a:p>
            <a:pPr>
              <a:lnSpc>
                <a:spcPct val="150000"/>
              </a:lnSpc>
            </a:pPr>
            <a:r>
              <a:rPr lang="da-DK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Det er imidlertid </a:t>
            </a:r>
            <a:r>
              <a:rPr lang="da-DK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Kommissionen</a:t>
            </a:r>
            <a:r>
              <a:rPr lang="da-DK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der er ansvarlig for forvaltningen af budgettet.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EU-Rådet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 i="1"/>
              <a:t>Oplysninger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291C0A2-6DEB-FED4-9B6F-AABE60128EB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0688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 sz="4400"/>
              <a:t>Hvad er det vigtigste afstemningssystem i Rådet?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EU-Rådet 400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D45E4-BFC0-61D5-5B89-4E48F5269432}"/>
              </a:ext>
            </a:extLst>
          </p:cNvPr>
          <p:cNvSpPr txBox="1"/>
          <p:nvPr/>
        </p:nvSpPr>
        <p:spPr>
          <a:xfrm>
            <a:off x="1133568" y="1530325"/>
            <a:ext cx="7038364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da-DK" sz="3200" b="1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Afstemning med kvalificeret flertal i de fleste tilfælde: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1172DE1-B603-F719-B6B6-B95453D289AE}"/>
              </a:ext>
            </a:extLst>
          </p:cNvPr>
          <p:cNvSpPr txBox="1">
            <a:spLocks/>
          </p:cNvSpPr>
          <p:nvPr/>
        </p:nvSpPr>
        <p:spPr bwMode="auto">
          <a:xfrm>
            <a:off x="7992011" y="57679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EB90BB-AC5E-8286-5818-115797146643}"/>
              </a:ext>
            </a:extLst>
          </p:cNvPr>
          <p:cNvGrpSpPr/>
          <p:nvPr/>
        </p:nvGrpSpPr>
        <p:grpSpPr>
          <a:xfrm>
            <a:off x="1501997" y="3555064"/>
            <a:ext cx="6097554" cy="2111091"/>
            <a:chOff x="3107501" y="2204099"/>
            <a:chExt cx="6097554" cy="21110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7CBDBB-897D-E5DD-E99B-309A1C8DC809}"/>
                </a:ext>
              </a:extLst>
            </p:cNvPr>
            <p:cNvSpPr txBox="1"/>
            <p:nvPr/>
          </p:nvSpPr>
          <p:spPr>
            <a:xfrm>
              <a:off x="3107501" y="2204099"/>
              <a:ext cx="6097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da-DK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For at der kan opnås kvalificeret flertal, skal disse betingelser være opfyldt: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DA2B8D9-3575-B6B0-DD36-F5DE344E77DF}"/>
                </a:ext>
              </a:extLst>
            </p:cNvPr>
            <p:cNvGrpSpPr/>
            <p:nvPr/>
          </p:nvGrpSpPr>
          <p:grpSpPr>
            <a:xfrm>
              <a:off x="6631136" y="2909756"/>
              <a:ext cx="659235" cy="671119"/>
              <a:chOff x="4446165" y="2969703"/>
              <a:chExt cx="659235" cy="67111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85A06F7-C45E-84F5-C170-9E4F985859A9}"/>
                  </a:ext>
                </a:extLst>
              </p:cNvPr>
              <p:cNvSpPr/>
              <p:nvPr/>
            </p:nvSpPr>
            <p:spPr>
              <a:xfrm>
                <a:off x="4446165" y="2969703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23" name="Graphic 22" descr="Users outline">
                <a:extLst>
                  <a:ext uri="{FF2B5EF4-FFF2-40B4-BE49-F238E27FC236}">
                    <a16:creationId xmlns:a16="http://schemas.microsoft.com/office/drawing/2014/main" id="{919B4B1B-C9D4-D9F5-BE51-FD94D5128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547182" y="3000339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CBCB2F-6F4E-CA33-9BD3-EA9F01F983CD}"/>
                  </a:ext>
                </a:extLst>
              </p:cNvPr>
              <p:cNvSpPr txBox="1"/>
              <p:nvPr/>
            </p:nvSpPr>
            <p:spPr>
              <a:xfrm>
                <a:off x="4487651" y="3320398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da-DK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65 %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1125A2-E08D-5DA8-06EE-E63FC54A0E5F}"/>
                </a:ext>
              </a:extLst>
            </p:cNvPr>
            <p:cNvGrpSpPr/>
            <p:nvPr/>
          </p:nvGrpSpPr>
          <p:grpSpPr>
            <a:xfrm>
              <a:off x="4901630" y="2909756"/>
              <a:ext cx="659235" cy="671119"/>
              <a:chOff x="5025356" y="2894621"/>
              <a:chExt cx="659235" cy="6711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129511A-F46B-3965-3694-3352C9FD2FAD}"/>
                  </a:ext>
                </a:extLst>
              </p:cNvPr>
              <p:cNvSpPr/>
              <p:nvPr/>
            </p:nvSpPr>
            <p:spPr>
              <a:xfrm>
                <a:off x="5025356" y="2894621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37682-C628-D8E3-7A32-21D2D99B3C2E}"/>
                  </a:ext>
                </a:extLst>
              </p:cNvPr>
              <p:cNvSpPr txBox="1"/>
              <p:nvPr/>
            </p:nvSpPr>
            <p:spPr>
              <a:xfrm>
                <a:off x="5108330" y="3230180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da-DK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55 %</a:t>
                </a:r>
              </a:p>
            </p:txBody>
          </p:sp>
          <p:pic>
            <p:nvPicPr>
              <p:cNvPr id="20" name="Graphic 19" descr="Flag outline">
                <a:extLst>
                  <a:ext uri="{FF2B5EF4-FFF2-40B4-BE49-F238E27FC236}">
                    <a16:creationId xmlns:a16="http://schemas.microsoft.com/office/drawing/2014/main" id="{F6621776-909D-6573-C682-9C9158E5F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066842" y="3002356"/>
                <a:ext cx="501650" cy="501650"/>
              </a:xfrm>
              <a:prstGeom prst="rect">
                <a:avLst/>
              </a:prstGeom>
            </p:spPr>
          </p:pic>
          <p:pic>
            <p:nvPicPr>
              <p:cNvPr id="21" name="Graphic 20" descr="Flag outline">
                <a:extLst>
                  <a:ext uri="{FF2B5EF4-FFF2-40B4-BE49-F238E27FC236}">
                    <a16:creationId xmlns:a16="http://schemas.microsoft.com/office/drawing/2014/main" id="{3414FCBF-B0AE-276A-DA53-48F7BBB4C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20817" y="2958157"/>
                <a:ext cx="501650" cy="50165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7E31CE-E3FA-9F66-972A-EF9208F417D4}"/>
                </a:ext>
              </a:extLst>
            </p:cNvPr>
            <p:cNvSpPr txBox="1"/>
            <p:nvPr/>
          </p:nvSpPr>
          <p:spPr>
            <a:xfrm>
              <a:off x="4414707" y="3668859"/>
              <a:ext cx="15584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da-DK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 af landene</a:t>
              </a:r>
              <a:br>
                <a:rPr lang="da-DK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</a:br>
              <a:r>
                <a:rPr lang="da-DK">
                  <a:solidFill>
                    <a:schemeClr val="tx2"/>
                  </a:solidFill>
                  <a:latin typeface="Source Sans 3 Medium"/>
                </a:rPr>
                <a:t>skal stemme for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71F927-155D-C61E-6F2E-D4321BB265F9}"/>
                </a:ext>
              </a:extLst>
            </p:cNvPr>
            <p:cNvSpPr txBox="1"/>
            <p:nvPr/>
          </p:nvSpPr>
          <p:spPr>
            <a:xfrm>
              <a:off x="6027198" y="3658093"/>
              <a:ext cx="23512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da-DK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af EU's befolkning</a:t>
              </a:r>
              <a:br>
                <a:rPr lang="da-DK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</a:br>
              <a:r>
                <a:rPr lang="da-DK">
                  <a:solidFill>
                    <a:schemeClr val="tx2"/>
                  </a:solidFill>
                  <a:latin typeface="Source Sans 3 Medium"/>
                </a:rPr>
                <a:t>skal være repræsenteret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996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dirty="0"/>
          </a:p>
          <a:p>
            <a:r>
              <a:rPr lang="da-DK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Sandt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3200"/>
              <a:t>Falsk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Det Europæiske Råd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Mandatperioden for Det Europæiske Råds formand er ét år.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38FF4D-496B-FC5D-62A3-D437F74E61CE}"/>
              </a:ext>
            </a:extLst>
          </p:cNvPr>
          <p:cNvSpPr txBox="1"/>
          <p:nvPr/>
        </p:nvSpPr>
        <p:spPr>
          <a:xfrm>
            <a:off x="6797121" y="4223273"/>
            <a:ext cx="4154101" cy="67627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da-DK" sz="240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2,5 år, der kan forlænges én gang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69108C1-4F26-9A63-CA3B-DA28D0CC8C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7265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Det Europæiske Råd mødes én gang om måneden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Det Europæiske Råd fastlægger EU's overordnede politiske retning og prioriteter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Det Europæiske Råd har ingen lovgivende funktioner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Det Europæiske Råd består af de 27 stats- og regeringschefer, Det Europæiske Råds formand og Europa-Kommissionens formand.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Det Europæiske Råd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Hvilken af disse påstande er </a:t>
            </a:r>
            <a:r>
              <a:rPr lang="da-DK" sz="2800" u="sng"/>
              <a:t>ikke</a:t>
            </a:r>
            <a:r>
              <a:rPr lang="da-DK" sz="2800"/>
              <a:t> sand?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3265AF8-8653-B69D-79B2-0FCC58EDB4E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474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Aflægger rapport til Europa-Parlamentet efter hvert møde i Det Europæiske Råd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Leder Det Europæiske Råds møder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Har den afgørende stemme, når der ikke kan opnås enighed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Repræsenterer EU i dets eksterne forbindelser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406463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Det Europæiske Råd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Hvilken af følgende påstande om Det Europæiske Råds formand er </a:t>
            </a:r>
            <a:r>
              <a:rPr lang="da-DK" sz="2400" u="sng"/>
              <a:t>ikke</a:t>
            </a:r>
            <a:r>
              <a:rPr lang="da-DK" sz="2400"/>
              <a:t> sand?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DEE963-2425-54EB-AD34-4C70FA1D04E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658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 sz="4000"/>
              <a:t>Hvad er forskellen på Det Europæiske Råd og Europarådet?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Det Europæiske Råd 400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a-DK" sz="2800">
                <a:solidFill>
                  <a:srgbClr val="00B050"/>
                </a:solidFill>
              </a:rPr>
              <a:t>Europarådet er en særskilt mellemstatslig organisation, der beskæftiger sig med menneskerettigheder. Det har 46 medlemmer og hjemsted i Strasbourg. 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6E9D3D1-84C5-FECE-9B84-2A4F3DEEEA2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954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dirty="0"/>
          </a:p>
          <a:p>
            <a:r>
              <a:rPr lang="da-DK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Sandt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3200"/>
              <a:t>Falsk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Borgere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Alle borgere i et EU-land er automatisk EU-borgere.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E68F9C7-F487-4556-5E45-CD48D47431A1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7507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EU-borgere kan rejse inden for EU med blot deres nationale ID-kort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EU-borgere, der bor i et andet EU-land, har diplomatisk immunitet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EU-borgere kan rejse til et hvilket som helst land i verden uden visum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EU-borgere har ret til gratis videregående uddannelse i alle EU-lande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Borgere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Hvilken af disse påstande er sand?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D50BF6-5C96-C75E-5D62-B7EFD0969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3448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Som EU-borger kan du arbejde i et hvilket som helst EU-land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Som EU-borger kan du bo i et hvilket som helst EU-land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Som EU-borger kan du stille op til nationale valg i et hvilket som helst EU-land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Som EU-borger kan du stille op til lokale valg i et hvilket som helst EU-land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Borgere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Hvilken af disse påstande er </a:t>
            </a:r>
            <a:r>
              <a:rPr lang="da-DK" sz="2800" u="sng"/>
              <a:t>ikke</a:t>
            </a:r>
            <a:r>
              <a:rPr lang="da-DK" sz="2800"/>
              <a:t> sand?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AAB2B8-2A97-A7BD-B4C3-DF13B988D61C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9981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da-DK" sz="4000"/>
              <a:t>Hvad er det europæiske borgerinitiativ?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Borgere 400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da-DK" sz="2400">
                <a:solidFill>
                  <a:srgbClr val="00B050"/>
                </a:solidFill>
                <a:latin typeface="Open Sans" panose="020B0606030504020204" pitchFamily="34" charset="0"/>
              </a:rPr>
              <a:t>Lanceret i 2012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a-DK" sz="2400">
                <a:solidFill>
                  <a:srgbClr val="00B050"/>
                </a:solidFill>
                <a:latin typeface="Open Sans" panose="020B0606030504020204" pitchFamily="34" charset="0"/>
              </a:rPr>
              <a:t>EU-borgerne bliver inddraget i EU's politiske beslutningsproces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a-DK" sz="2400">
                <a:solidFill>
                  <a:srgbClr val="00B050"/>
                </a:solidFill>
                <a:latin typeface="Open Sans" panose="020B0606030504020204" pitchFamily="34" charset="0"/>
              </a:rPr>
              <a:t>Iværksættes af mindst syv EU-borgere med bopæl i syv forskellige EU-lande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a-DK" sz="2400">
                <a:solidFill>
                  <a:srgbClr val="00B050"/>
                </a:solidFill>
                <a:latin typeface="Open Sans" panose="020B0606030504020204" pitchFamily="34" charset="0"/>
              </a:rPr>
              <a:t>Det kræves 1 million underskrifter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27F889-7516-5CD4-5EB1-CFD59EA0650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885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1865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44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1ECA9B-F39A-CBB0-BB81-93AC84818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135762"/>
              </p:ext>
            </p:extLst>
          </p:nvPr>
        </p:nvGraphicFramePr>
        <p:xfrm>
          <a:off x="466724" y="2030819"/>
          <a:ext cx="8794236" cy="1710524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465706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465706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604687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  <a:gridCol w="1286337">
                  <a:extLst>
                    <a:ext uri="{9D8B030D-6E8A-4147-A177-3AD203B41FA5}">
                      <a16:colId xmlns:a16="http://schemas.microsoft.com/office/drawing/2014/main" val="3949347340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HISTORIE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GEOGRAFI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INSTITUTIONER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EU-RÅDET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 EUROPÆISKE RÅD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BORGERE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7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8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9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0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1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2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3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4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da-DK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5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64755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CD4E8E-34FC-8609-D40B-025A724AE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380542"/>
              </p:ext>
            </p:extLst>
          </p:nvPr>
        </p:nvGraphicFramePr>
        <p:xfrm>
          <a:off x="466722" y="3931370"/>
          <a:ext cx="8897087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362078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1688124">
                  <a:extLst>
                    <a:ext uri="{9D8B030D-6E8A-4147-A177-3AD203B41FA5}">
                      <a16:colId xmlns:a16="http://schemas.microsoft.com/office/drawing/2014/main" val="1736543348"/>
                    </a:ext>
                  </a:extLst>
                </a:gridCol>
                <a:gridCol w="1887708">
                  <a:extLst>
                    <a:ext uri="{9D8B030D-6E8A-4147-A177-3AD203B41FA5}">
                      <a16:colId xmlns:a16="http://schemas.microsoft.com/office/drawing/2014/main" val="3909896527"/>
                    </a:ext>
                  </a:extLst>
                </a:gridCol>
                <a:gridCol w="1145639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sng" kern="1200">
                          <a:solidFill>
                            <a:schemeClr val="dk1"/>
                          </a:solidFill>
                          <a:effectLst/>
                        </a:rPr>
                        <a:t>BESLUTNINGSTAGNING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sng" kern="1200">
                          <a:solidFill>
                            <a:schemeClr val="dk1"/>
                          </a:solidFill>
                          <a:effectLst/>
                        </a:rPr>
                        <a:t>?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sng" kern="1200">
                          <a:solidFill>
                            <a:schemeClr val="dk1"/>
                          </a:solidFill>
                          <a:effectLst/>
                        </a:rPr>
                        <a:t>EU-LANDE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sng" kern="1200">
                          <a:solidFill>
                            <a:schemeClr val="dk1"/>
                          </a:solidFill>
                          <a:effectLst/>
                        </a:rPr>
                        <a:t>UDVIDELSE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sng" kern="1200">
                          <a:solidFill>
                            <a:schemeClr val="dk1"/>
                          </a:solidFill>
                          <a:effectLst/>
                        </a:rPr>
                        <a:t>FORMANDSKABET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sng" kern="1200">
                          <a:solidFill>
                            <a:schemeClr val="dk1"/>
                          </a:solidFill>
                          <a:effectLst/>
                        </a:rPr>
                        <a:t>SPROG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6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1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5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6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7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9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0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1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2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3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4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5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6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7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8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9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86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2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Den Europæiske Unions Domstol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Det Europæiske Økonomiske og Sociale Udvalg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Beslutningstagning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Hvilken af følgende er ikke en EU-institution, men et rådgivende organ?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37C4E4B-108A-472D-46B7-AA6CB2F50BF5}"/>
              </a:ext>
            </a:extLst>
          </p:cNvPr>
          <p:cNvSpPr txBox="1">
            <a:spLocks/>
          </p:cNvSpPr>
          <p:nvPr/>
        </p:nvSpPr>
        <p:spPr bwMode="auto">
          <a:xfrm>
            <a:off x="1381113" y="519631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Læs mere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224002A-B019-7323-EA61-998A0023857F}"/>
              </a:ext>
            </a:extLst>
          </p:cNvPr>
          <p:cNvSpPr txBox="1">
            <a:spLocks/>
          </p:cNvSpPr>
          <p:nvPr/>
        </p:nvSpPr>
        <p:spPr bwMode="auto">
          <a:xfrm>
            <a:off x="7851676" y="519631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62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083278"/>
            <a:ext cx="5233549" cy="3409381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da-DK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Det Europæiske Økonomiske og Sociale Udvalg er et rådgivende EU-organ, der består af repræsentanter for arbejdstager- og arbejdsgiverorganisationer og andre interessegrupper. </a:t>
            </a:r>
          </a:p>
          <a:p>
            <a:pPr>
              <a:lnSpc>
                <a:spcPct val="150000"/>
              </a:lnSpc>
            </a:pPr>
            <a:r>
              <a:rPr lang="da-DK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Det afgiver udtalelser om EU-anliggender til Europa-Kommissionen, EU-Rådet og Europa-Parlamentet.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Beslutningstagning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 i="1"/>
              <a:t>Oplysninger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C6E06C-58FB-1671-A335-289DE9701723}"/>
              </a:ext>
            </a:extLst>
          </p:cNvPr>
          <p:cNvSpPr txBox="1">
            <a:spLocks/>
          </p:cNvSpPr>
          <p:nvPr/>
        </p:nvSpPr>
        <p:spPr>
          <a:xfrm>
            <a:off x="6254262" y="2083278"/>
            <a:ext cx="4874300" cy="3406949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a-DK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Den Europæiske Unions Domstol sikrer, at lovgivningen følges ved fortolkningen og anvendelsen af traktaterne.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A0E8798-190F-13D4-7AB7-FC3BC4A50B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2756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Europarådet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Rådet for Den Europæiske Union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Europa-Kommissionen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Europa-Parlamentet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Beslutningstagning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Hvilken af følgende institutioner har ikke en rolle i EU's beslutningsproces?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07A627-E87B-B417-5FDF-DE80D31D4DF7}"/>
              </a:ext>
            </a:extLst>
          </p:cNvPr>
          <p:cNvSpPr txBox="1">
            <a:spLocks/>
          </p:cNvSpPr>
          <p:nvPr/>
        </p:nvSpPr>
        <p:spPr bwMode="auto">
          <a:xfrm>
            <a:off x="1512997" y="601007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Læs mere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289D5F8-991F-6AC9-BEC4-1FB6BA204BAF}"/>
              </a:ext>
            </a:extLst>
          </p:cNvPr>
          <p:cNvSpPr txBox="1">
            <a:spLocks/>
          </p:cNvSpPr>
          <p:nvPr/>
        </p:nvSpPr>
        <p:spPr bwMode="auto">
          <a:xfrm>
            <a:off x="7992011" y="601007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527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827" y="2075937"/>
            <a:ext cx="5233549" cy="41253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da-DK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Rådet for Den Europæiske Union, Europa-Parlamentet og Europa-Kommissionen spiller hver især en central rolle i EU's beslutningsproces, men Europarådet hører ikke sammen til Den Europæiske Union. </a:t>
            </a:r>
          </a:p>
          <a:p>
            <a:pPr>
              <a:lnSpc>
                <a:spcPct val="150000"/>
              </a:lnSpc>
            </a:pPr>
            <a:r>
              <a:rPr lang="da-DK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Europarådet er en særskilt mellemstatslig organisation, der hovedsagelig fokuserer på menneskerettigheder og består af 46 medlemsstater, bl.a. alle 27 EU-lande.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347609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Beslutningstagning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 i="1"/>
              <a:t>Oplysninger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2" name="Picture 2" descr="Map of the Council of Europe 46 member states">
            <a:extLst>
              <a:ext uri="{FF2B5EF4-FFF2-40B4-BE49-F238E27FC236}">
                <a16:creationId xmlns:a16="http://schemas.microsoft.com/office/drawing/2014/main" id="{5988D701-49E3-E87C-F0D6-8AD159DD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64"/>
          <a:stretch/>
        </p:blipFill>
        <p:spPr bwMode="auto">
          <a:xfrm>
            <a:off x="6862104" y="1226035"/>
            <a:ext cx="2403523" cy="497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26E8E23-0A66-581B-0B9C-17A4A548B2F3}"/>
              </a:ext>
            </a:extLst>
          </p:cNvPr>
          <p:cNvSpPr txBox="1">
            <a:spLocks/>
          </p:cNvSpPr>
          <p:nvPr/>
        </p:nvSpPr>
        <p:spPr bwMode="auto">
          <a:xfrm>
            <a:off x="9096911" y="586314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67770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Deres valgkreds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Deres politiske parti/gruppe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Deres land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Den Europæiske Union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Beslutningstagning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EU-kommissærerne repræsenterer: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B16D5B9-1738-140C-C8B3-6AC0FF1168C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7375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da-DK" sz="4000"/>
              <a:t>Hvad er Coreper?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Beslutningstagning 400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da-DK">
                <a:solidFill>
                  <a:srgbClr val="00B050"/>
                </a:solidFill>
                <a:latin typeface="Open Sans" panose="020B0606030504020204" pitchFamily="34" charset="0"/>
              </a:rPr>
              <a:t>Coreper står for "Komitéen af Faste Repræsentanter for Medlemsstaternes Regeringer". Komitéen har som sine vigtigste opgaver at: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a-DK">
                <a:solidFill>
                  <a:srgbClr val="00B050"/>
                </a:solidFill>
              </a:rPr>
              <a:t>koordinere og forberede arbejdet i Rådets forskellige sammensætninger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a-DK">
                <a:solidFill>
                  <a:srgbClr val="00B050"/>
                </a:solidFill>
              </a:rPr>
              <a:t>sikre, at der er overensstemmelse mellem EU's politikker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a-DK">
                <a:solidFill>
                  <a:srgbClr val="00B050"/>
                </a:solidFill>
              </a:rPr>
              <a:t>udarbejde aftaler og kompromiser, der derefter forelægges til vedtagelse i Rådet.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FF120A7-6F91-4293-A44C-A9EB114006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453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da-DK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Varer, tjenesteydelser, personer og kapital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Varer, tjenesteydelser, personer og dyr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?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De fire former for fri bevægelighed i EU er: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D3ABE4E-5036-8396-B8E9-8A90FA375C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1395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Johan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?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Hvilken italiensk komponist er bedst kendt for sit værk "De fire årstider" og betragtes som en af de største barokkomponister?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196603-B9C8-611D-3306-61B51CE177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945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 dirty="0"/>
              <a:t>? 300</a:t>
            </a:r>
          </a:p>
          <a:p>
            <a:pPr>
              <a:lnSpc>
                <a:spcPts val="3000"/>
              </a:lnSpc>
            </a:pPr>
            <a:r>
              <a:rPr lang="da-DK" dirty="0">
                <a:solidFill>
                  <a:schemeClr val="accent2"/>
                </a:solidFill>
              </a:rPr>
              <a:t>⸺</a:t>
            </a:r>
          </a:p>
          <a:p>
            <a:r>
              <a:rPr lang="da-DK" sz="2400" dirty="0"/>
              <a:t>Hvor mange EU-lande har sort i deres flag?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11AF3F8-D3D0-EDD9-9DEA-37142FED164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80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da-DK" sz="4000"/>
              <a:t>Hvad er nærhedsprincippet?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? 400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113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b="1">
                <a:solidFill>
                  <a:srgbClr val="00B050"/>
                </a:solidFill>
                <a:latin typeface="Arial" panose="020B0604020202020204" pitchFamily="34" charset="0"/>
              </a:rPr>
              <a:t>Nærhedsprincippet</a:t>
            </a:r>
            <a:r>
              <a:rPr lang="da-DK">
                <a:solidFill>
                  <a:srgbClr val="00B050"/>
                </a:solidFill>
                <a:latin typeface="Arial" panose="020B0604020202020204" pitchFamily="34" charset="0"/>
              </a:rPr>
              <a:t> er defineret i artikel 5, stk. 3, i traktaten om Den Europæiske Union. Det har til formål at sikre, at beslutningerne træffes så tæt som muligt på borgerne, og at der foretages kontrol af, om foranstaltninger på EU-plan er berettigede i lyset af de muligheder, der findes på nationalt, regionalt eller lokalt plan.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061D45C-585F-5AAF-A49D-D81D97AA69F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2463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dirty="0"/>
          </a:p>
          <a:p>
            <a:r>
              <a:rPr lang="da-DK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3200"/>
              <a:t>1957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Historie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Den Europæiske Union blev tildelt Nobels fredspris i: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56140B1-CDCC-705B-AAFC-3BBD645F5B6B}"/>
              </a:ext>
            </a:extLst>
          </p:cNvPr>
          <p:cNvSpPr txBox="1">
            <a:spLocks/>
          </p:cNvSpPr>
          <p:nvPr/>
        </p:nvSpPr>
        <p:spPr bwMode="auto">
          <a:xfrm>
            <a:off x="7721600" y="507062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Det Røde Hav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Sortehavet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EU-lande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Langs hvilket hav har Bulgarien en kystlinje?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80C724-094D-8AC2-6DD5-57CE442005C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1326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037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Danmark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Luxembourg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Frankrig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Cypern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EU-lande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Schengenaftalen er opkaldt efter en by i hvilket land?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A2AB3C7-934E-10E1-55DC-A51EC74950E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461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Finland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Litauen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Estland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Letland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EU-lande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I hvilket land ligger hovedstaden </a:t>
            </a:r>
            <a:r>
              <a:rPr lang="da-DK" sz="2400" u="sng"/>
              <a:t>ikke</a:t>
            </a:r>
            <a:r>
              <a:rPr lang="da-DK" sz="2400"/>
              <a:t> ved kysten?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C80674-5B04-DAA5-3B70-D2C47B3C071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078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 sz="4000"/>
              <a:t>Hvilket EU-land er det eneste, der er permanent medlem af FN's Sikkerhedsråd?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? 400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842238" y="4212053"/>
            <a:ext cx="639537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4800">
                <a:solidFill>
                  <a:srgbClr val="00B050"/>
                </a:solidFill>
                <a:latin typeface="Arial" panose="020B0604020202020204" pitchFamily="34" charset="0"/>
              </a:rPr>
              <a:t>Frankrig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AA4130E-5F60-5A4B-A413-B633FE31950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98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Udvidelse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Hvor mange lande tiltrådte EU i 1990'erne?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A66EDE1-3074-5419-A026-57699DA5A279}"/>
              </a:ext>
            </a:extLst>
          </p:cNvPr>
          <p:cNvSpPr txBox="1">
            <a:spLocks/>
          </p:cNvSpPr>
          <p:nvPr/>
        </p:nvSpPr>
        <p:spPr bwMode="auto">
          <a:xfrm>
            <a:off x="1960685" y="4954888"/>
            <a:ext cx="689870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000">
                <a:solidFill>
                  <a:srgbClr val="00B050"/>
                </a:solidFill>
                <a:latin typeface="Arial" panose="020B0604020202020204" pitchFamily="34" charset="0"/>
              </a:rPr>
              <a:t>Østrig, Finland og Sverige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30FA14A-CB67-C779-F2D5-A5FE03E62BA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289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EU's Udvidelsesudvalg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Europa-Parlamentet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EU-Rådet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Europa-Kommissionen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Udvidelse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Hvilken EU-institution står for tiltrædelsesforhandlinger, overvåger landenes fremskridt og aflægger rapport til de andre institutioner?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4F499E0-80FF-046B-6E22-79802775F57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466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En fungerende markedsøkonomi og evnen til at kunne klare konkurrencepresset og markedskræfterne i EU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Forpligtelse til at samarbejde med de andre medlemsstater om forbedring af EU-lovgivningen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Stabile institutioner, som sikrer demokrati, retsstaten, menneskerettighederne og beskyttelse af mindretal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Evne til at påtage sig og effektivt gennemføre forpligtelserne ved medlemskab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Udvidelse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Hvilket af følgende udsagn er </a:t>
            </a:r>
            <a:r>
              <a:rPr lang="da-DK" sz="2400" u="sng"/>
              <a:t>ikke</a:t>
            </a:r>
            <a:r>
              <a:rPr lang="da-DK" sz="2400"/>
              <a:t> et kriterium for tiltrædelse af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E07DB5-EB35-8E01-B360-0A6041985EC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6805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 sz="4000"/>
              <a:t>Nævn mindst seks kandidatlande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Udvidelse 400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400">
                <a:solidFill>
                  <a:srgbClr val="00B050"/>
                </a:solidFill>
              </a:rPr>
              <a:t>Serbien</a:t>
            </a:r>
          </a:p>
          <a:p>
            <a:r>
              <a:rPr lang="da-DK" sz="2400">
                <a:solidFill>
                  <a:srgbClr val="00B050"/>
                </a:solidFill>
              </a:rPr>
              <a:t>Montenegro</a:t>
            </a:r>
          </a:p>
          <a:p>
            <a:r>
              <a:rPr lang="da-DK" sz="2400">
                <a:solidFill>
                  <a:srgbClr val="00B050"/>
                </a:solidFill>
              </a:rPr>
              <a:t>Tyrkiet</a:t>
            </a:r>
          </a:p>
          <a:p>
            <a:r>
              <a:rPr lang="da-DK" sz="2400">
                <a:solidFill>
                  <a:srgbClr val="00B050"/>
                </a:solidFill>
              </a:rPr>
              <a:t>Nordmakedonien</a:t>
            </a:r>
          </a:p>
          <a:p>
            <a:r>
              <a:rPr lang="da-DK" sz="2400">
                <a:solidFill>
                  <a:srgbClr val="00B050"/>
                </a:solidFill>
              </a:rPr>
              <a:t>Albanien</a:t>
            </a:r>
          </a:p>
          <a:p>
            <a:r>
              <a:rPr lang="da-DK" sz="2400">
                <a:solidFill>
                  <a:srgbClr val="00B050"/>
                </a:solidFill>
              </a:rPr>
              <a:t>Moldova</a:t>
            </a:r>
          </a:p>
          <a:p>
            <a:r>
              <a:rPr lang="da-DK" sz="2400">
                <a:solidFill>
                  <a:srgbClr val="00B050"/>
                </a:solidFill>
              </a:rPr>
              <a:t>Ukraine</a:t>
            </a:r>
          </a:p>
          <a:p>
            <a:r>
              <a:rPr lang="da-DK" sz="2400">
                <a:solidFill>
                  <a:srgbClr val="00B050"/>
                </a:solidFill>
              </a:rPr>
              <a:t>Bosnien-Hercegovina</a:t>
            </a:r>
          </a:p>
          <a:p>
            <a:r>
              <a:rPr lang="da-DK" sz="2400">
                <a:solidFill>
                  <a:srgbClr val="00B050"/>
                </a:solidFill>
              </a:rPr>
              <a:t>Georgien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DE44312-6003-6C0E-0CB8-CBA385506C9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65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Mellem hvert møde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Hver sjette måned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Formandskab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Formandskabet for EU-Rådet går på skift: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0AB9637-3D19-C214-D4AB-C42909FCE005}"/>
              </a:ext>
            </a:extLst>
          </p:cNvPr>
          <p:cNvSpPr txBox="1">
            <a:spLocks/>
          </p:cNvSpPr>
          <p:nvPr/>
        </p:nvSpPr>
        <p:spPr bwMode="auto">
          <a:xfrm>
            <a:off x="8080911" y="559003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127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Udnævne Europa-Kommissionens formand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Lede møderne i de forskellige rådssammensætninger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Tilrettelægge forskellige formelle og uformelle samlinger og møder i Bruxelles og i det land, der varetager det skiftende formandskab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Repræsentere Rådet i forbindelserne med de andre EU-institutioner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Formandskab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Hvilket af følgende er </a:t>
            </a:r>
            <a:r>
              <a:rPr lang="da-DK" sz="2400" u="sng"/>
              <a:t>ikke</a:t>
            </a:r>
            <a:r>
              <a:rPr lang="da-DK" sz="2400"/>
              <a:t> det skiftende formandskabs opgave?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3D34E94-4B1F-B62B-7C77-465BAF2E82D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08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Lissabontraktaten trådte i kraft og ændrede den måde, EU fungerer på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10 nye lande tiltrådte EU, så der i alt var 25 medlemslande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Euroen blev sat i omløb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For første gang ved valget til Europa-Parlamentet kæmpede flere kandidater (</a:t>
            </a:r>
            <a:r>
              <a:rPr lang="da-DK" i="1"/>
              <a:t>"spitzenkandidaten"</a:t>
            </a:r>
            <a:r>
              <a:rPr lang="da-DK"/>
              <a:t>) </a:t>
            </a:r>
            <a:r>
              <a:rPr lang="da-DK" sz="1800"/>
              <a:t>om posten som Europa-Kommissionens formand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Historie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Hvilken milepæl nåede EU i 2002?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BA1417A-6982-CDB0-FD86-C72F9ABDD878}"/>
              </a:ext>
            </a:extLst>
          </p:cNvPr>
          <p:cNvSpPr txBox="1">
            <a:spLocks/>
          </p:cNvSpPr>
          <p:nvPr/>
        </p:nvSpPr>
        <p:spPr bwMode="auto">
          <a:xfrm>
            <a:off x="7874000" y="60122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Spanien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Tyskland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Luxembourg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Danmark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Formandskab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1800"/>
              <a:t>Hvilket land havde ikke formandskabet for Rådet før i 1980'erne?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00ABEF1-0CB1-42C7-0CFE-B0C2E2C402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69854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 sz="4000"/>
              <a:t>Hvilken rådssammensætning ledes </a:t>
            </a:r>
            <a:r>
              <a:rPr lang="da-DK" sz="4000" u="sng"/>
              <a:t>ikke</a:t>
            </a:r>
            <a:r>
              <a:rPr lang="da-DK" sz="4000"/>
              <a:t> af det land, der varetager det skiftende formandskab?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Formandskab 400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>
                <a:solidFill>
                  <a:srgbClr val="00B050"/>
                </a:solidFill>
              </a:rPr>
              <a:t>Udenrigsanliggender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842A466-AC03-7F5A-9767-89F90F17DB72}"/>
              </a:ext>
            </a:extLst>
          </p:cNvPr>
          <p:cNvSpPr txBox="1">
            <a:spLocks/>
          </p:cNvSpPr>
          <p:nvPr/>
        </p:nvSpPr>
        <p:spPr bwMode="auto">
          <a:xfrm>
            <a:off x="1512997" y="5612119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Læs mere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3530AC-1218-B65C-74FD-8F15519EF620}"/>
              </a:ext>
            </a:extLst>
          </p:cNvPr>
          <p:cNvSpPr txBox="1">
            <a:spLocks/>
          </p:cNvSpPr>
          <p:nvPr/>
        </p:nvSpPr>
        <p:spPr bwMode="auto">
          <a:xfrm>
            <a:off x="7769472" y="561211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865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79431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 sz="2800"/>
              <a:t>Samlingerne i Rådet for Udenrigsanliggender (Udenrigsrådet) ledes af Unionens højtstående repræsentant for udenrigsanliggender og sikkerhedspolitik. </a:t>
            </a:r>
          </a:p>
          <a:p>
            <a:endParaRPr lang="en-GB" sz="2800" dirty="0"/>
          </a:p>
          <a:p>
            <a:r>
              <a:rPr lang="da-DK"/>
              <a:t>Når Udenrigsrådet drøfter spørgsmål vedrørende handelspolitik, ledes det dog af repræsentanten for det EU-land, der har det skiftende formandskab for EU-Rådet.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Formandskab 400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pPr>
              <a:lnSpc>
                <a:spcPts val="3000"/>
              </a:lnSpc>
            </a:pPr>
            <a:r>
              <a:rPr lang="da-DK" i="1">
                <a:solidFill>
                  <a:schemeClr val="tx2">
                    <a:lumMod val="60000"/>
                    <a:lumOff val="40000"/>
                  </a:schemeClr>
                </a:solidFill>
              </a:rPr>
              <a:t>Oplysninger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411608-A1FA-1BDD-82BA-92B6CBB04B6F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2025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Sprog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Hvor mange officielle EU-sprog er der?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736393F-C245-E308-90DB-3F16AA9960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07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Det kommer fra den venetianske sætning </a:t>
            </a:r>
            <a:r>
              <a:rPr lang="da-DK" i="1"/>
              <a:t>s-ciào vostro</a:t>
            </a:r>
            <a:r>
              <a:rPr lang="da-DK"/>
              <a:t>, der bogstaveligt talt betyder "Jeg er din slave"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Det kommer af Caius – et traditionelt latinsk navn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Gondolierer i Venedig råbte sådan til hinanden, når det var tåget, for at undgå at kollidere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Der er ingen klar teori om ordets oprindelse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Sprog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Hvor kommer ordet </a:t>
            </a:r>
            <a:r>
              <a:rPr lang="da-DK" sz="2400" i="1"/>
              <a:t>ciao</a:t>
            </a:r>
            <a:r>
              <a:rPr lang="da-DK" sz="2400"/>
              <a:t> fra?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A721524-3E7B-905D-37F6-692D8A5973A7}"/>
              </a:ext>
            </a:extLst>
          </p:cNvPr>
          <p:cNvSpPr txBox="1">
            <a:spLocks/>
          </p:cNvSpPr>
          <p:nvPr/>
        </p:nvSpPr>
        <p:spPr bwMode="auto">
          <a:xfrm>
            <a:off x="7992011" y="59300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3022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/>
              <a:t>Skål!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Jeg elsker dig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Hyggeligt at møde dig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/>
              <a:t>Det er ikke et estisk ord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Sprog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400"/>
              <a:t>Hvad betyder det estiske ord </a:t>
            </a:r>
            <a:r>
              <a:rPr lang="da-DK" sz="2400" i="1"/>
              <a:t>terviseks</a:t>
            </a:r>
            <a:r>
              <a:rPr lang="da-DK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D1AA5A-E358-DB97-6D68-F4D825AB196F}"/>
              </a:ext>
            </a:extLst>
          </p:cNvPr>
          <p:cNvSpPr txBox="1">
            <a:spLocks/>
          </p:cNvSpPr>
          <p:nvPr/>
        </p:nvSpPr>
        <p:spPr bwMode="auto">
          <a:xfrm>
            <a:off x="8195211" y="601007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62649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 sz="2800"/>
              <a:t>Hvilke to EU-lande har ikke bedt om, at et af deres officielle sprog (som tales i hele landet) skal gøres til et officielt EU-sprog? </a:t>
            </a:r>
          </a:p>
          <a:p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Sprog 400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>
                <a:solidFill>
                  <a:srgbClr val="00B050"/>
                </a:solidFill>
              </a:rPr>
              <a:t>Luxembourg og Cypern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1ABD5E1-742F-FDDD-1F02-1B3E39C399D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5978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1993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1957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1989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2009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Historie 300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000"/>
              <a:t>Hvornår tiltrådte den første faste formand for Det Europæiske Råd?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956BE9B-4328-D7E7-6EF8-6E110401235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 sz="4000"/>
              <a:t>I 1987 ansøgte et ikkeeuropæisk land om EU-medlemskab. Hvilket? </a:t>
            </a:r>
          </a:p>
          <a:p>
            <a:endParaRPr lang="es-ES" sz="1800" dirty="0"/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Historie 400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070371" y="4363835"/>
            <a:ext cx="5406879" cy="139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a-DK" sz="4800">
                <a:solidFill>
                  <a:srgbClr val="00B050"/>
                </a:solidFill>
              </a:rPr>
              <a:t>Marokko</a:t>
            </a:r>
            <a:r>
              <a:rPr lang="da-DK" sz="4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F36518-7908-921C-E4C3-661FA4BD6E8A}"/>
              </a:ext>
            </a:extLst>
          </p:cNvPr>
          <p:cNvSpPr txBox="1">
            <a:spLocks/>
          </p:cNvSpPr>
          <p:nvPr/>
        </p:nvSpPr>
        <p:spPr bwMode="auto">
          <a:xfrm>
            <a:off x="78777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271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dirty="0"/>
          </a:p>
          <a:p>
            <a:r>
              <a:rPr lang="da-DK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Pyrenæerne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3200"/>
              <a:t>Appenninerne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Geografi 100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800"/>
              <a:t>Hvilken bjergkæde adskiller Frankrig og Spanien og er ca. 430 km lang?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AB6D86-BF67-5FBA-5889-2D1C626DC1B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30209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C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da-DK"/>
              <a:t>A</a:t>
            </a:r>
          </a:p>
          <a:p>
            <a:endParaRPr lang="es-ES" sz="1800" dirty="0"/>
          </a:p>
          <a:p>
            <a:r>
              <a:rPr lang="da-DK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B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da-DK"/>
              <a:t>D</a:t>
            </a:r>
          </a:p>
          <a:p>
            <a:pPr lvl="1"/>
            <a:endParaRPr lang="es-ES" dirty="0"/>
          </a:p>
          <a:p>
            <a:pPr lvl="1"/>
            <a:r>
              <a:rPr lang="da-DK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a-DK"/>
              <a:t>Geografi 200</a:t>
            </a:r>
          </a:p>
          <a:p>
            <a:pPr>
              <a:lnSpc>
                <a:spcPts val="3000"/>
              </a:lnSpc>
            </a:pPr>
            <a:r>
              <a:rPr lang="da-DK">
                <a:solidFill>
                  <a:schemeClr val="accent2"/>
                </a:solidFill>
              </a:rPr>
              <a:t>⸺</a:t>
            </a:r>
          </a:p>
          <a:p>
            <a:r>
              <a:rPr lang="da-DK" sz="2500"/>
              <a:t>Hvor mange EU-lande har ingen landegrænse med et andet EU-land?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8D9D887-839C-14D0-551F-48D548629053}"/>
              </a:ext>
            </a:extLst>
          </p:cNvPr>
          <p:cNvSpPr txBox="1">
            <a:spLocks/>
          </p:cNvSpPr>
          <p:nvPr/>
        </p:nvSpPr>
        <p:spPr bwMode="auto">
          <a:xfrm>
            <a:off x="3279664" y="6118605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000">
                <a:solidFill>
                  <a:srgbClr val="00B050"/>
                </a:solidFill>
                <a:latin typeface="Arial" panose="020B0604020202020204" pitchFamily="34" charset="0"/>
              </a:rPr>
              <a:t>Malta, Cypern og Irland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47F06C6-4644-994C-B67E-F05A7B4E93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7899</TotalTime>
  <Words>2103</Words>
  <Application>Microsoft Office PowerPoint</Application>
  <PresentationFormat>Widescreen</PresentationFormat>
  <Paragraphs>725</Paragraphs>
  <Slides>56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Calibri</vt:lpstr>
      <vt:lpstr>Courier New</vt:lpstr>
      <vt:lpstr>Open Sans</vt:lpstr>
      <vt:lpstr>Source Sans 3</vt:lpstr>
      <vt:lpstr>Source Sans 3 Medium</vt:lpstr>
      <vt:lpstr>Source Sans 3 Semibold</vt:lpstr>
      <vt:lpstr>Source Serif 4 14pt</vt:lpstr>
      <vt:lpstr>Times New Roman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NATSEV Petar</cp:lastModifiedBy>
  <cp:revision>93</cp:revision>
  <cp:lastPrinted>2020-03-11T16:07:50Z</cp:lastPrinted>
  <dcterms:created xsi:type="dcterms:W3CDTF">2020-03-24T15:57:55Z</dcterms:created>
  <dcterms:modified xsi:type="dcterms:W3CDTF">2024-11-29T11:54:43Z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2024-06-20T12:54:20Z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324c55d1-9857-4abe-adc3-9840177c7e57</vt:lpwstr>
  </property>
  <property fmtid="{D5CDD505-2E9C-101B-9397-08002B2CF9AE}" pid="10" name="MSIP_Label_af60b174-6478-47f9-866e-33f097bb6603_ContentBits">
    <vt:lpwstr>0</vt:lpwstr>
  </property>
</Properties>
</file>