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>
                <a:latin typeface="Arial" panose="020B0604020202020204" pitchFamily="34" charset="0"/>
                <a:ea typeface="ＭＳ Ｐゴシック" panose="020B0600070205080204" pitchFamily="34" charset="-128"/>
              </a:rPr>
              <a:t>Belgija, Estonija, Nemčija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1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>
                <a:latin typeface="Arial" panose="020B0604020202020204" pitchFamily="34" charset="0"/>
                <a:ea typeface="ＭＳ Ｐゴシック" panose="020B0600070205080204" pitchFamily="34" charset="-128"/>
              </a:rPr>
              <a:t>Avstrija, Finska in Švedska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Španija se je EU pridružila 1. januarja 1986, zato pred tem Svetu ni predsedovala.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>
                <a:latin typeface="Arial" panose="020B0604020202020204" pitchFamily="34" charset="0"/>
                <a:ea typeface="ＭＳ Ｐゴシック" panose="020B0600070205080204" pitchFamily="34" charset="-128"/>
              </a:rPr>
              <a:t>Avstrija, Finska in Švedska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sl-SI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l-SI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Svet Evropske unije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l-SI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Generalni sekretariat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sl-SI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Generalni direktorat za komuniciranje in informiranje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Napredna različica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Geografija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600"/>
              <a:t>Koliko držav, ki niso članice EU, je članic schengenskega območja?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>
                <a:solidFill>
                  <a:srgbClr val="00B050"/>
                </a:solidFill>
                <a:latin typeface="Arial" panose="020B0604020202020204" pitchFamily="34" charset="0"/>
              </a:rPr>
              <a:t>Islandija, Norveška, Švica in Lihtenštajn.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800"/>
              <a:t>Glavno mesto katere države EU se nahaja najdlje na vzhodu?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Geografija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l-SI" sz="4800">
                <a:solidFill>
                  <a:srgbClr val="00B050"/>
                </a:solidFill>
              </a:rPr>
              <a:t>Ciper </a:t>
            </a:r>
            <a:r>
              <a:rPr lang="sl-SI" sz="4000">
                <a:solidFill>
                  <a:srgbClr val="00B050"/>
                </a:solidFill>
              </a:rPr>
              <a:t>(Nikozija)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dirty="0"/>
          </a:p>
          <a:p>
            <a:r>
              <a:rPr lang="sl-SI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Evropska komisija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3200"/>
              <a:t>Evropski parlament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institucija ima pravico do (zakonodajne) pobude?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Zveza evropskih regij in mest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Forum evropskih mest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Evropski odbor regij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Evropski ekonomsko-socialni odbor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institucija zastopa interese lokalnih skupnosti?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Odbor za zunanje zadeve je eden od odborov Evropskega parlamenta.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Predsednik ali predsednica Evropskega parlamenta je izvoljen oz. izvoljena za štiri leta.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Največja politična skupina v Evropskem parlamentu je nemška.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Evropski parlament šteje 751 poslancev in poslank.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od naslednjih trditev je pravilna?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400" dirty="0"/>
              <a:t>Kateri dve vlogi ima vodja Evropske službe za zunanje delovanje (ESZD)?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864159" y="4363836"/>
            <a:ext cx="9693972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l-SI" sz="2800" dirty="0">
                <a:solidFill>
                  <a:srgbClr val="00B050"/>
                </a:solidFill>
              </a:rPr>
              <a:t>visoki predstavnik oz. visoka predstavnica za zunanje zadeve in varnostno politiko ter podpredsednik oz. podpredsednica Evropske komisije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dirty="0"/>
          </a:p>
          <a:p>
            <a:r>
              <a:rPr lang="sl-SI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eno sestavo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3200"/>
              <a:t>deset sestav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Svet EU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Svet EU ima: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Več informacij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sl-SI"/>
              <a:t>Svet se sestaja v desetih sestavah: </a:t>
            </a:r>
          </a:p>
          <a:p>
            <a:pPr lvl="0"/>
            <a:endParaRPr lang="en-US" dirty="0"/>
          </a:p>
          <a:p>
            <a:pPr lvl="0"/>
            <a:r>
              <a:rPr lang="sl-SI"/>
              <a:t>Kmetijstvo in ribištvo</a:t>
            </a:r>
          </a:p>
          <a:p>
            <a:pPr lvl="0"/>
            <a:r>
              <a:rPr lang="sl-SI"/>
              <a:t>Konkurenčnost</a:t>
            </a:r>
          </a:p>
          <a:p>
            <a:pPr lvl="0"/>
            <a:r>
              <a:rPr lang="sl-SI"/>
              <a:t>Ekonomske in finančne zadeve</a:t>
            </a:r>
          </a:p>
          <a:p>
            <a:pPr lvl="0"/>
            <a:r>
              <a:rPr lang="sl-SI"/>
              <a:t>Okolje</a:t>
            </a:r>
          </a:p>
          <a:p>
            <a:pPr lvl="0"/>
            <a:r>
              <a:rPr lang="sl-SI"/>
              <a:t>Zaposlovanje, socialna politika, zdravje in varstvo potrošnikov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sl-SI"/>
              <a:t>Izobraževanje, mladina, kultura in šport</a:t>
            </a:r>
          </a:p>
          <a:p>
            <a:pPr lvl="0"/>
            <a:r>
              <a:rPr lang="sl-SI"/>
              <a:t>Zunanje zadeve</a:t>
            </a:r>
          </a:p>
          <a:p>
            <a:pPr lvl="0"/>
            <a:r>
              <a:rPr lang="sl-SI"/>
              <a:t>Splošne zadeve</a:t>
            </a:r>
          </a:p>
          <a:p>
            <a:pPr lvl="0"/>
            <a:r>
              <a:rPr lang="sl-SI"/>
              <a:t>Pravosodje in notranje zadeve</a:t>
            </a:r>
          </a:p>
          <a:p>
            <a:r>
              <a:rPr lang="sl-SI"/>
              <a:t>Promet, telekomunikacije in energija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Svet EU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Evropsko računsko sodišče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delovne skupine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šestmesečno predsedstvo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Svet EU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Kateri od naslednjih pojmov </a:t>
            </a:r>
            <a:r>
              <a:rPr lang="sl-SI" sz="2800" u="sng"/>
              <a:t>ni</a:t>
            </a:r>
            <a:r>
              <a:rPr lang="sl-SI" sz="2800"/>
              <a:t> povezan z delovanjem Sveta?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sprejemanje proračuna EU, skupaj z Evropskim parlamentom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upravljanje sredstev EU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sprejemanje zakonodaje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usklajevanje politik držav članic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Svet EU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od naslednjih nalog </a:t>
            </a:r>
            <a:r>
              <a:rPr lang="sl-SI" sz="2800" u="sng"/>
              <a:t>ni</a:t>
            </a:r>
            <a:r>
              <a:rPr lang="sl-SI" sz="2800"/>
              <a:t> naloga Sveta?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Več informacij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Kako igrati</a:t>
            </a:r>
            <a:br>
              <a:rPr lang="sl-SI"/>
            </a:b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>
                <a:latin typeface="Source Sans 3" panose="020B0303030403020204" pitchFamily="34" charset="0"/>
              </a:rPr>
              <a:t>Kliknite na izbrano vprašanje.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>
                <a:latin typeface="Source Sans 3" panose="020B0303030403020204" pitchFamily="34" charset="0"/>
              </a:rPr>
              <a:t>Ko ekipa odgovori na vprašanje, kliknite za pravilen odgovor.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b="1">
                <a:latin typeface="Source Sans 3" panose="020B0303030403020204" pitchFamily="34" charset="0"/>
              </a:rPr>
              <a:t>Kliknite na „Quest Europa“, da se vrnete za igralno mizo in izberete novo vprašanje.</a:t>
            </a:r>
          </a:p>
          <a:p>
            <a:r>
              <a:rPr lang="sl-SI" sz="1400" b="1">
                <a:latin typeface="Source Sans 3" panose="020B0303030403020204" pitchFamily="34" charset="0"/>
              </a:rPr>
              <a:t>Vprašanje, ki je bilo že uporabljeno, se bo obarvalo belo.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sl-SI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Upravljanje sredstev EU ni naloga Sveta.</a:t>
            </a:r>
          </a:p>
          <a:p>
            <a:pPr>
              <a:lnSpc>
                <a:spcPct val="150000"/>
              </a:lnSpc>
            </a:pPr>
            <a:r>
              <a:rPr lang="sl-SI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Komisija, Svet in Parlament sodelujejo pri določanju obsega proračuna in razporeditve sredstev. </a:t>
            </a:r>
          </a:p>
          <a:p>
            <a:pPr>
              <a:lnSpc>
                <a:spcPct val="150000"/>
              </a:lnSpc>
            </a:pPr>
            <a:r>
              <a:rPr lang="sl-SI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Vendar je za upravljanje proračuna odgovorna </a:t>
            </a:r>
            <a:r>
              <a:rPr lang="sl-SI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Komisija</a:t>
            </a:r>
            <a:r>
              <a:rPr lang="sl-SI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Svet EU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400"/>
              <a:t>Kakšen je glavni sistem glasovanja v Svetu?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Svet EU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sl-SI" sz="3200" b="1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V večini primerov se uporablja glasovanje s kvalificirano večino: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l-SI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Za kvalificirano večino morajo biti izpolnjeni naslednji pogoji: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sl-SI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sl-SI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l-SI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držav</a:t>
              </a:r>
              <a:br>
                <a:rPr lang="sl-SI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sl-SI">
                  <a:solidFill>
                    <a:schemeClr val="tx2"/>
                  </a:solidFill>
                </a:rPr>
                <a:t>mora glasovati „za“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l-SI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prebivalstva EU</a:t>
              </a:r>
              <a:br>
                <a:rPr lang="sl-SI">
                  <a:solidFill>
                    <a:schemeClr val="tx2"/>
                  </a:solidFill>
                </a:rPr>
              </a:br>
              <a:r>
                <a:rPr lang="sl-SI">
                  <a:solidFill>
                    <a:schemeClr val="tx2"/>
                  </a:solidFill>
                  <a:latin typeface="Source Sans 3 Medium"/>
                </a:rPr>
                <a:t>mora biti zastopanega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dirty="0"/>
          </a:p>
          <a:p>
            <a:r>
              <a:rPr lang="sl-SI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Drži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3200"/>
              <a:t>Ne drži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Evropski svet,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Mandat predsednika ali predsednice Evropskega sveta traja eno leto.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sl-SI" sz="2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Dve leti in pol, z možnostjo enkratnega podaljšanja.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Evropski svet se sestane enkrat mesečno.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Evropski svet oblikuje splošne politične smernice in prednostne naloge EU.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Evropski svet ne opravlja zakonodajne funkcije.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Evropski svet združuje 27 voditeljev in voditeljic držav ali vlad, predsednika ali predsednico Evropskega sveta in predsednika ali predsednico Evropske komisije.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Evropski svet,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od naslednjih trditev </a:t>
            </a:r>
            <a:r>
              <a:rPr lang="sl-SI" sz="2800" u="sng"/>
              <a:t>ne</a:t>
            </a:r>
            <a:r>
              <a:rPr lang="sl-SI" sz="2800"/>
              <a:t> drži?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Poroča Evropskemu parlamentu po vsakem zasedanju Evropskega sveta.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Predseduje zasedanjem Evropskega sveta.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Ima odločilni glas, če dogovora ni mogoče doseči.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Zastopa EU v zunanjih odnosih.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Evropski svet,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od naslednjih trditev </a:t>
            </a:r>
            <a:r>
              <a:rPr lang="sl-SI" sz="2400" u="sng"/>
              <a:t>ne</a:t>
            </a:r>
            <a:r>
              <a:rPr lang="sl-SI" sz="2400"/>
              <a:t> drži za predsednika ali predsednico Evropskega sveta?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000"/>
              <a:t>Kakšna je razlika med Evropskim svetom in Svetom Evrope?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Evropski svet,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l-SI" sz="2800">
                <a:solidFill>
                  <a:srgbClr val="00B050"/>
                </a:solidFill>
              </a:rPr>
              <a:t>Svet Evrope je ločena medvladna organizacija s 46 članicami, ki ima sedež v Strasbourgu in se ukvarja s človekovimi pravicami.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dirty="0"/>
          </a:p>
          <a:p>
            <a:r>
              <a:rPr lang="sl-SI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Drži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3200"/>
              <a:t>Ne drži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Državljani in državljanke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Vsi državljani in državljanke države EU so samodejno tudi državljani in državljanke EU.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Državljani in državljanke EU za potovanje znotraj EU potrebujejo zgolj nacionalno osebno izkaznico.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Državljani in državljanke EU, ki živijo v drugi državi EU, imajo diplomatsko imuniteto.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Državljani in državljanke EU lahko potujejo kamor koli po svetu brez vizuma.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Državljani in državljanke EU imajo pravico do brezplačnega visokošolskega izobraževanja v vseh državah EU.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Državljani in državljanke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od naslednjih trditev je pravilna?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Državljani in državljanke EU lahko delajo v kateri koli državi EU.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Državljani in državljanke EU lahko živijo v kateri koli državi EU.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Državljani in državljanke EU lahko kandidirajo na nacionalnih volitvah v kateri koli državi EU.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Državljani in državljanke EU lahko kandidirajo na lokalnih volitvah v kateri koli državi EU.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Državljani in državljanke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od naslednjih trditev </a:t>
            </a:r>
            <a:r>
              <a:rPr lang="sl-SI" sz="2800" u="sng"/>
              <a:t>ne</a:t>
            </a:r>
            <a:r>
              <a:rPr lang="sl-SI" sz="2800"/>
              <a:t> drži?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l-SI" sz="4000"/>
              <a:t>Kaj je evropska državljanska pobuda?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Državljani in državljanke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B050"/>
                </a:solidFill>
                <a:latin typeface="Open Sans" panose="020B0606030504020204" pitchFamily="34" charset="0"/>
              </a:rPr>
              <a:t>Začetek izvajanja leta 2012.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B050"/>
                </a:solidFill>
                <a:latin typeface="Open Sans" panose="020B0606030504020204" pitchFamily="34" charset="0"/>
              </a:rPr>
              <a:t>Državljani in državljanke EU sodelujejo pri oblikovanju politik EU.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B050"/>
                </a:solidFill>
                <a:latin typeface="Open Sans" panose="020B0606030504020204" pitchFamily="34" charset="0"/>
              </a:rPr>
              <a:t>Pobudo lahko sproži najmanj sedem državljanov in državljank EU iz sedmih različnih držav EU.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B050"/>
                </a:solidFill>
                <a:latin typeface="Open Sans" panose="020B0606030504020204" pitchFamily="34" charset="0"/>
              </a:rPr>
              <a:t>Pobuda je podprta z milijon podpisi.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398204"/>
              </p:ext>
            </p:extLst>
          </p:nvPr>
        </p:nvGraphicFramePr>
        <p:xfrm>
          <a:off x="466724" y="2030819"/>
          <a:ext cx="8897084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7048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7048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9914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259947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240458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845803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ZGODOVINA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GEOGRAFIJA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INSTITUCIJE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SVET EU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EVROPSKI SVET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DRŽAVLJANI in DRŽAVLJANKE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</a:rPr>
                        <a:t>ODLOČANJE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</a:rPr>
                        <a:t>DRŽAVE EU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</a:rPr>
                        <a:t>ŠIRITEV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</a:rPr>
                        <a:t>PREDSEDSTVO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sng" kern="1200">
                          <a:solidFill>
                            <a:schemeClr val="dk1"/>
                          </a:solidFill>
                          <a:effectLst/>
                        </a:rPr>
                        <a:t>JEZIKI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2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Sodišče Evropske unije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Evropski ekonomsko-socialni odbor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Odločanje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Kateri od naslednjih organov ni institucija EU, temveč posvetovalni organ?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Več informacij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sl-SI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Evropski ekonomsko-socialni odbor je posvetovalni organ EU, ki ga sestavljajo predstavniki in predstavnice organizacij delavcev in delavk ter delodajalcev in delodajalk ter drugih interesnih skupin. </a:t>
            </a:r>
          </a:p>
          <a:p>
            <a:pPr>
              <a:lnSpc>
                <a:spcPct val="150000"/>
              </a:lnSpc>
            </a:pPr>
            <a:r>
              <a:rPr lang="sl-SI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Evropski komisiji, Svetu EU in Evropskemu parlamentu izdaja mnenja o zadevah EU.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Odločanje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l-SI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Sodišče Evropske unije zagotavlja, da se pri razlagi in uporabi Pogodb spoštuje pravo.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Svet Evrope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Svet Evropske unije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Evropska komisija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Evropski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Odločanje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od naslednjih institucij ne sodeluje pri postopku odločanja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Več informacij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sl-SI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Svet Evropske unije, Evropski parlament in Evropska komisija imajo ključno vlogo v postopku odločanja EU, Svet Evrope pa ni povezan z Evropsko unijo. </a:t>
            </a:r>
          </a:p>
          <a:p>
            <a:pPr>
              <a:lnSpc>
                <a:spcPct val="150000"/>
              </a:lnSpc>
            </a:pPr>
            <a:r>
              <a:rPr lang="sl-SI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Svet Evrope je ločena medvladna organizacija, ki se osredotoča predvsem na človekove pravice, združuje pa 46 držav članic, vključno z vsemi 27 državami članicami EU.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Odločanje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 i="1"/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svojega volilnega okrožja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svoje politične stranke/skupine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svoje države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Evropske unije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Odločanje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Komisarji in komisarke EU zastopajo interese: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l-SI" sz="4000"/>
              <a:t>Kaj je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Odločanje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sl-SI">
                <a:solidFill>
                  <a:srgbClr val="00B050"/>
                </a:solidFill>
                <a:latin typeface="Open Sans" panose="020B0606030504020204" pitchFamily="34" charset="0"/>
              </a:rPr>
              <a:t>Kratica Coreper v francoščini pomeni „Odbor stalnih predstavnikov vlad držav članic“. Njegove glavne naloge so: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>
                <a:solidFill>
                  <a:srgbClr val="00B050"/>
                </a:solidFill>
              </a:rPr>
              <a:t>usklajevanje in priprava dela različnih sestav Sveta,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>
                <a:solidFill>
                  <a:srgbClr val="00B050"/>
                </a:solidFill>
              </a:rPr>
              <a:t>zagotavljanje doslednosti politik EU 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>
                <a:solidFill>
                  <a:srgbClr val="00B050"/>
                </a:solidFill>
              </a:rPr>
              <a:t>oblikovanje dogovorov in kompromisov, ki se nato predložijo Svetu v sprejetje.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blago, storitve, ljudi in kapital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blago, storitve, ljudi in živali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?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Štiri svoboščine prostega pretoka v EU zadevajo: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?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Kateri italijanski skladatelj je najbolj znan po svojem delu „Štirje letni časi“ in velja za enega največjih baročnih skladateljev?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 dirty="0"/>
              <a:t>? 300</a:t>
            </a:r>
          </a:p>
          <a:p>
            <a:pPr>
              <a:lnSpc>
                <a:spcPts val="3000"/>
              </a:lnSpc>
            </a:pPr>
            <a:r>
              <a:rPr lang="sl-SI" dirty="0">
                <a:solidFill>
                  <a:schemeClr val="accent2"/>
                </a:solidFill>
              </a:rPr>
              <a:t>⸺</a:t>
            </a:r>
          </a:p>
          <a:p>
            <a:r>
              <a:rPr lang="sl-SI" sz="2400" dirty="0"/>
              <a:t>Koliko držav EU ima na zastavi črno barvo?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l-SI" sz="4000"/>
              <a:t>Kaj je subsidiarnost?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?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>
                <a:solidFill>
                  <a:srgbClr val="00B050"/>
                </a:solidFill>
                <a:latin typeface="Arial" panose="020B0604020202020204" pitchFamily="34" charset="0"/>
              </a:rPr>
              <a:t>Načelo </a:t>
            </a:r>
            <a:r>
              <a:rPr lang="sl-SI" b="1">
                <a:solidFill>
                  <a:srgbClr val="00B050"/>
                </a:solidFill>
                <a:latin typeface="Arial" panose="020B0604020202020204" pitchFamily="34" charset="0"/>
              </a:rPr>
              <a:t>subsidiarnosti</a:t>
            </a:r>
            <a:r>
              <a:rPr lang="sl-SI">
                <a:solidFill>
                  <a:srgbClr val="00B050"/>
                </a:solidFill>
                <a:latin typeface="Arial" panose="020B0604020202020204" pitchFamily="34" charset="0"/>
              </a:rPr>
              <a:t> je opredeljeno v členu 5(3) Pogodbe o Evropski uniji. Njegov namen je zagotoviti, da se odločitve sprejemajo v čim tesnejši povezavi z državljani in državljankami, pri čemer se preverja, da je ukrepanje na ravni EU upravičeno glede na možnosti, ki so na voljo na nacionalni, regionalni ali lokalni ravni.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dirty="0"/>
          </a:p>
          <a:p>
            <a:r>
              <a:rPr lang="sl-SI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Zgodovina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Katerega leta je Evropska unija prejela Nobelovo nagrado za mir?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Rdečem morju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Črnem morju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Države EU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Ob katerem morju leži bolgarska obala?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na Danskem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 Luksemburgu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 Franciji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na Cipru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Države EU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V kateri državi se nahaja mesto, po katerem je poimenovan Schengenski sporazum?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Finske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Litve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Estonije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Latvije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Države EU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Glavno mesto katere države </a:t>
            </a:r>
            <a:r>
              <a:rPr lang="sl-SI" sz="2400" u="sng"/>
              <a:t>ni</a:t>
            </a:r>
            <a:r>
              <a:rPr lang="sl-SI" sz="2400"/>
              <a:t> obalno mesto?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000"/>
              <a:t>Katera država je edina država EU s stalnim članstvom v Varnostnem svetu ZN?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?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4800">
                <a:solidFill>
                  <a:srgbClr val="00B050"/>
                </a:solidFill>
                <a:latin typeface="Arial" panose="020B0604020202020204" pitchFamily="34" charset="0"/>
              </a:rPr>
              <a:t>Francija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Širitev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Koliko držav se je pridružilo EU v devetdesetih letih prejšnjega stoletja?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>
                <a:solidFill>
                  <a:srgbClr val="00B050"/>
                </a:solidFill>
                <a:latin typeface="Arial" panose="020B0604020202020204" pitchFamily="34" charset="0"/>
              </a:rPr>
              <a:t>Avstrija, Finska in Švedska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Odbor za širitev 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Evropski parlament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Svet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Evropska komisija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Širitev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institucija EU vodi pogajanja o članstvu, spremlja napredek držav kandidatk in poroča drugim institucijam?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Delujoče tržno gospodarstvo in sposobnost za soočanje s konkurenco in tržnimi silami v EU.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Zavezanost sodelovanju z drugimi državami članicami za izboljšanje zakonodaje EU.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Stabilne institucije, ki zagotavljajo spoštovanje demokracije, pravne države in človekovih pravic ter zaščito manjšin.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Sposobnost prevzema obveznosti članstva in njihovo učinkovito izvajanje.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Širitev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Katero od naslednjih meril </a:t>
            </a:r>
            <a:r>
              <a:rPr lang="sl-SI" sz="2400" u="sng"/>
              <a:t>ni</a:t>
            </a:r>
            <a:r>
              <a:rPr lang="sl-SI" sz="2400"/>
              <a:t> merilo za pridružitev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000"/>
              <a:t>Navedite vsaj šest držav kandidatk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Širitev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400">
                <a:solidFill>
                  <a:srgbClr val="00B050"/>
                </a:solidFill>
              </a:rPr>
              <a:t>Srbija</a:t>
            </a:r>
          </a:p>
          <a:p>
            <a:r>
              <a:rPr lang="sl-SI" sz="2400">
                <a:solidFill>
                  <a:srgbClr val="00B050"/>
                </a:solidFill>
              </a:rPr>
              <a:t>Črna gora</a:t>
            </a:r>
          </a:p>
          <a:p>
            <a:r>
              <a:rPr lang="sl-SI" sz="2400">
                <a:solidFill>
                  <a:srgbClr val="00B050"/>
                </a:solidFill>
              </a:rPr>
              <a:t>Turčija</a:t>
            </a:r>
          </a:p>
          <a:p>
            <a:r>
              <a:rPr lang="sl-SI" sz="2400">
                <a:solidFill>
                  <a:srgbClr val="00B050"/>
                </a:solidFill>
              </a:rPr>
              <a:t>Severna Makedonija</a:t>
            </a:r>
          </a:p>
          <a:p>
            <a:r>
              <a:rPr lang="sl-SI" sz="2400">
                <a:solidFill>
                  <a:srgbClr val="00B050"/>
                </a:solidFill>
              </a:rPr>
              <a:t>Albanija</a:t>
            </a:r>
          </a:p>
          <a:p>
            <a:r>
              <a:rPr lang="sl-SI" sz="2400">
                <a:solidFill>
                  <a:srgbClr val="00B050"/>
                </a:solidFill>
              </a:rPr>
              <a:t>Moldavija</a:t>
            </a:r>
          </a:p>
          <a:p>
            <a:r>
              <a:rPr lang="sl-SI" sz="2400">
                <a:solidFill>
                  <a:srgbClr val="00B050"/>
                </a:solidFill>
              </a:rPr>
              <a:t>Ukrajina</a:t>
            </a:r>
          </a:p>
          <a:p>
            <a:r>
              <a:rPr lang="sl-SI" sz="2400">
                <a:solidFill>
                  <a:srgbClr val="00B050"/>
                </a:solidFill>
              </a:rPr>
              <a:t>Bosna in Hercegovina</a:t>
            </a:r>
          </a:p>
          <a:p>
            <a:r>
              <a:rPr lang="sl-SI" sz="2400">
                <a:solidFill>
                  <a:srgbClr val="00B050"/>
                </a:solidFill>
              </a:rPr>
              <a:t>Gruzija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po vsaki seji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vsakih šest mesecev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Predsedstvo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Predsedstvo Sveta EU se menja: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imenovanje predsednika ali predsednice Evropske komisije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predsedovanje sejam različnih sestav Sveta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organizacija raznih formalnih in neformalnih sestankov v Bruslju in v svoji državi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zastopanje Sveta v odnosih z drugimi institucijami 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Predsedstvo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Katera od naslednjih nalog </a:t>
            </a:r>
            <a:r>
              <a:rPr lang="sl-SI" sz="2400" u="sng"/>
              <a:t>ni</a:t>
            </a:r>
            <a:r>
              <a:rPr lang="sl-SI" sz="2400"/>
              <a:t> naloga predsedstva Sveta?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Veljati je začela Lizbonska pogodba, s katero se je spremenil način delovanja EU.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 se je pridružilo 10 novih držav, s čimer se je število držav članic povečalo na 25.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Evro je bil dan v obtok.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Prvič na evropskih volitvah se je za mesto predsednika ali predsednice Evropske komisije potegovalo več kandidatov</a:t>
            </a:r>
            <a:r>
              <a:rPr lang="sl-SI"/>
              <a:t> (</a:t>
            </a:r>
            <a:r>
              <a:rPr lang="sl-SI" i="1"/>
              <a:t>„spitzenkandidati“</a:t>
            </a:r>
            <a:r>
              <a:rPr lang="sl-SI"/>
              <a:t>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Zgodovina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Kateri mejnik v zgodovini EU se je zgodil leta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Španija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Nemčija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Luksemburg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Danska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Predsedstvo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1800"/>
              <a:t>Katera država ni nikoli predsedovala Svetu pred letom 1980?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000"/>
              <a:t>Kateri sestavi Sveta predsedujoča država </a:t>
            </a:r>
            <a:r>
              <a:rPr lang="sl-SI" sz="4000" u="sng"/>
              <a:t>ne</a:t>
            </a:r>
            <a:r>
              <a:rPr lang="sl-SI" sz="4000"/>
              <a:t> predseduje?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Predsedstvo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>
                <a:solidFill>
                  <a:srgbClr val="00B050"/>
                </a:solidFill>
              </a:rPr>
              <a:t>Zunanje zadeve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Več informacij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2800"/>
              <a:t>Sejam Sveta za zunanje zadeve predseduje visoki predstavnik ali visoka predstavnica Unije za zunanje zadeve in varnostno politiko. </a:t>
            </a:r>
          </a:p>
          <a:p>
            <a:endParaRPr lang="en-GB" sz="2800" dirty="0"/>
          </a:p>
          <a:p>
            <a:r>
              <a:rPr lang="sl-SI"/>
              <a:t>Kadar Svet za zunanje zadeve razpravlja o vprašanjih trgovinske politike, seji predseduje predstavnik ali predstavnica države članice EU, ki v tistem obdobju predseduje Svetu EU.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Predsedstvo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sl-SI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Informacije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Jeziki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Koliko uradnih jezikov ima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Iz beneške fraze </a:t>
            </a:r>
            <a:r>
              <a:rPr lang="sl-SI" i="1"/>
              <a:t>s-ciào vostro</a:t>
            </a:r>
            <a:r>
              <a:rPr lang="sl-SI"/>
              <a:t>, kar dobesedno pomeni: „Jaz sem tvoj suženj.“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Iz tradicionalnega latinskega imena Caius.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Tako so beneški gondolierji vzklikali drug drugemu v megli, da bi se izognili trčenju.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Ni jasne teorije o etimologiji te besede.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Jeziki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Kakšen je izvor besede </a:t>
            </a:r>
            <a:r>
              <a:rPr lang="sl-SI" sz="2400" i="1"/>
              <a:t>ciao</a:t>
            </a:r>
            <a:r>
              <a:rPr lang="sl-SI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/>
              <a:t>Na zdravje!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Rad te imam.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Me veseli, da sva se spoznala.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/>
              <a:t>Ta beseda v estonščini ne obstaja.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Jeziki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400"/>
              <a:t>Kaj pomeni po estonsko </a:t>
            </a:r>
            <a:r>
              <a:rPr lang="sl-SI" sz="2400" i="1"/>
              <a:t>terviseks</a:t>
            </a:r>
            <a:r>
              <a:rPr lang="sl-SI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2800"/>
              <a:t>Kateri dve državi EU nista zahtevali, da eden od njunih uradnih jezikov (na ravni države) postane tudi uradni jezik EU?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Jeziki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>
                <a:solidFill>
                  <a:srgbClr val="00B050"/>
                </a:solidFill>
              </a:rPr>
              <a:t>Luksemburg in Ciper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Zgodovina 300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000"/>
              <a:t>Katerega leta je nastopil mandat prvega stalnega predsednika Evropskega sveta?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 sz="4000"/>
              <a:t>Leta 1987 je za članstvo v EU zaprosila tudi ena neevropska država. Katera?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Zgodovina 400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l-SI" sz="4800">
                <a:solidFill>
                  <a:srgbClr val="00B050"/>
                </a:solidFill>
              </a:rPr>
              <a:t>Maroko</a:t>
            </a:r>
            <a:r>
              <a:rPr lang="sl-SI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dirty="0"/>
          </a:p>
          <a:p>
            <a:r>
              <a:rPr lang="sl-SI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Pireneji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3200"/>
              <a:t>Apenini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Geografija 100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800"/>
              <a:t>Katera gorska veriga ločuje Francijo in Španijo in se razteza čez približno 430 km?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C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l-SI"/>
              <a:t>A</a:t>
            </a:r>
          </a:p>
          <a:p>
            <a:endParaRPr lang="es-ES" sz="1800" dirty="0"/>
          </a:p>
          <a:p>
            <a:r>
              <a:rPr lang="sl-SI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B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l-SI"/>
              <a:t>D</a:t>
            </a:r>
          </a:p>
          <a:p>
            <a:pPr lvl="1"/>
            <a:endParaRPr lang="es-ES" dirty="0"/>
          </a:p>
          <a:p>
            <a:pPr lvl="1"/>
            <a:r>
              <a:rPr lang="sl-SI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Geografija 200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r>
              <a:rPr lang="sl-SI" sz="2500"/>
              <a:t>Koliko držav EU nima kopenske meje z drugo državo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000">
                <a:solidFill>
                  <a:srgbClr val="00B050"/>
                </a:solidFill>
                <a:latin typeface="Arial" panose="020B0604020202020204" pitchFamily="34" charset="0"/>
              </a:rPr>
              <a:t>Malta, Ciper in Irska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7892</TotalTime>
  <Words>2184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91</cp:revision>
  <cp:lastPrinted>2020-03-11T16:07:50Z</cp:lastPrinted>
  <dcterms:created xsi:type="dcterms:W3CDTF">2020-03-24T15:57:55Z</dcterms:created>
  <dcterms:modified xsi:type="dcterms:W3CDTF">2024-11-29T12:13:35Z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2024-06-20T12:58:20Z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3b75eb2c-7f08-4748-8bc3-3db8424d41ea</vt:lpwstr>
  </property>
  <property fmtid="{D5CDD505-2E9C-101B-9397-08002B2CF9AE}" pid="10" name="MSIP_Label_af60b174-6478-47f9-866e-33f097bb6603_ContentBits">
    <vt:lpwstr>0</vt:lpwstr>
  </property>
</Properties>
</file>