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82325" autoAdjust="0"/>
  </p:normalViewPr>
  <p:slideViewPr>
    <p:cSldViewPr snapToGrid="0" snapToObjects="1">
      <p:cViewPr varScale="1">
        <p:scale>
          <a:sx n="103" d="100"/>
          <a:sy n="103" d="100"/>
        </p:scale>
        <p:origin x="97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sk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sk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Európska únia je spoločným projektom hospodárskej a politickej spolupráce 27 členských štátov. </a:t>
            </a:r>
            <a:br>
              <a:rPr lang="sk-SK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k-SK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Vzájomná spolupráca členské štáty posilňuje. EÚ je nadnárodným politickým aktérom, čo znamená, že rozhodnutia o niektorých témach sa prijímajú spoločne. Za implementáciu rozhodnutí, ktoré sa prijmú na úrovni EÚ, zodpovedajú členské štáty.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k-S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Poukážte na to, že všetkých 10 (a viac) tém je vlastne súčasťou troch hlavných priorít:</a:t>
            </a:r>
          </a:p>
          <a:p>
            <a:r>
              <a:rPr lang="sk-S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slobodná a demokratická Európa: </a:t>
            </a:r>
            <a:r>
              <a:rPr lang="sk-S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hodnoty, internet, kariéra, zdravie, nákupy atď.</a:t>
            </a:r>
          </a:p>
          <a:p>
            <a:r>
              <a:rPr lang="sk-S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silná a bezpečná Európa: </a:t>
            </a:r>
            <a:r>
              <a:rPr lang="sk-S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bezpečnosť, peniaze, nákupy, cestovanie atď.</a:t>
            </a:r>
          </a:p>
          <a:p>
            <a:r>
              <a:rPr lang="sk-S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prosperujúca a konkurencieschopná Európa: </a:t>
            </a:r>
            <a:r>
              <a:rPr lang="sk-S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peniaze, kariéra, pobyt v prírode, jedlo atď.</a:t>
            </a:r>
            <a:r>
              <a:rPr lang="sk-S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EÚ prešla vývojom od spolupráce v obchodovaní s oceľou a uhlím, aby náš kontinent už „nikdy viac“ nezažil vojnu, až po Úniu hodnôt, ako ju poznáme dnes.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b="1">
                <a:sym typeface="Wingdings" panose="05000000000000000000" pitchFamily="2" charset="2"/>
              </a:rPr>
              <a:t></a:t>
            </a:r>
            <a:r>
              <a:rPr lang="sk-SK" sz="1200"/>
              <a:t> </a:t>
            </a:r>
            <a:r>
              <a:rPr lang="sk-SK" sz="1200" b="1"/>
              <a:t>Európska rada</a:t>
            </a:r>
            <a:r>
              <a:rPr lang="sk-SK" sz="1200"/>
              <a:t>: hlavy štátov alebo predsedovia vlád, ktorí rozhodujú o politickom smerovaní a prioritách EÚ.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sk-SK" sz="1200" b="1"/>
              <a:t>Európska komisia</a:t>
            </a:r>
            <a:r>
              <a:rPr lang="sk-SK" sz="1200"/>
              <a:t>: nezávislá výkonná moc EÚ. Jeden komisár za každý členský štát. Iniciuje novú legislatívu EÚ.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sk-SK" sz="1200" b="1"/>
              <a:t>Európsky parlament: </a:t>
            </a:r>
            <a:r>
              <a:rPr lang="sk-SK" sz="1200"/>
              <a:t>„hlas ľudu“ v EÚ. Demokratická kontrola legislatívneho procesu. Delí sa o legislatívnu moc s Radou Európskej únie. </a:t>
            </a:r>
          </a:p>
          <a:p>
            <a:r>
              <a:rPr lang="sk-SK" sz="1200" b="1">
                <a:sym typeface="Wingdings" panose="05000000000000000000" pitchFamily="2" charset="2"/>
              </a:rPr>
              <a:t></a:t>
            </a:r>
            <a:r>
              <a:rPr lang="sk-SK" sz="1200" b="1"/>
              <a:t> Rada Európskej únie: </a:t>
            </a:r>
            <a:r>
              <a:rPr lang="sk-SK" sz="1200"/>
              <a:t>„hlas členských štátov“ v EÚ. Jeden minister za každý štát na desať rôznych tém. Delí sa o legislatívnu moc s Európskym parlamentom.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dirty="0"/>
              <a:t>Na základe priorít, ktoré stanoví Európska rada, navrhuje Európska komisia novú legislatívu. O navrhnutej legislatíve a jej zmenách rokujú a hlasujú Európsky parlament a Rada Európskej únie, v prípade potreby v niekoľkých kolách. Za jej presadzovanie a implementáciu/ratifikáciu legislatívy na národnej úrovni po jej prijatí zodpovedá Európska komisia.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sk-SK" sz="1200" b="0" i="1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Vložte štatistiky a čísla, ktoré ste si pripravili. </a:t>
            </a:r>
            <a:r>
              <a:rPr lang="sk-SK" sz="1200" b="0" i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Vypustite „prezident“ alebo „premiér“.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sk-SK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Užitočné zdroje na prípravu: </a:t>
            </a:r>
            <a:r>
              <a:rPr lang="sk-SK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https://op.europa.eu/webpub/com/short-guide-eu/sk/</a:t>
            </a:r>
            <a:r>
              <a:rPr lang="sk-SK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Projekty v regióne, na ktoré by ste chceli upozorniť.  </a:t>
            </a:r>
          </a:p>
          <a:p>
            <a:r>
              <a:rPr lang="sk-SK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Pravdaže, na medzinárodnej a národnej úrovni sa rieši množstvo tém. Ako sa však účastníci presvedčia, EÚ je aj v ich tesnej blízkosti. EÚ financuje početné regionálne projekty.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sk-S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sk-S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Pomocou stránky „Čo robí Európa pre mňa“ nájdite projekty vo svojom regióne: </a:t>
            </a:r>
            <a:r>
              <a:rPr lang="sk-SK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https://what-europe-does-for-me.europarl.europa.eu/sk/region</a:t>
            </a:r>
            <a:r>
              <a:rPr lang="sk-S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ym typeface="Wingdings" panose="05000000000000000000" pitchFamily="2" charset="2"/>
              </a:rPr>
              <a:t></a:t>
            </a:r>
            <a:r>
              <a:rPr lang="sk-SK"/>
              <a:t> Podľa novinového článku, ktorý ste si vybrali pri príprave.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sk-SK"/>
              <a:t>Spolupráca v Európskej únii</a:t>
            </a:r>
          </a:p>
          <a:p>
            <a:pPr>
              <a:defRPr/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k-SK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Rada Európskej únie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k-SK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Generálny sekretariát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Balík občianskeho vzdelávania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485368" y="2591224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194" y="909202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194" y="2595796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1979" y="2591224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1979" y="4290036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851979" y="5996525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32087" y="4290036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32087" y="2608103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1033" y="4290036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sk-SK" sz="4400">
                <a:solidFill>
                  <a:srgbClr val="003399"/>
                </a:solidFill>
              </a:rPr>
              <a:t>Vplyv Slovenska v EÚ</a:t>
            </a:r>
          </a:p>
          <a:p>
            <a:pPr>
              <a:lnSpc>
                <a:spcPts val="3000"/>
              </a:lnSpc>
            </a:pPr>
            <a:r>
              <a:rPr lang="sk-SK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sk-SK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sk-SK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sk-SK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Jedlo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Nákupy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Internet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Pobyt v prírode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Zdravie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Kariéra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Peniaze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Cestovanie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Hodnoty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k-SK" sz="2400"/>
              <a:t>Bezpečnosť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Rebríček vašich priorít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sk-SK" sz="1800"/>
              <a:t>Každých päť rokov sa začína nový legislatívny cyklus.</a:t>
            </a:r>
            <a:br>
              <a:rPr lang="sk-SK" sz="1800"/>
            </a:br>
            <a:endParaRPr lang="sk-SK" sz="1800"/>
          </a:p>
          <a:p>
            <a:r>
              <a:rPr lang="sk-SK" sz="1800"/>
              <a:t>Európska rada sa stretne, aby na samite EÚ prerokovala priority. 27 hláv štátov alebo predsedov vlád sa dohodne na strategickom programe.</a:t>
            </a:r>
            <a:br>
              <a:rPr lang="sk-SK" sz="1800"/>
            </a:br>
            <a:endParaRPr lang="sk-SK" sz="1800"/>
          </a:p>
          <a:p>
            <a:r>
              <a:rPr lang="sk-SK" sz="1800"/>
              <a:t>V strategickom programe sa stanovia politické usmernenia, podľa ktorých bude postupovať Európska komisia.</a:t>
            </a:r>
            <a:br>
              <a:rPr lang="sk-SK" sz="1800"/>
            </a:br>
            <a:endParaRPr lang="sk-SK" sz="1800"/>
          </a:p>
          <a:p>
            <a:r>
              <a:rPr lang="sk-SK" sz="1800"/>
              <a:t>Každých šesť mesiacov stanoví členský štát, ktorý vykonáva predsedníctvo, vlastné priority podľa naliehavosti otázok EÚ.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Ako sa určujú priority EÚ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sk-SK" sz="1600" b="1"/>
              <a:t>Slobodná a demokratická Európa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ochrana európskych hodnôt v rámci EÚ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napĺňanie hodnôt EÚ na globálnej úrovni</a:t>
            </a:r>
          </a:p>
          <a:p>
            <a:endParaRPr lang="en-US" sz="1600" dirty="0"/>
          </a:p>
          <a:p>
            <a:r>
              <a:rPr lang="sk-SK" sz="1600" b="1"/>
              <a:t>Silná a bezpečná Európa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zabezpečenie súdržnej a vplyvnej vonkajšej činnosti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posilnenie bezpečnosti a obrany EÚ a ochrana občanov EÚ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príprava na väčšiu a silnejšiu Úniu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uplatňovanie komplexného prístupu k migrácii a riadeniu hraníc</a:t>
            </a:r>
          </a:p>
          <a:p>
            <a:endParaRPr lang="en-US" sz="1600" dirty="0"/>
          </a:p>
          <a:p>
            <a:r>
              <a:rPr lang="sk-SK" sz="1600" b="1"/>
              <a:t>Prosperujúca a konkurencieschopná Európa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posilnenie konkurencieschopnosti EÚ</a:t>
            </a:r>
          </a:p>
          <a:p>
            <a:r>
              <a:rPr lang="sk-SK" sz="1600">
                <a:sym typeface="Wingdings" panose="05000000000000000000" pitchFamily="2" charset="2"/>
              </a:rPr>
              <a:t></a:t>
            </a:r>
            <a:r>
              <a:rPr lang="sk-SK" sz="1600"/>
              <a:t> úspešná realizácia zelenej a digitálnej transformácie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k-SK" sz="1600"/>
              <a:t>podpora prostredia priaznivého pre inováciu a podnikanie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k-SK" sz="1600"/>
              <a:t>spoločný pokrok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Priority EÚ 2024 – 2029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sk-SK"/>
              <a:t>Ako 27 krajín EÚ spolupracuje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2" y="1401783"/>
            <a:ext cx="8743627" cy="2073329"/>
          </a:xfrm>
        </p:spPr>
        <p:txBody>
          <a:bodyPr/>
          <a:lstStyle/>
          <a:p>
            <a:r>
              <a:rPr lang="sk-SK" dirty="0"/>
              <a:t>Každých šesť mesiacov vykonáva predsedníctvo niektorý z členských štátov. </a:t>
            </a:r>
          </a:p>
          <a:p>
            <a:r>
              <a:rPr lang="sk-SK" b="1" dirty="0"/>
              <a:t>[Vaša krajina]</a:t>
            </a:r>
            <a:r>
              <a:rPr lang="sk-SK" dirty="0"/>
              <a:t> ho naposledy vykonávalo v roku </a:t>
            </a:r>
            <a:r>
              <a:rPr lang="sk-SK" b="1" dirty="0"/>
              <a:t>[rok]</a:t>
            </a:r>
            <a:r>
              <a:rPr lang="sk-SK" dirty="0"/>
              <a:t>.</a:t>
            </a:r>
          </a:p>
          <a:p>
            <a:r>
              <a:rPr lang="sk-SK" dirty="0"/>
              <a:t>Najbližšie ho bude </a:t>
            </a:r>
            <a:r>
              <a:rPr lang="sk-SK" b="1" dirty="0"/>
              <a:t>[vaša krajina]</a:t>
            </a:r>
            <a:r>
              <a:rPr lang="sk-SK" dirty="0"/>
              <a:t> vykonávať v roku </a:t>
            </a:r>
            <a:r>
              <a:rPr lang="sk-SK" b="1" dirty="0"/>
              <a:t>[rok]</a:t>
            </a:r>
            <a:r>
              <a:rPr lang="sk-SK" dirty="0"/>
              <a:t>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sk-SK" sz="3200" b="1">
                <a:solidFill>
                  <a:schemeClr val="tx1"/>
                </a:solidFill>
              </a:rPr>
              <a:t>Rotujúce predsedníctvo Európskej únie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sk-SK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sk-SK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/>
              <a:t>Pozrite si video na tomto odkaze: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sk-SK"/>
              <a:t>Ďakujeme vám za účasť!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sk-SK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Čo ste sa dnes dozvedeli?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4721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 dirty="0">
                <a:latin typeface="Source Sans 3" panose="020B0303030403020204" pitchFamily="34" charset="0"/>
              </a:rPr>
              <a:t>27</a:t>
            </a:r>
            <a:br>
              <a:rPr lang="sk-SK" sz="2400" dirty="0">
                <a:latin typeface="Source Sans 3" panose="020B0303030403020204" pitchFamily="34" charset="0"/>
              </a:rPr>
            </a:br>
            <a:r>
              <a:rPr lang="sk-SK" sz="2400" dirty="0">
                <a:latin typeface="Source Sans 3" panose="020B0303030403020204" pitchFamily="34" charset="0"/>
              </a:rPr>
              <a:t>členských štátov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>
                <a:latin typeface="Source Sans 3" panose="020B0303030403020204" pitchFamily="34" charset="0"/>
              </a:rPr>
              <a:t>446</a:t>
            </a:r>
            <a:br>
              <a:rPr lang="sk-SK" sz="2400">
                <a:latin typeface="Source Sans 3" panose="020B0303030403020204" pitchFamily="34" charset="0"/>
              </a:rPr>
            </a:br>
            <a:r>
              <a:rPr lang="sk-SK" sz="2400">
                <a:latin typeface="Source Sans 3" panose="020B0303030403020204" pitchFamily="34" charset="0"/>
              </a:rPr>
              <a:t>miliónov občanov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>
                <a:latin typeface="Source Sans 3" panose="020B0303030403020204" pitchFamily="34" charset="0"/>
              </a:rPr>
              <a:t>24</a:t>
            </a:r>
            <a:br>
              <a:rPr lang="sk-SK" sz="2400">
                <a:latin typeface="Source Sans 3" panose="020B0303030403020204" pitchFamily="34" charset="0"/>
              </a:rPr>
            </a:br>
            <a:r>
              <a:rPr lang="sk-SK" sz="2400">
                <a:latin typeface="Source Sans 3" panose="020B0303030403020204" pitchFamily="34" charset="0"/>
              </a:rPr>
              <a:t>úradných jazykov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Riešenie cezhraničných problémov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6368855-8580-56E8-2DB3-810E013B664F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9F5D687-9A7F-32D8-B9A1-82957AF5169C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sk-SK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20E3A8E5-1DB5-0992-2006-4C5848C29556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1264150-BAFD-96B5-7536-2E3A39DFD7E1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A32B18F-4DD0-4FE7-215D-CDB764AD3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A160BC9-4892-FF62-CA88-81B32E2F77F3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23093ADD-8BF6-FC0D-F6AF-08FDF7614D3E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8464ABC7-BFE5-CB38-A7D5-B9C01F9399A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519DF03B-87B0-060F-5103-D638157900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96B20DFD-CD85-6B6F-B053-637338BAA8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F9F9642B-D533-C43E-0B89-E2A5948CBF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222AB2F8-CEA0-AAAA-9337-C3A6A0DD18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848DD64C-6F47-F2FC-8732-A9291E6FB2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A9C91639-38D7-491F-BE31-B424088862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3A6212AA-1B3A-97F1-9C7D-DFE6AB3AD06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C91A4D08-7F5C-F94C-5722-74689187688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1B295DB0-DBE6-4E43-E851-691AD786924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5E56CB2B-A033-D2B8-0E3B-D6DB8CC0773E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7FB10434-1ECD-6D9C-AF06-F52D971B8C4E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31D85470-27BC-EDC5-030A-B82B9C90E5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EF3EB798-AEA0-138B-C761-12A5824375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7A866AF2-D0F1-4F80-7A62-C2484D31746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AD5BFC53-D3AA-7F2F-6C92-EF6AB2A35C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CAABA7D2-040B-51E2-7937-FD95408722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8137938F-4691-7926-ACCC-3EB2EE70B4C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561D0B04-D7D8-1A60-9E28-1A5AD877A5B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BB8BE6B1-246E-7A31-70C3-7C2E4E771F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D92CBBAA-6954-FDEE-BC70-6D438093A6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24202F3C-8F8C-0E34-F304-80F653E230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75F14493-BC93-0A09-2117-D625DC9F65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3C5D940B-B1AD-275C-3AD0-D0D89F7DFF3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68DAFA72-8E8E-4D75-8803-3AFF067CB1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CF358F7C-CCF6-E8B5-DEFA-12A90C253F6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4D84612D-F7DA-B73A-B6EE-1DB91DE987C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9064910C-04C8-0583-5F6D-6B580916AA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BE30CB68-8BE6-F34A-EE62-67DE25E4D5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071E2C37-6E30-1CB4-6771-A765CBB0E6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1BEE444C-4637-45D8-14C6-DF23F84E3B0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AA5E080F-8373-5118-D073-83D1CE3DB6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96B92BE1-FD31-C2C3-2872-BDFB9C2CA5D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86F35E07-9326-A164-25DE-0560A82DDC6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FF6BC089-77A5-0485-F4BA-FDB26D72657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601603EE-A952-BBC7-BBAE-26547CFB310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10EFF8ED-B025-81F1-FA93-4624DB1B993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47EA75B4-B0A4-A594-BF62-0C62DEE65E5B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A8FF4597-CD6B-DC7C-5EFE-8CACBB476B3C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1722D5D-530B-9885-FC18-E14F2D8B5FBA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Fínsko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4439F76-8D25-D13B-C0E1-366E78050130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Švédsko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1B8B1B2-669A-6C86-7A4F-9CC101173194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Estónsko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0D1B7BE-828C-1AA9-F5F4-5D7E0844EEB4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Lotyšsko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942FF5B-24BC-9BEE-80C9-44C2C97D431B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Litva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35A2B9A-2D73-BD0D-2DAC-2129AC0516D3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Rumunsko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4B04BD9D-622F-076E-8855-7C3D67B8032B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Maďarsko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0A2063C-DF1D-BECB-2420-8929B7621C53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Chorvátsko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116E6C9-4D42-25A6-BDDA-6A94DC53C2BB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Grécko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453E929-C72D-79A7-D561-D21531641FD7}"/>
                    </a:ext>
                  </a:extLst>
                </p:cNvPr>
                <p:cNvSpPr txBox="1"/>
                <p:nvPr/>
              </p:nvSpPr>
              <p:spPr>
                <a:xfrm>
                  <a:off x="6147161" y="5346445"/>
                  <a:ext cx="57516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k-SK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Taliansko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32C633C-288F-EB68-02A9-D7F9EAF6F26A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Slovensko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E7AB9FA-90AC-D28A-22FA-AAC64FB82039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Česko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50D4C65-204E-E8ED-245A-8EFD32AAC590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Poľsko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19F716E-41BB-9B75-B540-867B6D762213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Francúzsko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B81F98E-951F-7F2E-4039-85FF59B30119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Španielsko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B5E53E62-71C7-BA52-C355-113A54610AC0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Portugalsko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C08ED8A-00F1-5792-E6CB-A369869C475D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Írsko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F4E509A-BD78-EBAF-A217-5BA0DB7A3904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Belgicko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4017430-4115-4BBC-8120-9034453A90BF}"/>
                    </a:ext>
                  </a:extLst>
                </p:cNvPr>
                <p:cNvSpPr txBox="1"/>
                <p:nvPr/>
              </p:nvSpPr>
              <p:spPr>
                <a:xfrm>
                  <a:off x="6147161" y="4845775"/>
                  <a:ext cx="58780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k-SK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Slovinsko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D8EEE530-7C6A-40D1-B199-E183C1FC6525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Bulharsko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DE6430B-6A4D-AA44-A9DF-FB146B837775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Nemecko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00D390C-A184-A4A4-6469-8473583C9BA7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Rakúsko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1C9E94A-D3F2-599D-79FD-AB2BB672669B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Holandsko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541B359-4556-EEA8-C273-5869E64EC3A3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Dánsko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80B0B70B-11A8-8B19-178B-693D13C677B4}"/>
                    </a:ext>
                  </a:extLst>
                </p:cNvPr>
                <p:cNvSpPr txBox="1"/>
                <p:nvPr/>
              </p:nvSpPr>
              <p:spPr>
                <a:xfrm>
                  <a:off x="5476807" y="4353198"/>
                  <a:ext cx="8281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k-SK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Luxembursko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A45DEAD-4E6A-B59A-10AF-F148170D3E7B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k-S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Cyprus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sk-SK"/>
              <a:t>1952 – 1992</a:t>
            </a:r>
          </a:p>
          <a:p>
            <a:pPr lvl="1"/>
            <a:endParaRPr lang="es-ES" dirty="0"/>
          </a:p>
          <a:p>
            <a:pPr lvl="1" algn="ctr"/>
            <a:r>
              <a:rPr lang="sk-SK"/>
              <a:t>Pribúdajú ďalšie krajiny a ďalšie oblasti spolupráce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sk-SK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sk-SK"/>
              <a:t>„Už nikdy viac!“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sk-SK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sk-SK"/>
              <a:t>Európske spoločenstvo uhlia a ocele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Pôvod Európskej únie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sk-SK"/>
              <a:t>Maastrichtská zmluva – Európska únia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/>
              <a:t>1993 </a:t>
            </a:r>
            <a:r>
              <a:rPr lang="sk-SK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sk-SK"/>
              <a:t>Spolupráca sa rozširuje až na dnešných 27 členských štátov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Inštitúcie EÚ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6" name="Afbeelding 9">
            <a:extLst>
              <a:ext uri="{FF2B5EF4-FFF2-40B4-BE49-F238E27FC236}">
                <a16:creationId xmlns:a16="http://schemas.microsoft.com/office/drawing/2014/main" id="{C9A01514-72C5-0E9B-A771-F9DF04B192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02501" y="1808412"/>
            <a:ext cx="2487722" cy="1726772"/>
          </a:xfrm>
          <a:prstGeom prst="rect">
            <a:avLst/>
          </a:prstGeom>
        </p:spPr>
      </p:pic>
      <p:pic>
        <p:nvPicPr>
          <p:cNvPr id="7" name="Afbeelding 2">
            <a:extLst>
              <a:ext uri="{FF2B5EF4-FFF2-40B4-BE49-F238E27FC236}">
                <a16:creationId xmlns:a16="http://schemas.microsoft.com/office/drawing/2014/main" id="{A75294D1-25DF-E103-A424-84B6019181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22400" y="4329946"/>
            <a:ext cx="2485582" cy="17425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D69B96-689A-DD91-16BF-B42BF2FE9E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40149" y="4291771"/>
            <a:ext cx="1874431" cy="17425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FA04CA-5F01-F1F5-9E0C-97036FAC590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54392" y="2050409"/>
            <a:ext cx="1890090" cy="159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Európska legislatíva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k-SK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návrh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sk-SK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Európska komisia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sk-SK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politické usmernenia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569102" y="3252764"/>
            <a:ext cx="138271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sk-SK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Rada Európskej únie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sk-SK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Európsky parlament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k-SK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prijatie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sk-SK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Európska rada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sk-SK" sz="1200" b="0">
                <a:latin typeface="Source Sans 3" panose="020B0303030403020204" pitchFamily="34" charset="0"/>
              </a:rPr>
              <a:t>Obaja rokujú a hlasujú o navrhovanej legislatíve a jej zmenách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b="1"/>
              <a:t>[NÁZOV KRAJINY]</a:t>
            </a:r>
            <a:r>
              <a:rPr lang="sk-SK"/>
              <a:t> v EÚ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K Európskej únii sme pristúpili v roku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[rok].</a:t>
            </a:r>
            <a:b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k-SK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V Európskom parlamente máme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[počet] 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poslancov.</a:t>
            </a:r>
            <a:b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k-SK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Naším komisárom v Európskej komisii je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[meno]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ktorý je zodpovedný za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[konkrétna politická oblasť]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k-SK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S ostatnými ministrami v EÚ často spolupracujú naši ministri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[meno a ministerská funkcia]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a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[meno a ministerská funkcia]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 So svojimi kolegami z iných členských štátov sa stretávajú v Rade Európskej únie. </a:t>
            </a:r>
            <a:b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k-SK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Náš </a:t>
            </a:r>
            <a:r>
              <a:rPr lang="sk-SK" sz="2200" b="1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[prezident/premiér]</a:t>
            </a:r>
            <a:r>
              <a:rPr lang="sk-SK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[meno] </a:t>
            </a:r>
            <a:r>
              <a:rPr lang="sk-SK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sa zúčastňuje na samitoch EÚ ako člen Európskej rady.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[NÁZOV REGIÓNU] v EÚ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sk-SK"/>
              <a:t>[Obrázok projektu]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97" y="1591938"/>
            <a:ext cx="4127350" cy="38712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F27B6-46F3-1CD9-8A6B-44CB55CD7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012" y="3310131"/>
            <a:ext cx="2816596" cy="5364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/>
              <a:t>[Opis projektu krátkou vetou]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/>
              <a:t>[Opis projektu krátkou vetou]</a:t>
            </a:r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Aktuálne udalosti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>
                <a:solidFill>
                  <a:srgbClr val="404A52"/>
                </a:solidFill>
              </a:rPr>
              <a:t>[Obrázok novinového článku]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Vtedy &amp; Teraz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k-SK" sz="2400">
                <a:solidFill>
                  <a:schemeClr val="accent6"/>
                </a:solidFill>
              </a:rPr>
              <a:t>Práca a štúdium v zahraničí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k-SK" sz="2400">
                <a:solidFill>
                  <a:schemeClr val="accent6"/>
                </a:solidFill>
              </a:rPr>
              <a:t>Cestovanie/turistika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k-SK" sz="2400">
                <a:solidFill>
                  <a:schemeClr val="accent6"/>
                </a:solidFill>
              </a:rPr>
              <a:t>Mier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k-SK" sz="2400">
                <a:solidFill>
                  <a:schemeClr val="accent6"/>
                </a:solidFill>
              </a:rPr>
              <a:t>Infraštruktúra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k-SK" sz="2400">
                <a:solidFill>
                  <a:schemeClr val="accent6"/>
                </a:solidFill>
              </a:rPr>
              <a:t>Jednotný trh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k-SK" sz="2400">
                <a:solidFill>
                  <a:schemeClr val="accent6"/>
                </a:solidFill>
              </a:rPr>
              <a:t>Ochrana kultúrneho dedičstva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7279</TotalTime>
  <Words>991</Words>
  <Application>Microsoft Office PowerPoint</Application>
  <PresentationFormat>Widescreen</PresentationFormat>
  <Paragraphs>175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48</cp:revision>
  <cp:lastPrinted>2020-03-11T16:07:50Z</cp:lastPrinted>
  <dcterms:created xsi:type="dcterms:W3CDTF">2020-03-24T15:57:55Z</dcterms:created>
  <dcterms:modified xsi:type="dcterms:W3CDTF">2025-01-30T16:56:54Z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