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3846" autoAdjust="0"/>
  </p:normalViewPr>
  <p:slideViewPr>
    <p:cSldViewPr snapToGrid="0" snapToObjects="1">
      <p:cViewPr varScale="1">
        <p:scale>
          <a:sx n="95" d="100"/>
          <a:sy n="95" d="100"/>
        </p:scale>
        <p:origin x="119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>
                <a:latin typeface="Arial" panose="020B0604020202020204" pitchFamily="34" charset="0"/>
                <a:ea typeface="ＭＳ Ｐゴシック" panose="020B0600070205080204" pitchFamily="34" charset="-128"/>
              </a:rPr>
              <a:t>Belgia, Estonia, Germania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94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>
                <a:latin typeface="Arial" panose="020B0604020202020204" pitchFamily="34" charset="0"/>
                <a:ea typeface="ＭＳ Ｐゴシック" panose="020B0600070205080204" pitchFamily="34" charset="-128"/>
              </a:rPr>
              <a:t>Austria, Finlanda și Suedia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o-RO"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Spania a aderat la UE la 1 ianuarie 1986, astfel încât nu a deținut niciodată președinția înainte de această dată.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>
                <a:latin typeface="Arial" panose="020B0604020202020204" pitchFamily="34" charset="0"/>
                <a:ea typeface="ＭＳ Ｐゴシック" panose="020B0600070205080204" pitchFamily="34" charset="-128"/>
              </a:rPr>
              <a:t>Austria, Finlanda și Suedia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ro-RO" sz="7200" dirty="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ro-RO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ro-RO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Consiliul Uniunii Europene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ro-RO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Secretariatul General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ro-RO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Direcția generală comunicare și informare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Versiunea pentru avansați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Geografie 300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600"/>
              <a:t>Câte țări din afara UE sunt membre ale spațiului Schengen?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2000">
                <a:solidFill>
                  <a:srgbClr val="00B050"/>
                </a:solidFill>
                <a:latin typeface="Arial" panose="020B0604020202020204" pitchFamily="34" charset="0"/>
              </a:rPr>
              <a:t>Islanda, Norvegia, Elveția și Liechtenstein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 sz="4800"/>
              <a:t>Ca poziție geografică, care este țara din UE situată cel mai la est?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Geografie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o-RO" sz="4800">
                <a:solidFill>
                  <a:srgbClr val="00B050"/>
                </a:solidFill>
              </a:rPr>
              <a:t>Cipru (</a:t>
            </a:r>
            <a:r>
              <a:rPr lang="ro-RO" sz="4000">
                <a:solidFill>
                  <a:srgbClr val="00B050"/>
                </a:solidFill>
              </a:rPr>
              <a:t>Nicosia</a:t>
            </a:r>
            <a:r>
              <a:rPr lang="ro-RO" sz="4800">
                <a:solidFill>
                  <a:srgbClr val="00B050"/>
                </a:solidFill>
              </a:rPr>
              <a:t>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dirty="0"/>
          </a:p>
          <a:p>
            <a:r>
              <a:rPr lang="ro-RO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Comisia Europeană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3200"/>
              <a:t>Parlamentul European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Instituții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Care este instituția cu drept de inițiativă (legislativă)?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Confederația regiunilor și orașelor din Europa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Forumul european CITIES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Comitetul European al Regiunilor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Comitetul Economic și Social European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Instituții 200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Ce instituție reprezintă interesele autorităților locale?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Comisia pentru afaceri externe este una dintre comisiile Parlamentului European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Președintele Parlamentului European este ales pentru un mandat de patru ani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Cel mai mare grup politic din Parlamentul European este cel german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Parlamentul European are 751 de membri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Instituții 300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Care dintre următoarele afirmații este corectă?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 sz="4400" dirty="0"/>
              <a:t>Care sunt „cele două pălării” purtate de șeful Serviciului European de Acțiune Externă (SEAE)?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Instituții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135464" y="4363836"/>
            <a:ext cx="942266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o-RO" sz="2800" dirty="0">
                <a:solidFill>
                  <a:srgbClr val="00B050"/>
                </a:solidFill>
              </a:rPr>
              <a:t>Înaltul Reprezentant al Uniunii pentru afaceri externe și politica de securitate și vicepreședinte al Comisiei Europene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dirty="0"/>
          </a:p>
          <a:p>
            <a:r>
              <a:rPr lang="ro-RO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o formațiune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3200"/>
              <a:t>10 formațiuni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 dirty="0"/>
              <a:t>Consiliul UE 100</a:t>
            </a:r>
          </a:p>
          <a:p>
            <a:pPr>
              <a:lnSpc>
                <a:spcPts val="3000"/>
              </a:lnSpc>
            </a:pPr>
            <a:r>
              <a:rPr lang="ro-RO" dirty="0">
                <a:solidFill>
                  <a:schemeClr val="accent2"/>
                </a:solidFill>
              </a:rPr>
              <a:t>⸺</a:t>
            </a:r>
          </a:p>
          <a:p>
            <a:r>
              <a:rPr lang="ro-RO" sz="2800" dirty="0"/>
              <a:t>Consiliul UE are: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381113" y="5070690"/>
            <a:ext cx="3190887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Află mai multe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ro-RO"/>
              <a:t>Consiliul se reunește în 10 formațiuni: </a:t>
            </a:r>
          </a:p>
          <a:p>
            <a:pPr lvl="0"/>
            <a:endParaRPr lang="en-US" dirty="0"/>
          </a:p>
          <a:p>
            <a:pPr lvl="0"/>
            <a:r>
              <a:rPr lang="ro-RO"/>
              <a:t>Agricultură și pescuit</a:t>
            </a:r>
          </a:p>
          <a:p>
            <a:pPr lvl="0"/>
            <a:r>
              <a:rPr lang="ro-RO"/>
              <a:t>Competitivitate</a:t>
            </a:r>
          </a:p>
          <a:p>
            <a:pPr lvl="0"/>
            <a:r>
              <a:rPr lang="ro-RO"/>
              <a:t>Afaceri economice și financiare</a:t>
            </a:r>
          </a:p>
          <a:p>
            <a:pPr lvl="0"/>
            <a:r>
              <a:rPr lang="ro-RO"/>
              <a:t>Mediu</a:t>
            </a:r>
          </a:p>
          <a:p>
            <a:pPr lvl="0"/>
            <a:r>
              <a:rPr lang="ro-RO"/>
              <a:t>Ocuparea forței de muncă, politică socială, sănătate și consumatori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o-RO"/>
              <a:t>Educație, tineret, cultură și sport</a:t>
            </a:r>
          </a:p>
          <a:p>
            <a:pPr lvl="0"/>
            <a:r>
              <a:rPr lang="ro-RO"/>
              <a:t>Afaceri externe</a:t>
            </a:r>
          </a:p>
          <a:p>
            <a:pPr lvl="0"/>
            <a:r>
              <a:rPr lang="ro-RO"/>
              <a:t>Afaceri generale</a:t>
            </a:r>
          </a:p>
          <a:p>
            <a:pPr lvl="0"/>
            <a:r>
              <a:rPr lang="ro-RO"/>
              <a:t>Justiție și afaceri interne</a:t>
            </a:r>
          </a:p>
          <a:p>
            <a:r>
              <a:rPr lang="ro-RO"/>
              <a:t>Transporturi, telecomunicații și energie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Consiliul UE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 i="1"/>
              <a:t>Informare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Curtea de Conturi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grupuri de lucru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președinția prin rotație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Consiliul UE 200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Care dintre următorii termeni </a:t>
            </a:r>
            <a:r>
              <a:rPr lang="ro-RO" sz="2800" u="sng"/>
              <a:t>nu</a:t>
            </a:r>
            <a:r>
              <a:rPr lang="ro-RO" sz="2800"/>
              <a:t> este legat de Consiliu?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să adopte bugetul UE, împreună cu Parlamentul European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să gestioneze fondurile UE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să adopte legislația 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să coordoneze politicile statelor membre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Consiliul UE 300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Care dintre următoarele </a:t>
            </a:r>
            <a:r>
              <a:rPr lang="ro-RO" sz="2800" u="sng"/>
              <a:t>nu</a:t>
            </a:r>
            <a:r>
              <a:rPr lang="ro-RO" sz="2800"/>
              <a:t> este un rol jucat de Consiliu?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1504206" y="6007605"/>
            <a:ext cx="345280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Află mai multe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Mod de utilizare</a:t>
            </a:r>
            <a:br>
              <a:rPr lang="ro-RO"/>
            </a:b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400" b="1">
                <a:latin typeface="Source Sans 3" panose="020B0303030403020204" pitchFamily="34" charset="0"/>
              </a:rPr>
              <a:t>Faceți clic pe întrebarea aleasă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400" b="1">
                <a:latin typeface="Source Sans 3" panose="020B0303030403020204" pitchFamily="34" charset="0"/>
              </a:rPr>
              <a:t>După ce echipa dă răspunsul, faceți clic pentru a dezvălui răspunsul corect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sz="1400" b="1">
                <a:latin typeface="Source Sans 3" panose="020B0303030403020204" pitchFamily="34" charset="0"/>
              </a:rPr>
              <a:t>Faceți clic pe „Europa Quest” pentru a reveni la tabel și a alege o altă întrebare.</a:t>
            </a:r>
          </a:p>
          <a:p>
            <a:r>
              <a:rPr lang="ro-RO" sz="1400" b="1">
                <a:latin typeface="Source Sans 3" panose="020B0303030403020204" pitchFamily="34" charset="0"/>
              </a:rPr>
              <a:t>Întrebarea deja utilizată va deveni albă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ro-RO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Gestionarea fondurilor UE nu este un rol jucat de Consiliu.</a:t>
            </a:r>
          </a:p>
          <a:p>
            <a:pPr>
              <a:lnSpc>
                <a:spcPct val="150000"/>
              </a:lnSpc>
            </a:pPr>
            <a:r>
              <a:rPr lang="ro-RO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Comisia, Consiliul și Parlamentul joacă fiecare rolul lor în stabilirea dimensiunii bugetului și a modului în care acesta este alocat. </a:t>
            </a:r>
          </a:p>
          <a:p>
            <a:pPr>
              <a:lnSpc>
                <a:spcPct val="150000"/>
              </a:lnSpc>
            </a:pPr>
            <a:r>
              <a:rPr lang="ro-RO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Însă </a:t>
            </a:r>
            <a:r>
              <a:rPr lang="ro-RO" sz="1800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Comisia</a:t>
            </a:r>
            <a:r>
              <a:rPr lang="ro-RO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este instituția responsabilă de gestionarea bugetului.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Consiliul UE 300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 i="1"/>
              <a:t>Informare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 sz="4400"/>
              <a:t>Care este principalul sistem de vot în cadrul Consiliului?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Consiliul UE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857693" y="1530325"/>
            <a:ext cx="10648045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ro-RO" sz="27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Votul cu majoritate calificată este utilizat în majoritatea cazurilor: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111091"/>
            <a:chOff x="3107501" y="2204099"/>
            <a:chExt cx="6097554" cy="21110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o-RO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Pentru ca majoritatea calificată să fie întrunită, trebuie îndeplinite următoarele condiții: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6631136" y="2909756"/>
              <a:ext cx="659235" cy="671119"/>
              <a:chOff x="4446165" y="2969703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4446165" y="2969703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547182" y="300033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4487651" y="3320398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ro-RO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65 %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ro-RO" sz="1200" b="1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55 %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5584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o-RO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din țări</a:t>
              </a:r>
              <a:br>
                <a:rPr lang="ro-RO">
                  <a:solidFill>
                    <a:schemeClr val="tx2"/>
                  </a:solidFill>
                </a:rPr>
              </a:br>
              <a:r>
                <a:rPr lang="ro-RO">
                  <a:solidFill>
                    <a:schemeClr val="tx2"/>
                  </a:solidFill>
                  <a:latin typeface="Source Sans 3 Medium"/>
                </a:rPr>
                <a:t>să voteze pentru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027198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o-RO" b="1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din populația UE</a:t>
              </a:r>
              <a:br>
                <a:rPr lang="ro-RO">
                  <a:solidFill>
                    <a:schemeClr val="tx2"/>
                  </a:solidFill>
                </a:rPr>
              </a:br>
              <a:r>
                <a:rPr lang="ro-RO">
                  <a:solidFill>
                    <a:schemeClr val="tx2"/>
                  </a:solidFill>
                  <a:latin typeface="Source Sans 3 Medium"/>
                </a:rPr>
                <a:t>să fie reprezentată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dirty="0"/>
          </a:p>
          <a:p>
            <a:r>
              <a:rPr lang="ro-RO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Adevărat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3200"/>
              <a:t>Fals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Consiliul European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Mandatul președintelui Consiliului European este de un an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572058" y="4223273"/>
            <a:ext cx="5186805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ro-RO" sz="2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 ani, poate fi prelungit o singură dată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Consiliul European se reunește o dată pe lună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Consiliul European definește orientările și prioritățile politice generale ale UE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Consiliul European nu exercită funcții legislative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Consiliul European este compus din cei 27 de șefi de stat sau de guvern din statele membre ale Uniunii Europene, președintele Comisiei Europene și președintele Comisiei Europene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Consiliul European 200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Care dintre următoarele afirmații </a:t>
            </a:r>
            <a:r>
              <a:rPr lang="ro-RO" sz="2800" u="sng"/>
              <a:t>nu</a:t>
            </a:r>
            <a:r>
              <a:rPr lang="ro-RO" sz="2800"/>
              <a:t> este corectă?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raportează Parlamentului European după fiecare reuniune a Consiliului European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prezidează reuniunile Consiliului European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are votul decisiv atunci când nu se poate ajunge la un acord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reprezintă UE în relațiile sale externe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 dirty="0"/>
              <a:t>Consiliul European 300</a:t>
            </a:r>
          </a:p>
          <a:p>
            <a:pPr>
              <a:lnSpc>
                <a:spcPts val="3000"/>
              </a:lnSpc>
              <a:spcBef>
                <a:spcPts val="500"/>
              </a:spcBef>
            </a:pPr>
            <a:r>
              <a:rPr lang="ro-RO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500"/>
              </a:spcBef>
            </a:pPr>
            <a:r>
              <a:rPr lang="ro-RO" sz="2400" dirty="0"/>
              <a:t>Care dintre următoarele afirmații </a:t>
            </a:r>
            <a:r>
              <a:rPr lang="ro-RO" sz="2400" u="sng" dirty="0"/>
              <a:t>nu</a:t>
            </a:r>
            <a:r>
              <a:rPr lang="ro-RO" sz="2400" dirty="0"/>
              <a:t> este adevărată în ceea ce privește președintele Consiliului European?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 sz="4000"/>
              <a:t>Care este diferența dintre Consiliul European și Consiliul Europei?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Consiliul European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2"/>
            <a:ext cx="9221617" cy="2422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o-RO" sz="2800" dirty="0">
                <a:solidFill>
                  <a:srgbClr val="00B050"/>
                </a:solidFill>
              </a:rPr>
              <a:t>Consiliul Europei este o organizație interguvernamentală separată, cu 46 de membri, cu sediul la Strasbourg, care se ocupă de drepturile omului.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dirty="0"/>
          </a:p>
          <a:p>
            <a:r>
              <a:rPr lang="ro-RO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Adevărat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3200"/>
              <a:t>Fals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Cetățeni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Toți cetățenii unei țări a UE sunt automat și cetățeni ai UE.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Cetățenii UE pot călători în interiorul UE folosind doar cartea lor de identitate națională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Cetățenii UE care locuiesc în altă țară din UE beneficiază de imunitate diplomatică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Cetățenii UE pot călători în orice țară din lume fără viză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Cetățenii UE au dreptul la învățământ superior gratuit în fiecare țară din UE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Cetățeni 200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Care dintre următoarele afirmații este corectă?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În calitate de cetățean al UE, poți lucra în orice țară din 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În calitate de cetățean al UE, poți locui în orice țară din UE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În calitate de cetățean al UE, poți candida la alegerile naționale din orice țară din 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În calitate de cetățean al UE, poți candida la alegerile locale din orice țară din 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Cetățeni 300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Care dintre următoarele afirmații </a:t>
            </a:r>
            <a:r>
              <a:rPr lang="ro-RO" sz="2800" u="sng"/>
              <a:t>nu</a:t>
            </a:r>
            <a:r>
              <a:rPr lang="ro-RO" sz="2800"/>
              <a:t> este corectă?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ro-RO" sz="4000"/>
              <a:t>Ce este Inițiativa cetățenească europeană?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Cetățeni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2"/>
            <a:ext cx="9379293" cy="264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2400" dirty="0">
                <a:solidFill>
                  <a:srgbClr val="00B050"/>
                </a:solidFill>
                <a:latin typeface="Open Sans" panose="020B0606030504020204" pitchFamily="34" charset="0"/>
              </a:rPr>
              <a:t>Lansată în 2012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2400" dirty="0">
                <a:solidFill>
                  <a:srgbClr val="00B050"/>
                </a:solidFill>
                <a:latin typeface="Open Sans" panose="020B0606030504020204" pitchFamily="34" charset="0"/>
              </a:rPr>
              <a:t>Cetățenii UE se implică în procesul de elaborare a politicilor UE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2400" dirty="0">
                <a:solidFill>
                  <a:srgbClr val="00B050"/>
                </a:solidFill>
                <a:latin typeface="Open Sans" panose="020B0606030504020204" pitchFamily="34" charset="0"/>
              </a:rPr>
              <a:t>Inițiată de cel puțin șapte cetățeni ai UE cu reședința în șapte țări diferite ale UE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 sz="2400" dirty="0">
                <a:solidFill>
                  <a:srgbClr val="00B050"/>
                </a:solidFill>
                <a:latin typeface="Open Sans" panose="020B0606030504020204" pitchFamily="34" charset="0"/>
              </a:rPr>
              <a:t>Susținută de 1 milion de semnături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o-RO" sz="44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35762"/>
              </p:ext>
            </p:extLst>
          </p:nvPr>
        </p:nvGraphicFramePr>
        <p:xfrm>
          <a:off x="466724" y="2030819"/>
          <a:ext cx="8794236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ISTORIE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GEOGRAFIE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INSTITUȚII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CONSILIUL UE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CONSILIUL EUROPEAN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CETĂȚENI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o-RO" sz="16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374717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36207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66092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68812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547446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485901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</a:rPr>
                        <a:t>PROCESUL DECIZIONAL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</a:rPr>
                        <a:t>ȚĂRILE UE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</a:rPr>
                        <a:t>EXTINDERE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</a:rPr>
                        <a:t>PREȘEDINȚIA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sng" kern="1200">
                          <a:solidFill>
                            <a:schemeClr val="dk1"/>
                          </a:solidFill>
                          <a:effectLst/>
                        </a:rPr>
                        <a:t>LIMBILE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o-RO" sz="1400" b="1" u="none" kern="120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2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Curtea de Justiție a Uniunii Europene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/>
              <a:t>Comitetul Economic și Social European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Procesul decizional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Care dintre următoarele nu este o instituție a UE, ci un organ consultativ?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1381113" y="5196316"/>
            <a:ext cx="315880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Află mai multe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31267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40000"/>
              </a:lnSpc>
            </a:pPr>
            <a:r>
              <a:rPr lang="ro-RO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Comitetul Economic și Social European este un organism consultativ al UE, alcătuit din reprezentanți ai organizațiilor lucrătorilor și patronatului și ai altor grupuri de interese. </a:t>
            </a:r>
          </a:p>
          <a:p>
            <a:pPr>
              <a:lnSpc>
                <a:spcPct val="140000"/>
              </a:lnSpc>
            </a:pPr>
            <a:r>
              <a:rPr lang="ro-RO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Acesta emite avize cu privire la chestiuni relevante pentru UE adresate Comisiei Europene, Consiliului UE și Parlamentului European.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Procesul decizional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 i="1"/>
              <a:t>Informare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o-RO" sz="180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Curtea de Justiție a Uniunii Europene se asigură că în interpretarea și aplicarea tratatelor se respectă legea.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Consiliul Europei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Consiliul Uniunii Europene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Comisia Europeană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Parlamentul European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572329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 dirty="0"/>
              <a:t>Procesul decizional 200</a:t>
            </a:r>
          </a:p>
          <a:p>
            <a:pPr>
              <a:lnSpc>
                <a:spcPts val="3000"/>
              </a:lnSpc>
            </a:pPr>
            <a:r>
              <a:rPr lang="ro-RO" dirty="0">
                <a:solidFill>
                  <a:schemeClr val="accent2"/>
                </a:solidFill>
              </a:rPr>
              <a:t>⸺</a:t>
            </a:r>
          </a:p>
          <a:p>
            <a:r>
              <a:rPr lang="ro-RO" sz="2400" dirty="0"/>
              <a:t>Care dintre următoarele instituții nu are un rol în procesul decizional al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512997" y="6010076"/>
            <a:ext cx="3219424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Află mai multe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ro-RO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În timp ce Consiliul Uniunii Europene, Parlamentul European și Comisia Europeană joacă fiecare un rol esențial în procesul decizional al UE, Consiliul Europei nu are legătură cu Uniunea Europeană. </a:t>
            </a:r>
          </a:p>
          <a:p>
            <a:pPr>
              <a:lnSpc>
                <a:spcPct val="150000"/>
              </a:lnSpc>
            </a:pPr>
            <a:r>
              <a:rPr lang="ro-RO" sz="180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Consiliul Europei este o organizație interguvernamentală separată, axată în principal pe drepturile omului, și cuprinde 46 de state membre, inclusiv toate cele 27 de țări ale UE.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Procesul decizional 200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 i="1"/>
              <a:t>Informare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862104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circumscripției lor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partidului/grupului politic din care fac parte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țării lor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Uniunii Europene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Procesul decizional 300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400"/>
              <a:t>Comisarii UE reprezintă interesele: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ro-RO" sz="4000"/>
              <a:t>Ce este Coreperul?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Procesul decizional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ro-RO">
                <a:solidFill>
                  <a:srgbClr val="00B050"/>
                </a:solidFill>
                <a:latin typeface="Open Sans" panose="020B0606030504020204" pitchFamily="34" charset="0"/>
              </a:rPr>
              <a:t>Coreper este acronimul pentru „Comitetul Reprezentanților Permanenți ai guvernelor statelor membre”. Principalele sale atribuții sunt: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o-RO">
                <a:solidFill>
                  <a:srgbClr val="00B050"/>
                </a:solidFill>
              </a:rPr>
              <a:t>să coordoneze și să pregătească lucrările diferitelor formațiuni ale Consiliului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o-RO">
                <a:solidFill>
                  <a:srgbClr val="00B050"/>
                </a:solidFill>
              </a:rPr>
              <a:t>să asigure coerența între politicile Uniunii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o-RO">
                <a:solidFill>
                  <a:srgbClr val="00B050"/>
                </a:solidFill>
              </a:rPr>
              <a:t>să stabilească acorduri și compromisuri care sunt transmise ulterior Consiliului spre adoptare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bunuri, servicii, persoane și capital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ro-RO"/>
              <a:t>bunuri, servicii, persoane și animale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?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Cele patru libertăți de circulație în UE sunt: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941880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 dirty="0"/>
              <a:t>? 200</a:t>
            </a:r>
          </a:p>
          <a:p>
            <a:pPr>
              <a:lnSpc>
                <a:spcPts val="3000"/>
              </a:lnSpc>
              <a:spcBef>
                <a:spcPts val="500"/>
              </a:spcBef>
            </a:pPr>
            <a:r>
              <a:rPr lang="ro-RO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500"/>
              </a:spcBef>
            </a:pPr>
            <a:r>
              <a:rPr lang="ro-RO" sz="2400" dirty="0"/>
              <a:t>Ce compozitor italian este cunoscut mai ales pentru lucrarea sa „Anotimpurile” și este considerat unul dintre cei mai mari compozitori din perioada barocă?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 dirty="0"/>
              <a:t>? 300</a:t>
            </a:r>
          </a:p>
          <a:p>
            <a:pPr>
              <a:lnSpc>
                <a:spcPts val="3000"/>
              </a:lnSpc>
            </a:pPr>
            <a:r>
              <a:rPr lang="ro-RO" dirty="0">
                <a:solidFill>
                  <a:schemeClr val="accent2"/>
                </a:solidFill>
              </a:rPr>
              <a:t>⸺</a:t>
            </a:r>
          </a:p>
          <a:p>
            <a:r>
              <a:rPr lang="ro-RO" sz="2400" dirty="0"/>
              <a:t>Câte țări din UE au culoarea neagră pe drapelele lor?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ro-RO" sz="4000"/>
              <a:t>Ce este subsidiaritatea?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?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>
                <a:solidFill>
                  <a:srgbClr val="00B050"/>
                </a:solidFill>
                <a:latin typeface="Arial" panose="020B0604020202020204" pitchFamily="34" charset="0"/>
              </a:rPr>
              <a:t>Principiul </a:t>
            </a:r>
            <a:r>
              <a:rPr lang="ro-RO" b="1">
                <a:solidFill>
                  <a:srgbClr val="00B050"/>
                </a:solidFill>
                <a:latin typeface="Arial" panose="020B0604020202020204" pitchFamily="34" charset="0"/>
              </a:rPr>
              <a:t>subsidiarității</a:t>
            </a:r>
            <a:r>
              <a:rPr lang="ro-RO">
                <a:solidFill>
                  <a:srgbClr val="00B050"/>
                </a:solidFill>
                <a:latin typeface="Arial" panose="020B0604020202020204" pitchFamily="34" charset="0"/>
              </a:rPr>
              <a:t> este definit la articolul 5 alineatul (3) din Tratatul privind Uniunea Europeană. Scopul său este de a asigura faptul că deciziile sunt luate la nivelul cel mai apropiat posibil de cetățeni, efectuându-se verificări pentru a analiza dacă acțiunea la nivelul UE este justificată având în vedere posibilitățile disponibile la nivel național, regional sau local.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dirty="0"/>
          </a:p>
          <a:p>
            <a:r>
              <a:rPr lang="ro-RO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320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Istorie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Uniunea Europeană a primit Premiul Nobel pentru Pace în: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Marea Roșie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/>
              <a:t>Marea Neagră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Țările UE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La ce mare are deschidere Bulgaria?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Danemarca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Luxemburg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Franța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Cipru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Țările UE 200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400"/>
              <a:t>În ce țară se situează orașul al cărui nume îl poartă Acordul Schengen?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Finlanda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Lituania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Estonia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Letonia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Țările UE 300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400"/>
              <a:t>Capitala cărei țări </a:t>
            </a:r>
            <a:r>
              <a:rPr lang="ro-RO" sz="2400" u="sng"/>
              <a:t>nu</a:t>
            </a:r>
            <a:r>
              <a:rPr lang="ro-RO" sz="2400"/>
              <a:t> este un oraș de coastă?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 sz="4000" dirty="0"/>
              <a:t>Care este singura țară din UE care este membru permanent al Consiliului de Securitate al ONU?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?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4800">
                <a:solidFill>
                  <a:srgbClr val="00B050"/>
                </a:solidFill>
                <a:latin typeface="Arial" panose="020B0604020202020204" pitchFamily="34" charset="0"/>
              </a:rPr>
              <a:t>Franța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Extindere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Câte țări au aderat la UE în anii 1990?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960685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2000">
                <a:solidFill>
                  <a:srgbClr val="00B050"/>
                </a:solidFill>
                <a:latin typeface="Arial" panose="020B0604020202020204" pitchFamily="34" charset="0"/>
              </a:rPr>
              <a:t>Austria, Finlanda și Suedia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Comitetul pentru extinderea 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Parlamentul European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Consiliul UE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Comisia Europeană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941880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 dirty="0"/>
              <a:t>Extindere 200</a:t>
            </a:r>
          </a:p>
          <a:p>
            <a:pPr>
              <a:lnSpc>
                <a:spcPts val="3000"/>
              </a:lnSpc>
              <a:spcBef>
                <a:spcPts val="500"/>
              </a:spcBef>
            </a:pPr>
            <a:r>
              <a:rPr lang="ro-RO" dirty="0">
                <a:solidFill>
                  <a:schemeClr val="accent2"/>
                </a:solidFill>
              </a:rPr>
              <a:t>⸺</a:t>
            </a:r>
          </a:p>
          <a:p>
            <a:pPr>
              <a:spcBef>
                <a:spcPts val="500"/>
              </a:spcBef>
            </a:pPr>
            <a:r>
              <a:rPr lang="ro-RO" sz="2400" dirty="0"/>
              <a:t>Ce instituție a UE gestionează negocierile de aderare, monitorizează progresele înregistrate de țările candidate și raportează celorlalte instituții?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o economie de piață funcțională, precum și capacitatea de a face față concurenței și forțelor pieței din 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angajamentul de a colabora cu celelalte state membre în vederea îmbunătățirii legislației UE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instituții stabile, care să garanteze democrația, statul de drept, drepturile omului și protecția minorităților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capacitatea de a-și asuma și de a pune efectiv în aplicare obligațiile care decurg din calitatea de membru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Extindere 300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400"/>
              <a:t>Care dintre următoarele </a:t>
            </a:r>
            <a:r>
              <a:rPr lang="ro-RO" sz="2400" u="sng"/>
              <a:t>nu</a:t>
            </a:r>
            <a:r>
              <a:rPr lang="ro-RO" sz="2400"/>
              <a:t> este un criteriu pentru a adera la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 sz="4000"/>
              <a:t>Numiți cel puțin șase țări candidate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Extindere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2400">
                <a:solidFill>
                  <a:srgbClr val="00B050"/>
                </a:solidFill>
              </a:rPr>
              <a:t>Serbia</a:t>
            </a:r>
          </a:p>
          <a:p>
            <a:r>
              <a:rPr lang="ro-RO" sz="2400">
                <a:solidFill>
                  <a:srgbClr val="00B050"/>
                </a:solidFill>
              </a:rPr>
              <a:t>Muntenegru</a:t>
            </a:r>
          </a:p>
          <a:p>
            <a:r>
              <a:rPr lang="ro-RO" sz="2400">
                <a:solidFill>
                  <a:srgbClr val="00B050"/>
                </a:solidFill>
              </a:rPr>
              <a:t>Turcia</a:t>
            </a:r>
          </a:p>
          <a:p>
            <a:r>
              <a:rPr lang="ro-RO" sz="2400">
                <a:solidFill>
                  <a:srgbClr val="00B050"/>
                </a:solidFill>
              </a:rPr>
              <a:t>Macedonia de Nord</a:t>
            </a:r>
          </a:p>
          <a:p>
            <a:r>
              <a:rPr lang="ro-RO" sz="2400">
                <a:solidFill>
                  <a:srgbClr val="00B050"/>
                </a:solidFill>
              </a:rPr>
              <a:t>Albania</a:t>
            </a:r>
          </a:p>
          <a:p>
            <a:r>
              <a:rPr lang="ro-RO" sz="2400">
                <a:solidFill>
                  <a:srgbClr val="00B050"/>
                </a:solidFill>
              </a:rPr>
              <a:t>Republica Moldova</a:t>
            </a:r>
          </a:p>
          <a:p>
            <a:r>
              <a:rPr lang="ro-RO" sz="2400">
                <a:solidFill>
                  <a:srgbClr val="00B050"/>
                </a:solidFill>
              </a:rPr>
              <a:t>Ucraina</a:t>
            </a:r>
          </a:p>
          <a:p>
            <a:r>
              <a:rPr lang="ro-RO" sz="2400">
                <a:solidFill>
                  <a:srgbClr val="00B050"/>
                </a:solidFill>
              </a:rPr>
              <a:t>Bosnia și Herțegovina</a:t>
            </a:r>
          </a:p>
          <a:p>
            <a:r>
              <a:rPr lang="ro-RO" sz="2400">
                <a:solidFill>
                  <a:srgbClr val="00B050"/>
                </a:solidFill>
              </a:rPr>
              <a:t>Georgia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la fiecare reuniune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/>
              <a:t>o dată la șase luni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Președinție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Președinția Consiliului UE este preluată prin rotație: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să propună candidatul pentru postul de președinte al Comisiei Europene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să prezideze reuniunile diferitelor formațiuni ale Consiliului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să organizeze diferite reuniuni formale și informale la Bruxelles și în țara care asigură președinția prin rotație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să reprezinte Consiliul în relațiile cu celelalte instituții ale UE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114984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 dirty="0"/>
              <a:t>Președinție 200</a:t>
            </a:r>
          </a:p>
          <a:p>
            <a:pPr>
              <a:lnSpc>
                <a:spcPts val="3000"/>
              </a:lnSpc>
            </a:pPr>
            <a:r>
              <a:rPr lang="ro-RO" dirty="0">
                <a:solidFill>
                  <a:schemeClr val="accent2"/>
                </a:solidFill>
              </a:rPr>
              <a:t>⸺</a:t>
            </a:r>
          </a:p>
          <a:p>
            <a:r>
              <a:rPr lang="ro-RO" sz="2400" dirty="0"/>
              <a:t>Care dintre următoarele </a:t>
            </a:r>
            <a:r>
              <a:rPr lang="ro-RO" sz="2400" u="sng" dirty="0"/>
              <a:t>nu</a:t>
            </a:r>
            <a:r>
              <a:rPr lang="ro-RO" sz="2400" dirty="0"/>
              <a:t> este o sarcină a președinției prin rotație a Consiliului?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Tratatul de la Lisabona a intrat în vigoare, schimbând modul în care funcționează UE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10 noi țări au aderat la UE, numărul statelor membre ajungând la 25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Moneda euro a intrat în circulație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Pentru prima dată la alegerile europene, mai mulți candidați („</a:t>
            </a:r>
            <a:r>
              <a:rPr lang="ro-RO" i="1"/>
              <a:t>spitzenkandidaten</a:t>
            </a:r>
            <a:r>
              <a:rPr lang="ro-RO"/>
              <a:t>”) au concurat pentru postul de președinte al Comisiei Europene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Istorie 200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Ce eveniment marcant în istoria UE a avut loc în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Spania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Germania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Luxemburg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Danemarca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 dirty="0"/>
              <a:t>Președinție 300</a:t>
            </a:r>
          </a:p>
          <a:p>
            <a:pPr>
              <a:lnSpc>
                <a:spcPts val="3000"/>
              </a:lnSpc>
            </a:pPr>
            <a:r>
              <a:rPr lang="ro-RO" dirty="0">
                <a:solidFill>
                  <a:schemeClr val="accent2"/>
                </a:solidFill>
              </a:rPr>
              <a:t>⸺</a:t>
            </a:r>
          </a:p>
          <a:p>
            <a:r>
              <a:rPr lang="ro-RO" sz="2400" dirty="0"/>
              <a:t>Ce țară nu a deținut niciodată președinția Consiliului înainte de anii 1980?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 sz="4000"/>
              <a:t>Ce formațiune a Consiliului </a:t>
            </a:r>
            <a:r>
              <a:rPr lang="ro-RO" sz="4000" u="sng"/>
              <a:t>nu</a:t>
            </a:r>
            <a:r>
              <a:rPr lang="ro-RO" sz="4000"/>
              <a:t> este prezidată de țara care deține președinția prin rotație?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Președinție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>
                <a:solidFill>
                  <a:srgbClr val="00B050"/>
                </a:solidFill>
              </a:rPr>
              <a:t>Afaceri externe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512997" y="5612119"/>
            <a:ext cx="3155256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Află mai multe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 sz="2800"/>
              <a:t>Reuniunile Consiliului Afaceri Externe (CAE) sunt prezidate de Înaltul Reprezentant al Uniunii pentru afaceri externe și politica de securitate. </a:t>
            </a:r>
          </a:p>
          <a:p>
            <a:endParaRPr lang="en-GB" sz="2800" dirty="0"/>
          </a:p>
          <a:p>
            <a:r>
              <a:rPr lang="ro-RO"/>
              <a:t>Cu toate acestea, atunci când CAE discută chestiuni de politică comercială, este prezidat de reprezentantul statului membru al UE care deține președinția prin rotație a Consiliului UE.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Președinție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ro-RO" i="1">
                <a:solidFill>
                  <a:schemeClr val="tx2">
                    <a:lumMod val="60000"/>
                    <a:lumOff val="40000"/>
                  </a:schemeClr>
                </a:solidFill>
              </a:rPr>
              <a:t>Informare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Limbi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Câte limbi oficiale are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din expresia venețiană </a:t>
            </a:r>
            <a:r>
              <a:rPr lang="ro-RO" i="1"/>
              <a:t>s-ciào vostro</a:t>
            </a:r>
            <a:r>
              <a:rPr lang="ro-RO"/>
              <a:t>, care înseamnă literal „sunt sclavul dumneavoastră”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vine de la Caius – un nume tradițional latin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este formula cu care gondolierii venețieni se strigau reciproc pe vreme de ceață pentru a evita coliziunile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nu există nicio teorie clară cu privire la etimologia cuvântului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Limbi 200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400"/>
              <a:t>Care este originea cuvântului </a:t>
            </a:r>
            <a:r>
              <a:rPr lang="ro-RO" sz="2400" i="1"/>
              <a:t>ciao</a:t>
            </a:r>
            <a:r>
              <a:rPr lang="ro-RO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/>
              <a:t>Noroc!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Te iubesc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Încântat de cunoștință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/>
              <a:t>Nu este un cuvânt estonian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Limbi 300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400"/>
              <a:t>Ce înseamnă cuvântul estonian </a:t>
            </a:r>
            <a:r>
              <a:rPr lang="ro-RO" sz="2400" i="1"/>
              <a:t>terviseks</a:t>
            </a:r>
            <a:r>
              <a:rPr lang="ro-RO" sz="2400"/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 sz="2800" dirty="0"/>
              <a:t>Două țări ale UE nu au solicitat ca una dintre limbile lor oficiale (la nivel național) să devină o limbă oficială a UE.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Limbi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>
                <a:solidFill>
                  <a:srgbClr val="00B050"/>
                </a:solidFill>
              </a:rPr>
              <a:t>Luxemburg și Cipru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32616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 dirty="0"/>
              <a:t>Istorie 300</a:t>
            </a:r>
          </a:p>
          <a:p>
            <a:pPr>
              <a:lnSpc>
                <a:spcPts val="3000"/>
              </a:lnSpc>
            </a:pPr>
            <a:r>
              <a:rPr lang="ro-RO" dirty="0">
                <a:solidFill>
                  <a:schemeClr val="accent2"/>
                </a:solidFill>
              </a:rPr>
              <a:t>⸺</a:t>
            </a:r>
          </a:p>
          <a:p>
            <a:r>
              <a:rPr lang="ro-RO" sz="2000" dirty="0"/>
              <a:t>Când a început mandatul primului președinte permanent al Consiliului European?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 sz="4000"/>
              <a:t>În 1987, o țară din afara Europei a solicitat aderarea la UE. Care este țara respectivă?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Istorie 400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o-RO" sz="4800">
                <a:solidFill>
                  <a:srgbClr val="00B050"/>
                </a:solidFill>
              </a:rPr>
              <a:t>Maroc</a:t>
            </a:r>
            <a:r>
              <a:rPr lang="ro-RO" sz="480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dirty="0"/>
          </a:p>
          <a:p>
            <a:r>
              <a:rPr lang="ro-RO" sz="3200" b="0">
                <a:solidFill>
                  <a:schemeClr val="accent6"/>
                </a:solidFill>
                <a:latin typeface="Source Sans 3" panose="020B0303030403020204" pitchFamily="34" charset="0"/>
              </a:rPr>
              <a:t>Munții Pirinei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3200"/>
              <a:t>Munții Apenini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Geografie 100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800"/>
              <a:t>Ce lanț muntos cu o lungime de aproximativ 430 km separă Franța de Spania?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C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ro-RO"/>
              <a:t>A</a:t>
            </a:r>
          </a:p>
          <a:p>
            <a:endParaRPr lang="es-ES" sz="1800" dirty="0"/>
          </a:p>
          <a:p>
            <a:r>
              <a:rPr lang="ro-RO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B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ro-RO"/>
              <a:t>D</a:t>
            </a:r>
          </a:p>
          <a:p>
            <a:pPr lvl="1"/>
            <a:endParaRPr lang="es-ES" dirty="0"/>
          </a:p>
          <a:p>
            <a:pPr lvl="1"/>
            <a:r>
              <a:rPr lang="ro-RO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ro-RO"/>
              <a:t>Geografie 200</a:t>
            </a:r>
          </a:p>
          <a:p>
            <a:pPr>
              <a:lnSpc>
                <a:spcPts val="3000"/>
              </a:lnSpc>
            </a:pPr>
            <a:r>
              <a:rPr lang="ro-RO">
                <a:solidFill>
                  <a:schemeClr val="accent2"/>
                </a:solidFill>
              </a:rPr>
              <a:t>⸺</a:t>
            </a:r>
          </a:p>
          <a:p>
            <a:r>
              <a:rPr lang="ro-RO" sz="2500"/>
              <a:t>Câte țări din UE nu au nicio frontieră terestră cu o altă țară din UE?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2000">
                <a:solidFill>
                  <a:srgbClr val="00B050"/>
                </a:solidFill>
                <a:latin typeface="Arial" panose="020B0604020202020204" pitchFamily="34" charset="0"/>
              </a:rPr>
              <a:t>Malta, Cipru și Irlanda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o-RO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7911</TotalTime>
  <Words>2327</Words>
  <Application>Microsoft Office PowerPoint</Application>
  <PresentationFormat>Widescreen</PresentationFormat>
  <Paragraphs>725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94</cp:revision>
  <cp:lastPrinted>2020-03-11T16:07:50Z</cp:lastPrinted>
  <dcterms:created xsi:type="dcterms:W3CDTF">2020-03-24T15:57:55Z</dcterms:created>
  <dcterms:modified xsi:type="dcterms:W3CDTF">2024-11-29T12:11:20Z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2024-06-20T12:58:42Z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ecb6c50c-cbca-45d1-b238-45c3382f66c6</vt:lpwstr>
  </property>
  <property fmtid="{D5CDD505-2E9C-101B-9397-08002B2CF9AE}" pid="10" name="MSIP_Label_af60b174-6478-47f9-866e-33f097bb6603_ContentBits">
    <vt:lpwstr>0</vt:lpwstr>
  </property>
</Properties>
</file>