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1"/>
  </p:notesMasterIdLst>
  <p:handoutMasterIdLst>
    <p:handoutMasterId r:id="rId62"/>
  </p:handoutMasterIdLst>
  <p:sldIdLst>
    <p:sldId id="315" r:id="rId5"/>
    <p:sldId id="368" r:id="rId6"/>
    <p:sldId id="305" r:id="rId7"/>
    <p:sldId id="302"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65" r:id="rId21"/>
    <p:sldId id="328" r:id="rId22"/>
    <p:sldId id="329" r:id="rId23"/>
    <p:sldId id="366" r:id="rId24"/>
    <p:sldId id="330" r:id="rId25"/>
    <p:sldId id="331" r:id="rId26"/>
    <p:sldId id="332" r:id="rId27"/>
    <p:sldId id="333" r:id="rId28"/>
    <p:sldId id="334" r:id="rId29"/>
    <p:sldId id="335" r:id="rId30"/>
    <p:sldId id="336" r:id="rId31"/>
    <p:sldId id="337" r:id="rId32"/>
    <p:sldId id="338" r:id="rId33"/>
    <p:sldId id="339" r:id="rId34"/>
    <p:sldId id="363" r:id="rId35"/>
    <p:sldId id="340" r:id="rId36"/>
    <p:sldId id="364" r:id="rId37"/>
    <p:sldId id="341" r:id="rId38"/>
    <p:sldId id="342" r:id="rId39"/>
    <p:sldId id="343"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8" r:id="rId55"/>
    <p:sldId id="367" r:id="rId56"/>
    <p:sldId id="359" r:id="rId57"/>
    <p:sldId id="360" r:id="rId58"/>
    <p:sldId id="361" r:id="rId59"/>
    <p:sldId id="36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1AA070-DB3C-6F50-B9DC-0CA7C49DC36C}" name="ETSE Sophie" initials="ES" userId="S::BROWNSO@int.consilium.europa.eu::61056e0e-f4dc-48ac-a400-9fdeddd628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F2FB"/>
    <a:srgbClr val="BDCDD0"/>
    <a:srgbClr val="003399"/>
    <a:srgbClr val="010101"/>
    <a:srgbClr val="DEFBFF"/>
    <a:srgbClr val="1C45EF"/>
    <a:srgbClr val="404A52"/>
    <a:srgbClr val="283C5A"/>
    <a:srgbClr val="FF6E1F"/>
    <a:srgbClr val="CC58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846" autoAdjust="0"/>
  </p:normalViewPr>
  <p:slideViewPr>
    <p:cSldViewPr snapToGrid="0" snapToObjects="1">
      <p:cViewPr varScale="1">
        <p:scale>
          <a:sx n="95" d="100"/>
          <a:sy n="95" d="100"/>
        </p:scale>
        <p:origin x="1194"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11/29/2024</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101813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atin typeface="Arial" panose="020B0604020202020204" pitchFamily="34" charset="0"/>
                <a:ea typeface="ＭＳ Ｐゴシック" panose="020B0600070205080204" pitchFamily="34" charset="-128"/>
              </a:rPr>
              <a:t>La Belgique, l'Estonie et l'Allemagne</a:t>
            </a:r>
          </a:p>
          <a:p>
            <a:endParaRPr lang="en-150"/>
          </a:p>
        </p:txBody>
      </p:sp>
      <p:sp>
        <p:nvSpPr>
          <p:cNvPr id="4" name="Slide Number Placeholder 3"/>
          <p:cNvSpPr>
            <a:spLocks noGrp="1"/>
          </p:cNvSpPr>
          <p:nvPr>
            <p:ph type="sldNum" sz="quarter" idx="5"/>
          </p:nvPr>
        </p:nvSpPr>
        <p:spPr/>
        <p:txBody>
          <a:bodyPr/>
          <a:lstStyle/>
          <a:p>
            <a:fld id="{06F025F9-099E-284D-A451-A888FA1824E8}" type="slidenum">
              <a:rPr lang="en-US" smtClean="0"/>
              <a:t>38</a:t>
            </a:fld>
            <a:endParaRPr lang="en-US"/>
          </a:p>
        </p:txBody>
      </p:sp>
    </p:spTree>
    <p:extLst>
      <p:ext uri="{BB962C8B-B14F-4D97-AF65-F5344CB8AC3E}">
        <p14:creationId xmlns:p14="http://schemas.microsoft.com/office/powerpoint/2010/main" val="3868655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atin typeface="Arial" panose="020B0604020202020204" pitchFamily="34" charset="0"/>
                <a:ea typeface="ＭＳ Ｐゴシック" panose="020B0600070205080204" pitchFamily="34" charset="-128"/>
              </a:rPr>
              <a:t>L'Autriche, la Finlande et la Suède</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44</a:t>
            </a:fld>
            <a:endParaRPr lang="en-US"/>
          </a:p>
        </p:txBody>
      </p:sp>
    </p:spTree>
    <p:extLst>
      <p:ext uri="{BB962C8B-B14F-4D97-AF65-F5344CB8AC3E}">
        <p14:creationId xmlns:p14="http://schemas.microsoft.com/office/powerpoint/2010/main" val="2644438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48</a:t>
            </a:fld>
            <a:endParaRPr lang="en-US"/>
          </a:p>
        </p:txBody>
      </p:sp>
    </p:spTree>
    <p:extLst>
      <p:ext uri="{BB962C8B-B14F-4D97-AF65-F5344CB8AC3E}">
        <p14:creationId xmlns:p14="http://schemas.microsoft.com/office/powerpoint/2010/main" val="187849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kern="1200">
                <a:solidFill>
                  <a:schemeClr val="tx1"/>
                </a:solidFill>
                <a:latin typeface="+mn-lt"/>
                <a:ea typeface="+mn-ea"/>
                <a:cs typeface="+mn-cs"/>
              </a:rPr>
              <a:t>L'Espagne a adhéré à l'UE le 1</a:t>
            </a:r>
            <a:r>
              <a:rPr lang="fr-FR" sz="1200" b="0" kern="1200" baseline="30000">
                <a:solidFill>
                  <a:schemeClr val="tx1"/>
                </a:solidFill>
                <a:latin typeface="+mn-lt"/>
                <a:ea typeface="+mn-ea"/>
                <a:cs typeface="+mn-cs"/>
              </a:rPr>
              <a:t>er</a:t>
            </a:r>
            <a:r>
              <a:rPr lang="fr-FR" sz="1200" b="0" kern="1200">
                <a:solidFill>
                  <a:schemeClr val="tx1"/>
                </a:solidFill>
                <a:latin typeface="+mn-lt"/>
                <a:ea typeface="+mn-ea"/>
                <a:cs typeface="+mn-cs"/>
              </a:rPr>
              <a:t> janvier 1986, et n'a donc pas pu exercer la présidence auparavant. </a:t>
            </a:r>
          </a:p>
        </p:txBody>
      </p:sp>
      <p:sp>
        <p:nvSpPr>
          <p:cNvPr id="4" name="Slide Number Placeholder 3"/>
          <p:cNvSpPr>
            <a:spLocks noGrp="1"/>
          </p:cNvSpPr>
          <p:nvPr>
            <p:ph type="sldNum" sz="quarter" idx="5"/>
          </p:nvPr>
        </p:nvSpPr>
        <p:spPr/>
        <p:txBody>
          <a:bodyPr/>
          <a:lstStyle/>
          <a:p>
            <a:fld id="{06F025F9-099E-284D-A451-A888FA1824E8}" type="slidenum">
              <a:rPr lang="en-US" smtClean="0"/>
              <a:t>50</a:t>
            </a:fld>
            <a:endParaRPr lang="en-US"/>
          </a:p>
        </p:txBody>
      </p:sp>
    </p:spTree>
    <p:extLst>
      <p:ext uri="{BB962C8B-B14F-4D97-AF65-F5344CB8AC3E}">
        <p14:creationId xmlns:p14="http://schemas.microsoft.com/office/powerpoint/2010/main" val="1715608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atin typeface="Arial" panose="020B0604020202020204" pitchFamily="34" charset="0"/>
                <a:ea typeface="ＭＳ Ｐゴシック" panose="020B0600070205080204" pitchFamily="34" charset="-128"/>
              </a:rPr>
              <a:t>L'Autriche, la Finlande et la Suède</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53</a:t>
            </a:fld>
            <a:endParaRPr lang="en-US"/>
          </a:p>
        </p:txBody>
      </p:sp>
    </p:spTree>
    <p:extLst>
      <p:ext uri="{BB962C8B-B14F-4D97-AF65-F5344CB8AC3E}">
        <p14:creationId xmlns:p14="http://schemas.microsoft.com/office/powerpoint/2010/main" val="2007336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11/29/2024</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1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20.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22.svg"/><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15.png"/><Relationship Id="rId1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13" Type="http://schemas.openxmlformats.org/officeDocument/2006/relationships/slide" Target="slide27.xml"/><Relationship Id="rId18" Type="http://schemas.openxmlformats.org/officeDocument/2006/relationships/slide" Target="slide24.xml"/><Relationship Id="rId26" Type="http://schemas.openxmlformats.org/officeDocument/2006/relationships/slide" Target="slide30.xml"/><Relationship Id="rId39" Type="http://schemas.openxmlformats.org/officeDocument/2006/relationships/slide" Target="slide38.xml"/><Relationship Id="rId21" Type="http://schemas.openxmlformats.org/officeDocument/2006/relationships/slide" Target="slide11.xml"/><Relationship Id="rId34" Type="http://schemas.openxmlformats.org/officeDocument/2006/relationships/slide" Target="slide41.xml"/><Relationship Id="rId42" Type="http://schemas.openxmlformats.org/officeDocument/2006/relationships/slide" Target="slide50.xml"/><Relationship Id="rId47" Type="http://schemas.openxmlformats.org/officeDocument/2006/relationships/slide" Target="slide47.xml"/><Relationship Id="rId7" Type="http://schemas.openxmlformats.org/officeDocument/2006/relationships/slide" Target="slide26.xml"/><Relationship Id="rId2" Type="http://schemas.openxmlformats.org/officeDocument/2006/relationships/slide" Target="slide4.xml"/><Relationship Id="rId16" Type="http://schemas.openxmlformats.org/officeDocument/2006/relationships/slide" Target="slide14.xml"/><Relationship Id="rId29" Type="http://schemas.openxmlformats.org/officeDocument/2006/relationships/slide" Target="slide44.xml"/><Relationship Id="rId11" Type="http://schemas.openxmlformats.org/officeDocument/2006/relationships/slide" Target="slide18.xml"/><Relationship Id="rId24" Type="http://schemas.openxmlformats.org/officeDocument/2006/relationships/slide" Target="slide25.xml"/><Relationship Id="rId32" Type="http://schemas.openxmlformats.org/officeDocument/2006/relationships/slide" Target="slide32.xml"/><Relationship Id="rId37" Type="http://schemas.openxmlformats.org/officeDocument/2006/relationships/slide" Target="slide54.xml"/><Relationship Id="rId40" Type="http://schemas.openxmlformats.org/officeDocument/2006/relationships/slide" Target="slide42.xml"/><Relationship Id="rId45" Type="http://schemas.openxmlformats.org/officeDocument/2006/relationships/slide" Target="slide39.xml"/><Relationship Id="rId5" Type="http://schemas.openxmlformats.org/officeDocument/2006/relationships/slide" Target="slide16.xml"/><Relationship Id="rId15" Type="http://schemas.openxmlformats.org/officeDocument/2006/relationships/slide" Target="slide10.xml"/><Relationship Id="rId23" Type="http://schemas.openxmlformats.org/officeDocument/2006/relationships/slide" Target="slide21.xml"/><Relationship Id="rId28" Type="http://schemas.openxmlformats.org/officeDocument/2006/relationships/slide" Target="slide40.xml"/><Relationship Id="rId36" Type="http://schemas.openxmlformats.org/officeDocument/2006/relationships/slide" Target="slide49.xml"/><Relationship Id="rId49" Type="http://schemas.openxmlformats.org/officeDocument/2006/relationships/slide" Target="slide56.xml"/><Relationship Id="rId10" Type="http://schemas.openxmlformats.org/officeDocument/2006/relationships/slide" Target="slide13.xml"/><Relationship Id="rId19" Type="http://schemas.openxmlformats.org/officeDocument/2006/relationships/slide" Target="slide28.xml"/><Relationship Id="rId31" Type="http://schemas.openxmlformats.org/officeDocument/2006/relationships/slide" Target="slide53.xml"/><Relationship Id="rId44" Type="http://schemas.openxmlformats.org/officeDocument/2006/relationships/slide" Target="slide35.xml"/><Relationship Id="rId4" Type="http://schemas.openxmlformats.org/officeDocument/2006/relationships/slide" Target="slide12.xml"/><Relationship Id="rId9" Type="http://schemas.openxmlformats.org/officeDocument/2006/relationships/slide" Target="slide9.xml"/><Relationship Id="rId14" Type="http://schemas.openxmlformats.org/officeDocument/2006/relationships/slide" Target="slide6.xml"/><Relationship Id="rId22" Type="http://schemas.openxmlformats.org/officeDocument/2006/relationships/slide" Target="slide15.xml"/><Relationship Id="rId27" Type="http://schemas.openxmlformats.org/officeDocument/2006/relationships/slide" Target="slide36.xml"/><Relationship Id="rId30" Type="http://schemas.openxmlformats.org/officeDocument/2006/relationships/slide" Target="slide48.xml"/><Relationship Id="rId35" Type="http://schemas.openxmlformats.org/officeDocument/2006/relationships/slide" Target="slide45.xml"/><Relationship Id="rId43" Type="http://schemas.openxmlformats.org/officeDocument/2006/relationships/slide" Target="slide55.xml"/><Relationship Id="rId48" Type="http://schemas.openxmlformats.org/officeDocument/2006/relationships/slide" Target="slide51.xml"/><Relationship Id="rId8" Type="http://schemas.openxmlformats.org/officeDocument/2006/relationships/slide" Target="slide5.xml"/><Relationship Id="rId3" Type="http://schemas.openxmlformats.org/officeDocument/2006/relationships/slide" Target="slide8.xml"/><Relationship Id="rId12" Type="http://schemas.openxmlformats.org/officeDocument/2006/relationships/slide" Target="slide23.xml"/><Relationship Id="rId17" Type="http://schemas.openxmlformats.org/officeDocument/2006/relationships/slide" Target="slide19.xml"/><Relationship Id="rId25" Type="http://schemas.openxmlformats.org/officeDocument/2006/relationships/slide" Target="slide29.xml"/><Relationship Id="rId33" Type="http://schemas.openxmlformats.org/officeDocument/2006/relationships/slide" Target="slide37.xml"/><Relationship Id="rId38" Type="http://schemas.openxmlformats.org/officeDocument/2006/relationships/slide" Target="slide34.xml"/><Relationship Id="rId46" Type="http://schemas.openxmlformats.org/officeDocument/2006/relationships/slide" Target="slide43.xml"/><Relationship Id="rId20" Type="http://schemas.openxmlformats.org/officeDocument/2006/relationships/slide" Target="slide7.xml"/><Relationship Id="rId41" Type="http://schemas.openxmlformats.org/officeDocument/2006/relationships/slide" Target="slide46.xml"/><Relationship Id="rId1" Type="http://schemas.openxmlformats.org/officeDocument/2006/relationships/slideLayout" Target="../slideLayouts/slideLayout1.xml"/><Relationship Id="rId6" Type="http://schemas.openxmlformats.org/officeDocument/2006/relationships/slide" Target="slide2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3.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5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03637"/>
            <a:ext cx="7645032" cy="1969770"/>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defTabSz="685800" fontAlgn="auto">
              <a:spcAft>
                <a:spcPts val="0"/>
              </a:spcAft>
              <a:defRPr/>
            </a:pPr>
            <a:r>
              <a:rPr lang="fr-FR" sz="7200">
                <a:solidFill>
                  <a:srgbClr val="FFFFFF"/>
                </a:solidFill>
              </a:rPr>
              <a:t>EUROPA QUEST</a:t>
            </a:r>
          </a:p>
          <a:p>
            <a:pPr>
              <a:lnSpc>
                <a:spcPct val="140000"/>
              </a:lnSpc>
              <a:defRPr/>
            </a:pPr>
            <a:r>
              <a:rPr lang="fr-FR">
                <a:solidFill>
                  <a:schemeClr val="accent2"/>
                </a:solidFill>
              </a:rPr>
              <a:t>⸺</a:t>
            </a:r>
          </a:p>
        </p:txBody>
      </p:sp>
      <p:sp>
        <p:nvSpPr>
          <p:cNvPr id="28" name="Rectangle 27">
            <a:extLst>
              <a:ext uri="{FF2B5EF4-FFF2-40B4-BE49-F238E27FC236}">
                <a16:creationId xmlns:a16="http://schemas.microsoft.com/office/drawing/2014/main" id="{C736E141-C0D8-6B75-2B5F-85243A0BFC9E}"/>
              </a:ext>
            </a:extLst>
          </p:cNvPr>
          <p:cNvSpPr/>
          <p:nvPr/>
        </p:nvSpPr>
        <p:spPr>
          <a:xfrm>
            <a:off x="7535008" y="2628528"/>
            <a:ext cx="3448574" cy="42294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a:srcRect/>
            <a:stretch/>
          </p:blipFill>
          <p:spPr bwMode="auto">
            <a:xfrm>
              <a:off x="564121" y="572765"/>
              <a:ext cx="942974"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fr-FR" sz="1400" b="1">
                  <a:solidFill>
                    <a:schemeClr val="bg1"/>
                  </a:solidFill>
                  <a:latin typeface="Source Sans 3" panose="020B0303030403020204" pitchFamily="34" charset="0"/>
                  <a:cs typeface="Arial" panose="020B0604020202020204" pitchFamily="34" charset="0"/>
                </a:rPr>
                <a:t>Conseil de l'Union européenne</a:t>
              </a:r>
            </a:p>
            <a:p>
              <a:pPr eaLnBrk="1" hangingPunct="1">
                <a:spcBef>
                  <a:spcPts val="100"/>
                </a:spcBef>
                <a:spcAft>
                  <a:spcPts val="600"/>
                </a:spcAft>
                <a:buFontTx/>
                <a:buNone/>
                <a:defRPr/>
              </a:pPr>
              <a:r>
                <a:rPr lang="fr-FR" sz="1400">
                  <a:solidFill>
                    <a:schemeClr val="bg1"/>
                  </a:solidFill>
                  <a:latin typeface="Source Sans 3" panose="020B0303030403020204" pitchFamily="34" charset="0"/>
                  <a:cs typeface="Arial" panose="020B0604020202020204" pitchFamily="34" charset="0"/>
                </a:rPr>
                <a:t>Secrétariat général</a:t>
              </a:r>
            </a:p>
            <a:p>
              <a:pPr eaLnBrk="1" hangingPunct="1">
                <a:spcBef>
                  <a:spcPts val="0"/>
                </a:spcBef>
                <a:buFontTx/>
                <a:buNone/>
                <a:defRPr/>
              </a:pPr>
              <a:r>
                <a:rPr lang="fr-FR" sz="1400">
                  <a:solidFill>
                    <a:schemeClr val="bg1"/>
                  </a:solidFill>
                  <a:latin typeface="Source Sans 3" panose="020B0303030403020204" pitchFamily="34" charset="0"/>
                  <a:cs typeface="Arial" panose="020B0604020202020204" pitchFamily="34" charset="0"/>
                </a:rPr>
                <a:t>Direction générale Communication et information</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i="1">
                <a:solidFill>
                  <a:schemeClr val="bg1"/>
                </a:solidFill>
                <a:latin typeface="Source Serif 4 14pt" panose="02040603050405020204" pitchFamily="18" charset="0"/>
                <a:ea typeface="Source Serif 4 14pt" panose="02040603050405020204" pitchFamily="18" charset="0"/>
              </a:rPr>
              <a:t>Version avancée</a:t>
            </a:r>
          </a:p>
        </p:txBody>
      </p:sp>
      <p:pic>
        <p:nvPicPr>
          <p:cNvPr id="12" name="Picture 11">
            <a:extLst>
              <a:ext uri="{FF2B5EF4-FFF2-40B4-BE49-F238E27FC236}">
                <a16:creationId xmlns:a16="http://schemas.microsoft.com/office/drawing/2014/main" id="{7B333015-756F-43AD-41A6-37DA766A71D6}"/>
              </a:ext>
            </a:extLst>
          </p:cNvPr>
          <p:cNvPicPr>
            <a:picLocks noChangeAspect="1"/>
          </p:cNvPicPr>
          <p:nvPr/>
        </p:nvPicPr>
        <p:blipFill>
          <a:blip r:embed="rId3"/>
          <a:stretch>
            <a:fillRect/>
          </a:stretch>
        </p:blipFill>
        <p:spPr>
          <a:xfrm>
            <a:off x="8213834" y="946506"/>
            <a:ext cx="1591741" cy="1591741"/>
          </a:xfrm>
          <a:prstGeom prst="rect">
            <a:avLst/>
          </a:prstGeom>
        </p:spPr>
      </p:pic>
      <p:pic>
        <p:nvPicPr>
          <p:cNvPr id="14" name="Picture 13">
            <a:extLst>
              <a:ext uri="{FF2B5EF4-FFF2-40B4-BE49-F238E27FC236}">
                <a16:creationId xmlns:a16="http://schemas.microsoft.com/office/drawing/2014/main" id="{75D8B6CB-58EC-D69A-EE9F-FF7B54A59989}"/>
              </a:ext>
            </a:extLst>
          </p:cNvPr>
          <p:cNvPicPr>
            <a:picLocks noChangeAspect="1"/>
          </p:cNvPicPr>
          <p:nvPr/>
        </p:nvPicPr>
        <p:blipFill>
          <a:blip r:embed="rId4"/>
          <a:srcRect/>
          <a:stretch/>
        </p:blipFill>
        <p:spPr>
          <a:xfrm>
            <a:off x="8213834" y="2633100"/>
            <a:ext cx="1608620" cy="1608620"/>
          </a:xfrm>
          <a:prstGeom prst="rect">
            <a:avLst/>
          </a:prstGeom>
        </p:spPr>
      </p:pic>
      <p:pic>
        <p:nvPicPr>
          <p:cNvPr id="16" name="Picture 15">
            <a:extLst>
              <a:ext uri="{FF2B5EF4-FFF2-40B4-BE49-F238E27FC236}">
                <a16:creationId xmlns:a16="http://schemas.microsoft.com/office/drawing/2014/main" id="{F9EB5F81-0640-8192-348D-66CF86634B39}"/>
              </a:ext>
            </a:extLst>
          </p:cNvPr>
          <p:cNvPicPr>
            <a:picLocks noChangeAspect="1"/>
          </p:cNvPicPr>
          <p:nvPr/>
        </p:nvPicPr>
        <p:blipFill>
          <a:blip r:embed="rId5"/>
          <a:srcRect/>
          <a:stretch/>
        </p:blipFill>
        <p:spPr>
          <a:xfrm>
            <a:off x="9901619" y="2628528"/>
            <a:ext cx="1600943" cy="1600943"/>
          </a:xfrm>
          <a:prstGeom prst="rect">
            <a:avLst/>
          </a:prstGeom>
        </p:spPr>
      </p:pic>
      <p:pic>
        <p:nvPicPr>
          <p:cNvPr id="20" name="Picture 19">
            <a:extLst>
              <a:ext uri="{FF2B5EF4-FFF2-40B4-BE49-F238E27FC236}">
                <a16:creationId xmlns:a16="http://schemas.microsoft.com/office/drawing/2014/main" id="{F02CC3CF-8B8D-CF6F-081F-D3748B0BBBC6}"/>
              </a:ext>
            </a:extLst>
          </p:cNvPr>
          <p:cNvPicPr>
            <a:picLocks noChangeAspect="1"/>
          </p:cNvPicPr>
          <p:nvPr/>
        </p:nvPicPr>
        <p:blipFill>
          <a:blip r:embed="rId6"/>
          <a:srcRect/>
          <a:stretch/>
        </p:blipFill>
        <p:spPr>
          <a:xfrm>
            <a:off x="9901619" y="4327340"/>
            <a:ext cx="1608620" cy="1608620"/>
          </a:xfrm>
          <a:prstGeom prst="rect">
            <a:avLst/>
          </a:prstGeom>
        </p:spPr>
      </p:pic>
      <p:pic>
        <p:nvPicPr>
          <p:cNvPr id="22" name="Picture 21">
            <a:extLst>
              <a:ext uri="{FF2B5EF4-FFF2-40B4-BE49-F238E27FC236}">
                <a16:creationId xmlns:a16="http://schemas.microsoft.com/office/drawing/2014/main" id="{4B905DB4-E4B3-5296-CEC7-37F4AA2FF252}"/>
              </a:ext>
            </a:extLst>
          </p:cNvPr>
          <p:cNvPicPr>
            <a:picLocks noChangeAspect="1"/>
          </p:cNvPicPr>
          <p:nvPr/>
        </p:nvPicPr>
        <p:blipFill>
          <a:blip r:embed="rId7"/>
          <a:srcRect/>
          <a:stretch/>
        </p:blipFill>
        <p:spPr>
          <a:xfrm>
            <a:off x="9901619" y="6033829"/>
            <a:ext cx="1608620" cy="1608620"/>
          </a:xfrm>
          <a:prstGeom prst="rect">
            <a:avLst/>
          </a:prstGeom>
        </p:spPr>
      </p:pic>
      <p:pic>
        <p:nvPicPr>
          <p:cNvPr id="24" name="Picture 23">
            <a:extLst>
              <a:ext uri="{FF2B5EF4-FFF2-40B4-BE49-F238E27FC236}">
                <a16:creationId xmlns:a16="http://schemas.microsoft.com/office/drawing/2014/main" id="{3E5507A9-C6F9-BBBB-8D9C-9D7CEA77AB9B}"/>
              </a:ext>
            </a:extLst>
          </p:cNvPr>
          <p:cNvPicPr>
            <a:picLocks noChangeAspect="1"/>
          </p:cNvPicPr>
          <p:nvPr/>
        </p:nvPicPr>
        <p:blipFill>
          <a:blip r:embed="rId8"/>
          <a:srcRect/>
          <a:stretch/>
        </p:blipFill>
        <p:spPr>
          <a:xfrm>
            <a:off x="11581727" y="4327340"/>
            <a:ext cx="1608619" cy="1608619"/>
          </a:xfrm>
          <a:prstGeom prst="rect">
            <a:avLst/>
          </a:prstGeom>
        </p:spPr>
      </p:pic>
      <p:pic>
        <p:nvPicPr>
          <p:cNvPr id="27" name="Picture 26">
            <a:extLst>
              <a:ext uri="{FF2B5EF4-FFF2-40B4-BE49-F238E27FC236}">
                <a16:creationId xmlns:a16="http://schemas.microsoft.com/office/drawing/2014/main" id="{E92D7CC7-6894-736B-2C15-A303BCB72A09}"/>
              </a:ext>
            </a:extLst>
          </p:cNvPr>
          <p:cNvPicPr>
            <a:picLocks noChangeAspect="1"/>
          </p:cNvPicPr>
          <p:nvPr/>
        </p:nvPicPr>
        <p:blipFill>
          <a:blip r:embed="rId6"/>
          <a:srcRect/>
          <a:stretch/>
        </p:blipFill>
        <p:spPr>
          <a:xfrm>
            <a:off x="11581727" y="2645407"/>
            <a:ext cx="1591741" cy="1591741"/>
          </a:xfrm>
          <a:prstGeom prst="rect">
            <a:avLst/>
          </a:prstGeom>
        </p:spPr>
      </p:pic>
      <p:pic>
        <p:nvPicPr>
          <p:cNvPr id="29" name="Picture 28">
            <a:extLst>
              <a:ext uri="{FF2B5EF4-FFF2-40B4-BE49-F238E27FC236}">
                <a16:creationId xmlns:a16="http://schemas.microsoft.com/office/drawing/2014/main" id="{C6A615A3-1A4C-37C1-D652-7EB3D5DF706E}"/>
              </a:ext>
            </a:extLst>
          </p:cNvPr>
          <p:cNvPicPr>
            <a:picLocks noChangeAspect="1"/>
          </p:cNvPicPr>
          <p:nvPr/>
        </p:nvPicPr>
        <p:blipFill>
          <a:blip r:embed="rId6"/>
          <a:srcRect/>
          <a:stretch/>
        </p:blipFill>
        <p:spPr>
          <a:xfrm>
            <a:off x="6570673" y="4327340"/>
            <a:ext cx="1608620" cy="1608620"/>
          </a:xfrm>
          <a:prstGeom prst="rect">
            <a:avLst/>
          </a:prstGeom>
        </p:spPr>
      </p:pic>
    </p:spTree>
    <p:extLst>
      <p:ext uri="{BB962C8B-B14F-4D97-AF65-F5344CB8AC3E}">
        <p14:creationId xmlns:p14="http://schemas.microsoft.com/office/powerpoint/2010/main" val="2667402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sz="1800" dirty="0"/>
              <a:t>4</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dirty="0"/>
              <a:t>A</a:t>
            </a:r>
          </a:p>
          <a:p>
            <a:endParaRPr lang="es-ES" sz="1800" dirty="0"/>
          </a:p>
          <a:p>
            <a:r>
              <a:rPr lang="fr-FR" sz="1800" b="0" dirty="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sz="1800" dirty="0"/>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sz="1800" dirty="0"/>
              <a:t>12</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Géographie - 300 points</a:t>
            </a:r>
          </a:p>
          <a:p>
            <a:pPr>
              <a:lnSpc>
                <a:spcPts val="3000"/>
              </a:lnSpc>
            </a:pPr>
            <a:r>
              <a:rPr lang="fr-FR">
                <a:solidFill>
                  <a:schemeClr val="accent2"/>
                </a:solidFill>
              </a:rPr>
              <a:t>⸺</a:t>
            </a:r>
          </a:p>
          <a:p>
            <a:r>
              <a:rPr lang="fr-FR" sz="2600"/>
              <a:t>Combien de pays tiers sont membres de l'espace Schengen?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E9E937-7965-232A-4D84-B23BB9FFEFA3}"/>
              </a:ext>
            </a:extLst>
          </p:cNvPr>
          <p:cNvSpPr txBox="1">
            <a:spLocks/>
          </p:cNvSpPr>
          <p:nvPr/>
        </p:nvSpPr>
        <p:spPr bwMode="auto">
          <a:xfrm>
            <a:off x="1358165" y="6152344"/>
            <a:ext cx="606992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2000" dirty="0">
                <a:solidFill>
                  <a:srgbClr val="00B050"/>
                </a:solidFill>
                <a:latin typeface="Arial" panose="020B0604020202020204" pitchFamily="34" charset="0"/>
              </a:rPr>
              <a:t>L'Islande, la Norvège, la Suisse et le Liechtenstein</a:t>
            </a:r>
          </a:p>
        </p:txBody>
      </p:sp>
      <p:sp>
        <p:nvSpPr>
          <p:cNvPr id="8" name="Text Placeholder 11">
            <a:extLst>
              <a:ext uri="{FF2B5EF4-FFF2-40B4-BE49-F238E27FC236}">
                <a16:creationId xmlns:a16="http://schemas.microsoft.com/office/drawing/2014/main" id="{32AC9CE1-C1D6-8609-B28D-1B7CA6D49D3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63175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fr-FR" sz="4800"/>
              <a:t>Quel est le pays de l'UE dont la capitale se situe le plus à l'est?</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Géographie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4745832" y="4363836"/>
            <a:ext cx="4916914"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fr-FR">
                <a:solidFill>
                  <a:srgbClr val="00B050"/>
                </a:solidFill>
              </a:rPr>
              <a:t>Chypre (Nicosie)</a:t>
            </a:r>
          </a:p>
        </p:txBody>
      </p:sp>
      <p:sp>
        <p:nvSpPr>
          <p:cNvPr id="2" name="Text Placeholder 11">
            <a:extLst>
              <a:ext uri="{FF2B5EF4-FFF2-40B4-BE49-F238E27FC236}">
                <a16:creationId xmlns:a16="http://schemas.microsoft.com/office/drawing/2014/main" id="{28BF6D0C-E7DA-E584-8B40-1F85302CDE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03079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dirty="0"/>
              <a:t>A</a:t>
            </a:r>
          </a:p>
          <a:p>
            <a:endParaRPr lang="es-ES" dirty="0"/>
          </a:p>
          <a:p>
            <a:r>
              <a:rPr lang="fr-FR" sz="3200" b="0" dirty="0">
                <a:solidFill>
                  <a:schemeClr val="accent6"/>
                </a:solidFill>
                <a:latin typeface="Source Sans 3" panose="020B0303030403020204" pitchFamily="34" charset="0"/>
              </a:rPr>
              <a:t>La Commission européenne</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500"/>
              </a:spcBef>
            </a:pPr>
            <a:r>
              <a:rPr lang="fr-FR" sz="3200" dirty="0"/>
              <a:t>Le Parlement européen</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Institutions - 100 points</a:t>
            </a:r>
          </a:p>
          <a:p>
            <a:pPr>
              <a:lnSpc>
                <a:spcPts val="3000"/>
              </a:lnSpc>
            </a:pPr>
            <a:r>
              <a:rPr lang="fr-FR">
                <a:solidFill>
                  <a:schemeClr val="accent2"/>
                </a:solidFill>
              </a:rPr>
              <a:t>⸺</a:t>
            </a:r>
          </a:p>
          <a:p>
            <a:r>
              <a:rPr lang="fr-FR" sz="2800"/>
              <a:t>Quelle institution dispose du droit d'initiative (législative)?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8EB7B5B-F175-15DB-11DD-E0CD3D13CA46}"/>
              </a:ext>
            </a:extLst>
          </p:cNvPr>
          <p:cNvSpPr txBox="1">
            <a:spLocks/>
          </p:cNvSpPr>
          <p:nvPr/>
        </p:nvSpPr>
        <p:spPr bwMode="auto">
          <a:xfrm>
            <a:off x="7992011" y="567411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37794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r>
              <a:rPr lang="fr-FR" sz="1800" dirty="0"/>
              <a:t>La Confédération des régions et des villes d'Europe </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dirty="0"/>
              <a:t>A</a:t>
            </a:r>
          </a:p>
          <a:p>
            <a:endParaRPr lang="es-ES" sz="1800" dirty="0"/>
          </a:p>
          <a:p>
            <a:r>
              <a:rPr lang="fr-FR" sz="1800" b="0" dirty="0">
                <a:solidFill>
                  <a:schemeClr val="accent6"/>
                </a:solidFill>
                <a:latin typeface="Source Sans 3" panose="020B0303030403020204" pitchFamily="34" charset="0"/>
              </a:rPr>
              <a:t>Le Forum des villes européennes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r>
              <a:rPr lang="fr-FR" sz="1800" dirty="0"/>
              <a:t>Le Comité européen des régions </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r>
              <a:rPr lang="fr-FR" sz="1800" dirty="0"/>
              <a:t>Le Comité économique et social européen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59" y="507568"/>
            <a:ext cx="10524203" cy="1468465"/>
          </a:xfrm>
        </p:spPr>
        <p:txBody>
          <a:bodyPr/>
          <a:lstStyle/>
          <a:p>
            <a:pPr>
              <a:lnSpc>
                <a:spcPts val="3000"/>
              </a:lnSpc>
            </a:pPr>
            <a:r>
              <a:rPr lang="fr-FR" dirty="0"/>
              <a:t>Institutions - 200 points</a:t>
            </a:r>
          </a:p>
          <a:p>
            <a:pPr>
              <a:lnSpc>
                <a:spcPts val="3000"/>
              </a:lnSpc>
            </a:pPr>
            <a:r>
              <a:rPr lang="fr-FR" dirty="0">
                <a:solidFill>
                  <a:schemeClr val="accent2"/>
                </a:solidFill>
              </a:rPr>
              <a:t>⸺</a:t>
            </a:r>
          </a:p>
          <a:p>
            <a:r>
              <a:rPr lang="fr-FR" sz="2800" dirty="0"/>
              <a:t>Quelle institution représente les intérêts des collectivités locales?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C178C5E-FA98-87D1-FF15-201C8DCBC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43687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sz="1800" dirty="0"/>
              <a:t>La commission des affaires étrangères est l'une des commissions du Parlement européen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dirty="0"/>
              <a:t>A</a:t>
            </a:r>
          </a:p>
          <a:p>
            <a:endParaRPr lang="es-ES" sz="1800" dirty="0"/>
          </a:p>
          <a:p>
            <a:r>
              <a:rPr lang="fr-FR" sz="1800" b="0" dirty="0">
                <a:solidFill>
                  <a:schemeClr val="accent6"/>
                </a:solidFill>
                <a:latin typeface="Source Sans 3" panose="020B0303030403020204" pitchFamily="34" charset="0"/>
              </a:rPr>
              <a:t>Le président du Parlement européen est élu pour quatre ans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sz="1800" dirty="0"/>
              <a:t>Le plus grand groupe politique du Parlement européen est le groupe allemand</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sz="1800" dirty="0"/>
              <a:t>Le Parlement européen compte 751 députés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Institutions - 300 points</a:t>
            </a:r>
          </a:p>
          <a:p>
            <a:pPr>
              <a:lnSpc>
                <a:spcPts val="3000"/>
              </a:lnSpc>
            </a:pPr>
            <a:r>
              <a:rPr lang="fr-FR">
                <a:solidFill>
                  <a:schemeClr val="accent2"/>
                </a:solidFill>
              </a:rPr>
              <a:t>⸺</a:t>
            </a:r>
          </a:p>
          <a:p>
            <a:r>
              <a:rPr lang="fr-FR" sz="2800"/>
              <a:t>Laquelle de ces affirmations est vraie?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D949258-DD2A-C39B-FA16-631C7D77DFE3}"/>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812356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fr-FR" sz="4400" dirty="0"/>
              <a:t>Quelles sont les deux "casquettes" du chef du Service européen pour l’action extérieure (SEAE)?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Institutions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240778" y="4310012"/>
            <a:ext cx="8817622" cy="1986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fr-FR" sz="2800">
                <a:solidFill>
                  <a:srgbClr val="00B050"/>
                </a:solidFill>
              </a:rPr>
              <a:t>Haut représentant de l'Union pour les affaires étrangères et la politique de sécurité et vice-président de la Commission européenne</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0DC95ED2-C860-DF2E-60E4-45AE5626FEF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2697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dirty="0"/>
              <a:t>A</a:t>
            </a:r>
          </a:p>
          <a:p>
            <a:endParaRPr lang="es-ES" dirty="0"/>
          </a:p>
          <a:p>
            <a:r>
              <a:rPr lang="fr-FR" sz="3200" b="0" dirty="0">
                <a:solidFill>
                  <a:schemeClr val="accent6"/>
                </a:solidFill>
                <a:latin typeface="Source Sans 3" panose="020B0303030403020204" pitchFamily="34" charset="0"/>
              </a:rPr>
              <a:t>une formation</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sz="3200" dirty="0"/>
              <a:t>dix formations</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Conseil de l'UE - 100 points</a:t>
            </a:r>
          </a:p>
          <a:p>
            <a:pPr>
              <a:lnSpc>
                <a:spcPts val="3000"/>
              </a:lnSpc>
            </a:pPr>
            <a:r>
              <a:rPr lang="fr-FR">
                <a:solidFill>
                  <a:schemeClr val="accent2"/>
                </a:solidFill>
              </a:rPr>
              <a:t>⸺</a:t>
            </a:r>
          </a:p>
          <a:p>
            <a:r>
              <a:rPr lang="fr-FR" sz="2800"/>
              <a:t>Le Conseil de l'UE compte: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558B8D2-7E33-CDD9-03B6-BFF88E5B817B}"/>
              </a:ext>
            </a:extLst>
          </p:cNvPr>
          <p:cNvSpPr txBox="1">
            <a:spLocks/>
          </p:cNvSpPr>
          <p:nvPr/>
        </p:nvSpPr>
        <p:spPr bwMode="auto">
          <a:xfrm>
            <a:off x="1381113" y="5070690"/>
            <a:ext cx="408924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dirty="0">
                <a:effectLst>
                  <a:outerShdw blurRad="38100" dist="38100" dir="2700000" algn="tl">
                    <a:srgbClr val="000000">
                      <a:alpha val="43137"/>
                    </a:srgbClr>
                  </a:outerShdw>
                </a:effectLst>
                <a:hlinkClick r:id="rId4" action="ppaction://hlinksldjump"/>
              </a:rPr>
              <a:t>Pour en savoir plus</a:t>
            </a:r>
          </a:p>
        </p:txBody>
      </p:sp>
      <p:sp>
        <p:nvSpPr>
          <p:cNvPr id="3" name="Text Placeholder 11">
            <a:extLst>
              <a:ext uri="{FF2B5EF4-FFF2-40B4-BE49-F238E27FC236}">
                <a16:creationId xmlns:a16="http://schemas.microsoft.com/office/drawing/2014/main" id="{A4E8A748-BCE0-1CCE-36E2-6F39A1A7D2A8}"/>
              </a:ext>
            </a:extLst>
          </p:cNvPr>
          <p:cNvSpPr txBox="1">
            <a:spLocks/>
          </p:cNvSpPr>
          <p:nvPr/>
        </p:nvSpPr>
        <p:spPr bwMode="auto">
          <a:xfrm>
            <a:off x="7851676" y="507069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69511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205439"/>
            <a:ext cx="10163102" cy="3377676"/>
          </a:xfrm>
          <a:solidFill>
            <a:schemeClr val="accent2">
              <a:lumMod val="20000"/>
              <a:lumOff val="80000"/>
              <a:alpha val="50000"/>
            </a:schemeClr>
          </a:solidFill>
        </p:spPr>
        <p:txBody>
          <a:bodyPr numCol="2"/>
          <a:lstStyle/>
          <a:p>
            <a:r>
              <a:rPr lang="fr-FR"/>
              <a:t>Le Conseil se réunit en dix formations: </a:t>
            </a:r>
          </a:p>
          <a:p>
            <a:pPr lvl="0"/>
            <a:endParaRPr lang="en-US" dirty="0"/>
          </a:p>
          <a:p>
            <a:pPr lvl="0"/>
            <a:r>
              <a:rPr lang="fr-FR"/>
              <a:t>Agriculture et pêche</a:t>
            </a:r>
          </a:p>
          <a:p>
            <a:pPr lvl="0"/>
            <a:r>
              <a:rPr lang="fr-FR"/>
              <a:t>Compétitivité</a:t>
            </a:r>
          </a:p>
          <a:p>
            <a:pPr lvl="0"/>
            <a:r>
              <a:rPr lang="fr-FR"/>
              <a:t>Affaires économiques et financières</a:t>
            </a:r>
          </a:p>
          <a:p>
            <a:pPr lvl="0"/>
            <a:r>
              <a:rPr lang="fr-FR"/>
              <a:t>Environnement</a:t>
            </a:r>
          </a:p>
          <a:p>
            <a:pPr lvl="0"/>
            <a:r>
              <a:rPr lang="fr-FR"/>
              <a:t>Emploi, politique sociale, santé et consommateurs</a:t>
            </a:r>
          </a:p>
          <a:p>
            <a:pPr lvl="0"/>
            <a:endParaRPr lang="en-US" dirty="0"/>
          </a:p>
          <a:p>
            <a:pPr lvl="0"/>
            <a:endParaRPr lang="en-US" dirty="0"/>
          </a:p>
          <a:p>
            <a:pPr lvl="0"/>
            <a:endParaRPr lang="en-US" dirty="0"/>
          </a:p>
          <a:p>
            <a:pPr lvl="0"/>
            <a:endParaRPr lang="en-US" dirty="0"/>
          </a:p>
          <a:p>
            <a:pPr lvl="0"/>
            <a:r>
              <a:rPr lang="fr-FR"/>
              <a:t>Éducation, jeunesse, culture et sport</a:t>
            </a:r>
          </a:p>
          <a:p>
            <a:pPr lvl="0"/>
            <a:r>
              <a:rPr lang="fr-FR"/>
              <a:t>Affaires étrangères</a:t>
            </a:r>
          </a:p>
          <a:p>
            <a:pPr lvl="0"/>
            <a:r>
              <a:rPr lang="fr-FR"/>
              <a:t>Affaires générales</a:t>
            </a:r>
          </a:p>
          <a:p>
            <a:pPr lvl="0"/>
            <a:r>
              <a:rPr lang="fr-FR"/>
              <a:t>Justice et affaires intérieures</a:t>
            </a:r>
          </a:p>
          <a:p>
            <a:r>
              <a:rPr lang="fr-FR"/>
              <a:t>Transports, télécommunications et énergie</a:t>
            </a:r>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Conseil de l'UE - 100 points</a:t>
            </a:r>
          </a:p>
          <a:p>
            <a:pPr>
              <a:lnSpc>
                <a:spcPts val="3000"/>
              </a:lnSpc>
            </a:pPr>
            <a:r>
              <a:rPr lang="fr-FR">
                <a:solidFill>
                  <a:schemeClr val="accent2"/>
                </a:solidFill>
              </a:rPr>
              <a:t>⸺</a:t>
            </a:r>
          </a:p>
          <a:p>
            <a:r>
              <a:rPr lang="fr-FR" sz="2800" i="1"/>
              <a:t>Informations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0D6DFF8-5F4D-BE56-081C-16FE4FBFC2F5}"/>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689225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sz="1800" dirty="0"/>
              <a:t>Cour des comptes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dirty="0"/>
              <a:t>A</a:t>
            </a:r>
          </a:p>
          <a:p>
            <a:endParaRPr lang="es-ES" sz="1800" dirty="0"/>
          </a:p>
          <a:p>
            <a:r>
              <a:rPr lang="fr-FR" sz="1800" b="0" dirty="0">
                <a:solidFill>
                  <a:schemeClr val="accent6"/>
                </a:solidFill>
                <a:latin typeface="Source Sans 3" panose="020B0303030403020204" pitchFamily="34" charset="0"/>
              </a:rPr>
              <a:t>Coreper</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sz="1800" dirty="0"/>
              <a:t>Groupes de travail</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Présidence tournante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Conseil de l'UE - 200 points</a:t>
            </a:r>
          </a:p>
          <a:p>
            <a:pPr>
              <a:lnSpc>
                <a:spcPts val="3000"/>
              </a:lnSpc>
            </a:pPr>
            <a:r>
              <a:rPr lang="fr-FR">
                <a:solidFill>
                  <a:schemeClr val="accent2"/>
                </a:solidFill>
              </a:rPr>
              <a:t>⸺</a:t>
            </a:r>
          </a:p>
          <a:p>
            <a:r>
              <a:rPr lang="fr-FR" sz="2800"/>
              <a:t>Lequel de ces termes </a:t>
            </a:r>
            <a:r>
              <a:rPr lang="fr-FR" sz="2800" u="sng"/>
              <a:t>n'est pas</a:t>
            </a:r>
            <a:r>
              <a:rPr lang="fr-FR" sz="2800"/>
              <a:t> lié au Conseil?</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AC3F91F-9514-A8DF-09AC-70891982AD66}"/>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5054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sz="1800" dirty="0"/>
              <a:t>Adopter le budget de l'UE avec le Parlement européen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dirty="0"/>
              <a:t>A</a:t>
            </a:r>
          </a:p>
          <a:p>
            <a:endParaRPr lang="es-ES" sz="1800" dirty="0"/>
          </a:p>
          <a:p>
            <a:r>
              <a:rPr lang="fr-FR" sz="1800" b="0" dirty="0">
                <a:solidFill>
                  <a:schemeClr val="accent6"/>
                </a:solidFill>
                <a:latin typeface="Source Sans 3" panose="020B0303030403020204" pitchFamily="34" charset="0"/>
              </a:rPr>
              <a:t>Gérer les fonds de l'UE</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sz="1800" dirty="0"/>
              <a:t>Adopter le droit de l'UE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sz="1800" dirty="0"/>
              <a:t>Coordonner les politiques des États membres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dirty="0"/>
              <a:t>Conseil de l'UE - 300 points</a:t>
            </a:r>
          </a:p>
          <a:p>
            <a:pPr>
              <a:lnSpc>
                <a:spcPts val="3000"/>
              </a:lnSpc>
            </a:pPr>
            <a:r>
              <a:rPr lang="fr-FR" dirty="0">
                <a:solidFill>
                  <a:schemeClr val="accent2"/>
                </a:solidFill>
              </a:rPr>
              <a:t>⸺</a:t>
            </a:r>
          </a:p>
          <a:p>
            <a:pPr>
              <a:spcBef>
                <a:spcPts val="0"/>
              </a:spcBef>
            </a:pPr>
            <a:r>
              <a:rPr lang="fr-FR" sz="2800" dirty="0"/>
              <a:t>Parmi les propositions suivantes, laquelle </a:t>
            </a:r>
            <a:r>
              <a:rPr lang="fr-FR" sz="2800" u="sng" dirty="0"/>
              <a:t>ne figure pas</a:t>
            </a:r>
            <a:r>
              <a:rPr lang="fr-FR" sz="2800" dirty="0"/>
              <a:t> parmi les rôles du Conseil?</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9EE72DF9-17A2-CF4D-5458-0FCA8D0A87F3}"/>
              </a:ext>
            </a:extLst>
          </p:cNvPr>
          <p:cNvSpPr txBox="1">
            <a:spLocks/>
          </p:cNvSpPr>
          <p:nvPr/>
        </p:nvSpPr>
        <p:spPr bwMode="auto">
          <a:xfrm>
            <a:off x="1504206" y="6007605"/>
            <a:ext cx="414261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dirty="0">
                <a:effectLst>
                  <a:outerShdw blurRad="38100" dist="38100" dir="2700000" algn="tl">
                    <a:srgbClr val="000000">
                      <a:alpha val="43137"/>
                    </a:srgbClr>
                  </a:outerShdw>
                </a:effectLst>
                <a:hlinkClick r:id="rId4" action="ppaction://hlinksldjump"/>
              </a:rPr>
              <a:t>Pour en savoir plus</a:t>
            </a:r>
          </a:p>
        </p:txBody>
      </p:sp>
      <p:sp>
        <p:nvSpPr>
          <p:cNvPr id="8" name="Text Placeholder 11">
            <a:extLst>
              <a:ext uri="{FF2B5EF4-FFF2-40B4-BE49-F238E27FC236}">
                <a16:creationId xmlns:a16="http://schemas.microsoft.com/office/drawing/2014/main" id="{69BB9445-B753-3A31-8BC6-B2DCEF3C84F8}"/>
              </a:ext>
            </a:extLst>
          </p:cNvPr>
          <p:cNvSpPr txBox="1">
            <a:spLocks/>
          </p:cNvSpPr>
          <p:nvPr/>
        </p:nvSpPr>
        <p:spPr bwMode="auto">
          <a:xfrm>
            <a:off x="7992011" y="600760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25706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9"/>
            <a:ext cx="9612548" cy="520325"/>
          </a:xfrm>
        </p:spPr>
        <p:txBody>
          <a:bodyPr/>
          <a:lstStyle/>
          <a:p>
            <a:pPr>
              <a:lnSpc>
                <a:spcPts val="3000"/>
              </a:lnSpc>
            </a:pPr>
            <a:r>
              <a:rPr lang="fr-FR"/>
              <a:t>Instructions</a:t>
            </a:r>
            <a:br>
              <a:rPr lang="fr-FR"/>
            </a:b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pic>
        <p:nvPicPr>
          <p:cNvPr id="3" name="Picture 2">
            <a:extLst>
              <a:ext uri="{FF2B5EF4-FFF2-40B4-BE49-F238E27FC236}">
                <a16:creationId xmlns:a16="http://schemas.microsoft.com/office/drawing/2014/main" id="{153F8114-5E1C-374C-E5F4-E0F98528AF97}"/>
              </a:ext>
            </a:extLst>
          </p:cNvPr>
          <p:cNvPicPr>
            <a:picLocks noChangeAspect="1"/>
          </p:cNvPicPr>
          <p:nvPr/>
        </p:nvPicPr>
        <p:blipFill>
          <a:blip r:embed="rId5"/>
          <a:srcRect/>
          <a:stretch/>
        </p:blipFill>
        <p:spPr>
          <a:xfrm>
            <a:off x="709137" y="1425406"/>
            <a:ext cx="3958060" cy="2217058"/>
          </a:xfrm>
          <a:prstGeom prst="rect">
            <a:avLst/>
          </a:prstGeom>
          <a:ln>
            <a:solidFill>
              <a:schemeClr val="accent6">
                <a:lumMod val="60000"/>
                <a:lumOff val="40000"/>
              </a:schemeClr>
            </a:solidFill>
          </a:ln>
        </p:spPr>
      </p:pic>
      <p:pic>
        <p:nvPicPr>
          <p:cNvPr id="7" name="Graphic 6" descr="Cursor with solid fill">
            <a:extLst>
              <a:ext uri="{FF2B5EF4-FFF2-40B4-BE49-F238E27FC236}">
                <a16:creationId xmlns:a16="http://schemas.microsoft.com/office/drawing/2014/main" id="{5B775C5B-2531-DD02-2BBD-05FB91DAE4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74187" y="2363495"/>
            <a:ext cx="101639" cy="101639"/>
          </a:xfrm>
          <a:prstGeom prst="rect">
            <a:avLst/>
          </a:prstGeom>
        </p:spPr>
      </p:pic>
      <p:sp>
        <p:nvSpPr>
          <p:cNvPr id="8" name="Oval 7">
            <a:extLst>
              <a:ext uri="{FF2B5EF4-FFF2-40B4-BE49-F238E27FC236}">
                <a16:creationId xmlns:a16="http://schemas.microsoft.com/office/drawing/2014/main" id="{3FBA9FBE-D0AE-2FC3-8205-0FAB22933984}"/>
              </a:ext>
            </a:extLst>
          </p:cNvPr>
          <p:cNvSpPr/>
          <p:nvPr/>
        </p:nvSpPr>
        <p:spPr>
          <a:xfrm>
            <a:off x="1219514" y="2296408"/>
            <a:ext cx="240634" cy="13417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E534B9D9-7EDB-4D61-8650-29AE7D7D71BD}"/>
              </a:ext>
            </a:extLst>
          </p:cNvPr>
          <p:cNvSpPr txBox="1"/>
          <p:nvPr/>
        </p:nvSpPr>
        <p:spPr>
          <a:xfrm>
            <a:off x="625060" y="1127889"/>
            <a:ext cx="3289214" cy="307777"/>
          </a:xfrm>
          <a:prstGeom prst="rect">
            <a:avLst/>
          </a:prstGeom>
          <a:noFill/>
        </p:spPr>
        <p:txBody>
          <a:bodyPr wrap="square">
            <a:spAutoFit/>
          </a:bodyPr>
          <a:lstStyle/>
          <a:p>
            <a:r>
              <a:rPr lang="fr-FR" sz="1400" b="1" dirty="0">
                <a:latin typeface="Source Sans 3" panose="020B0303030403020204" pitchFamily="34" charset="0"/>
              </a:rPr>
              <a:t>Cliquez sur la question de votre choix.</a:t>
            </a:r>
          </a:p>
        </p:txBody>
      </p:sp>
      <p:sp>
        <p:nvSpPr>
          <p:cNvPr id="46" name="TextBox 45">
            <a:extLst>
              <a:ext uri="{FF2B5EF4-FFF2-40B4-BE49-F238E27FC236}">
                <a16:creationId xmlns:a16="http://schemas.microsoft.com/office/drawing/2014/main" id="{C7D95B63-9B5A-239B-13A2-71A98F179840}"/>
              </a:ext>
            </a:extLst>
          </p:cNvPr>
          <p:cNvSpPr txBox="1"/>
          <p:nvPr/>
        </p:nvSpPr>
        <p:spPr>
          <a:xfrm>
            <a:off x="5431333" y="1167623"/>
            <a:ext cx="5656338" cy="307777"/>
          </a:xfrm>
          <a:prstGeom prst="rect">
            <a:avLst/>
          </a:prstGeom>
          <a:noFill/>
        </p:spPr>
        <p:txBody>
          <a:bodyPr wrap="square">
            <a:spAutoFit/>
          </a:bodyPr>
          <a:lstStyle/>
          <a:p>
            <a:r>
              <a:rPr lang="fr-FR" sz="1400" b="1">
                <a:latin typeface="Source Sans 3" panose="020B0303030403020204" pitchFamily="34" charset="0"/>
              </a:rPr>
              <a:t>Une fois que l'équipe a répondu, cliquez pour faire apparaître la bonne réponse.</a:t>
            </a:r>
          </a:p>
        </p:txBody>
      </p:sp>
      <p:sp>
        <p:nvSpPr>
          <p:cNvPr id="48" name="TextBox 47">
            <a:extLst>
              <a:ext uri="{FF2B5EF4-FFF2-40B4-BE49-F238E27FC236}">
                <a16:creationId xmlns:a16="http://schemas.microsoft.com/office/drawing/2014/main" id="{0B0F432E-0BF0-5122-3BF0-B61C61383527}"/>
              </a:ext>
            </a:extLst>
          </p:cNvPr>
          <p:cNvSpPr txBox="1"/>
          <p:nvPr/>
        </p:nvSpPr>
        <p:spPr>
          <a:xfrm>
            <a:off x="2769138" y="4032205"/>
            <a:ext cx="6615494" cy="523220"/>
          </a:xfrm>
          <a:prstGeom prst="rect">
            <a:avLst/>
          </a:prstGeom>
          <a:noFill/>
        </p:spPr>
        <p:txBody>
          <a:bodyPr wrap="square">
            <a:spAutoFit/>
          </a:bodyPr>
          <a:lstStyle/>
          <a:p>
            <a:r>
              <a:rPr lang="fr-FR" sz="1400" b="1" dirty="0">
                <a:latin typeface="Source Sans 3" panose="020B0303030403020204" pitchFamily="34" charset="0"/>
              </a:rPr>
              <a:t>Cliquez sur "Europa </a:t>
            </a:r>
            <a:r>
              <a:rPr lang="fr-FR" sz="1400" b="1" dirty="0" err="1">
                <a:latin typeface="Source Sans 3" panose="020B0303030403020204" pitchFamily="34" charset="0"/>
              </a:rPr>
              <a:t>Quest</a:t>
            </a:r>
            <a:r>
              <a:rPr lang="fr-FR" sz="1400" b="1" dirty="0">
                <a:latin typeface="Source Sans 3" panose="020B0303030403020204" pitchFamily="34" charset="0"/>
              </a:rPr>
              <a:t>" pour revenir au tableau et choisir une autre question.</a:t>
            </a:r>
          </a:p>
          <a:p>
            <a:r>
              <a:rPr lang="fr-FR" sz="1400" b="1" dirty="0">
                <a:latin typeface="Source Sans 3" panose="020B0303030403020204" pitchFamily="34" charset="0"/>
              </a:rPr>
              <a:t>La question déjà posée sera indiquée en blanc.</a:t>
            </a:r>
          </a:p>
        </p:txBody>
      </p:sp>
      <p:pic>
        <p:nvPicPr>
          <p:cNvPr id="50" name="Picture 49">
            <a:extLst>
              <a:ext uri="{FF2B5EF4-FFF2-40B4-BE49-F238E27FC236}">
                <a16:creationId xmlns:a16="http://schemas.microsoft.com/office/drawing/2014/main" id="{A5A732C9-897A-8934-2A05-97B60C1DB6ED}"/>
              </a:ext>
            </a:extLst>
          </p:cNvPr>
          <p:cNvPicPr>
            <a:picLocks noChangeAspect="1"/>
          </p:cNvPicPr>
          <p:nvPr/>
        </p:nvPicPr>
        <p:blipFill>
          <a:blip r:embed="rId8"/>
          <a:srcRect/>
          <a:stretch/>
        </p:blipFill>
        <p:spPr>
          <a:xfrm>
            <a:off x="5498161" y="1893107"/>
            <a:ext cx="2516435" cy="1408516"/>
          </a:xfrm>
          <a:prstGeom prst="rect">
            <a:avLst/>
          </a:prstGeom>
          <a:ln w="6350">
            <a:solidFill>
              <a:schemeClr val="accent6">
                <a:lumMod val="60000"/>
                <a:lumOff val="40000"/>
              </a:schemeClr>
            </a:solidFill>
          </a:ln>
        </p:spPr>
      </p:pic>
      <p:pic>
        <p:nvPicPr>
          <p:cNvPr id="52" name="Picture 51">
            <a:extLst>
              <a:ext uri="{FF2B5EF4-FFF2-40B4-BE49-F238E27FC236}">
                <a16:creationId xmlns:a16="http://schemas.microsoft.com/office/drawing/2014/main" id="{9C1F3FED-16A2-2A98-153F-C8074C84F074}"/>
              </a:ext>
            </a:extLst>
          </p:cNvPr>
          <p:cNvPicPr>
            <a:picLocks noChangeAspect="1"/>
          </p:cNvPicPr>
          <p:nvPr/>
        </p:nvPicPr>
        <p:blipFill>
          <a:blip r:embed="rId9"/>
          <a:srcRect/>
          <a:stretch/>
        </p:blipFill>
        <p:spPr>
          <a:xfrm>
            <a:off x="8435587" y="1901859"/>
            <a:ext cx="2515636" cy="1405177"/>
          </a:xfrm>
          <a:prstGeom prst="rect">
            <a:avLst/>
          </a:prstGeom>
          <a:ln w="6350">
            <a:solidFill>
              <a:schemeClr val="accent6">
                <a:lumMod val="60000"/>
                <a:lumOff val="40000"/>
              </a:schemeClr>
            </a:solidFill>
          </a:ln>
        </p:spPr>
      </p:pic>
      <p:pic>
        <p:nvPicPr>
          <p:cNvPr id="58" name="Graphic 57" descr="Badge outline">
            <a:extLst>
              <a:ext uri="{FF2B5EF4-FFF2-40B4-BE49-F238E27FC236}">
                <a16:creationId xmlns:a16="http://schemas.microsoft.com/office/drawing/2014/main" id="{4F9D154E-D7E8-7344-F0ED-A70D83A15FD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81460" y="1727074"/>
            <a:ext cx="299747" cy="299747"/>
          </a:xfrm>
          <a:prstGeom prst="rect">
            <a:avLst/>
          </a:prstGeom>
        </p:spPr>
      </p:pic>
      <p:pic>
        <p:nvPicPr>
          <p:cNvPr id="60" name="Graphic 59" descr="Badge 1 outline">
            <a:extLst>
              <a:ext uri="{FF2B5EF4-FFF2-40B4-BE49-F238E27FC236}">
                <a16:creationId xmlns:a16="http://schemas.microsoft.com/office/drawing/2014/main" id="{2C1FF55F-9E48-AB84-49D2-0AF00317BAB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79202" y="1315307"/>
            <a:ext cx="291716" cy="291716"/>
          </a:xfrm>
          <a:prstGeom prst="rect">
            <a:avLst/>
          </a:prstGeom>
        </p:spPr>
      </p:pic>
      <p:grpSp>
        <p:nvGrpSpPr>
          <p:cNvPr id="80" name="Group 79">
            <a:extLst>
              <a:ext uri="{FF2B5EF4-FFF2-40B4-BE49-F238E27FC236}">
                <a16:creationId xmlns:a16="http://schemas.microsoft.com/office/drawing/2014/main" id="{9F3C0087-66A1-0234-922F-C69CF4A6281A}"/>
              </a:ext>
            </a:extLst>
          </p:cNvPr>
          <p:cNvGrpSpPr>
            <a:grpSpLocks noChangeAspect="1"/>
          </p:cNvGrpSpPr>
          <p:nvPr/>
        </p:nvGrpSpPr>
        <p:grpSpPr>
          <a:xfrm>
            <a:off x="6096000" y="4771914"/>
            <a:ext cx="2693485" cy="1507170"/>
            <a:chOff x="8437510" y="4432228"/>
            <a:chExt cx="2755037" cy="1541612"/>
          </a:xfrm>
        </p:grpSpPr>
        <p:pic>
          <p:nvPicPr>
            <p:cNvPr id="78" name="Picture 77">
              <a:extLst>
                <a:ext uri="{FF2B5EF4-FFF2-40B4-BE49-F238E27FC236}">
                  <a16:creationId xmlns:a16="http://schemas.microsoft.com/office/drawing/2014/main" id="{04511739-084B-1553-2CA3-07AB064B5828}"/>
                </a:ext>
              </a:extLst>
            </p:cNvPr>
            <p:cNvPicPr>
              <a:picLocks noChangeAspect="1"/>
            </p:cNvPicPr>
            <p:nvPr/>
          </p:nvPicPr>
          <p:blipFill>
            <a:blip r:embed="rId14"/>
            <a:srcRect/>
            <a:stretch/>
          </p:blipFill>
          <p:spPr>
            <a:xfrm>
              <a:off x="8437510" y="4432228"/>
              <a:ext cx="2755037" cy="1541612"/>
            </a:xfrm>
            <a:prstGeom prst="rect">
              <a:avLst/>
            </a:prstGeom>
            <a:ln w="6350">
              <a:solidFill>
                <a:schemeClr val="accent6">
                  <a:lumMod val="60000"/>
                  <a:lumOff val="40000"/>
                </a:schemeClr>
              </a:solidFill>
            </a:ln>
          </p:spPr>
        </p:pic>
        <p:sp>
          <p:nvSpPr>
            <p:cNvPr id="79" name="Oval 78">
              <a:extLst>
                <a:ext uri="{FF2B5EF4-FFF2-40B4-BE49-F238E27FC236}">
                  <a16:creationId xmlns:a16="http://schemas.microsoft.com/office/drawing/2014/main" id="{C41E8DAF-1E6E-0D62-A249-87C0A9900544}"/>
                </a:ext>
              </a:extLst>
            </p:cNvPr>
            <p:cNvSpPr/>
            <p:nvPr/>
          </p:nvSpPr>
          <p:spPr>
            <a:xfrm>
              <a:off x="8787630" y="5023496"/>
              <a:ext cx="192736" cy="10968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grpSp>
      <p:grpSp>
        <p:nvGrpSpPr>
          <p:cNvPr id="5" name="Group 4">
            <a:extLst>
              <a:ext uri="{FF2B5EF4-FFF2-40B4-BE49-F238E27FC236}">
                <a16:creationId xmlns:a16="http://schemas.microsoft.com/office/drawing/2014/main" id="{4B682E84-A412-2E7C-A6D1-4390DD70BCB4}"/>
              </a:ext>
            </a:extLst>
          </p:cNvPr>
          <p:cNvGrpSpPr>
            <a:grpSpLocks noChangeAspect="1"/>
          </p:cNvGrpSpPr>
          <p:nvPr/>
        </p:nvGrpSpPr>
        <p:grpSpPr>
          <a:xfrm>
            <a:off x="2688167" y="4616475"/>
            <a:ext cx="2903712" cy="1733956"/>
            <a:chOff x="5286591" y="4506576"/>
            <a:chExt cx="2750625" cy="1642540"/>
          </a:xfrm>
        </p:grpSpPr>
        <p:grpSp>
          <p:nvGrpSpPr>
            <p:cNvPr id="72" name="Group 71">
              <a:extLst>
                <a:ext uri="{FF2B5EF4-FFF2-40B4-BE49-F238E27FC236}">
                  <a16:creationId xmlns:a16="http://schemas.microsoft.com/office/drawing/2014/main" id="{56013069-BF8D-5822-5592-5C5D33BB8D84}"/>
                </a:ext>
              </a:extLst>
            </p:cNvPr>
            <p:cNvGrpSpPr/>
            <p:nvPr/>
          </p:nvGrpSpPr>
          <p:grpSpPr>
            <a:xfrm>
              <a:off x="5498161" y="4656450"/>
              <a:ext cx="2539055" cy="1492666"/>
              <a:chOff x="5559856" y="4292253"/>
              <a:chExt cx="3130890" cy="1702767"/>
            </a:xfrm>
          </p:grpSpPr>
          <p:pic>
            <p:nvPicPr>
              <p:cNvPr id="68" name="Picture 67">
                <a:extLst>
                  <a:ext uri="{FF2B5EF4-FFF2-40B4-BE49-F238E27FC236}">
                    <a16:creationId xmlns:a16="http://schemas.microsoft.com/office/drawing/2014/main" id="{0BDCD615-BFA1-3DB8-9535-A598180CF129}"/>
                  </a:ext>
                </a:extLst>
              </p:cNvPr>
              <p:cNvPicPr>
                <a:picLocks noChangeAspect="1"/>
              </p:cNvPicPr>
              <p:nvPr/>
            </p:nvPicPr>
            <p:blipFill>
              <a:blip r:embed="rId9"/>
              <a:srcRect/>
              <a:stretch/>
            </p:blipFill>
            <p:spPr>
              <a:xfrm>
                <a:off x="5559856" y="4292253"/>
                <a:ext cx="3130890" cy="1617886"/>
              </a:xfrm>
              <a:prstGeom prst="rect">
                <a:avLst/>
              </a:prstGeom>
              <a:ln w="6350">
                <a:solidFill>
                  <a:schemeClr val="accent6">
                    <a:lumMod val="60000"/>
                    <a:lumOff val="40000"/>
                  </a:schemeClr>
                </a:solidFill>
              </a:ln>
            </p:spPr>
          </p:pic>
          <p:sp>
            <p:nvSpPr>
              <p:cNvPr id="69" name="Oval 68">
                <a:extLst>
                  <a:ext uri="{FF2B5EF4-FFF2-40B4-BE49-F238E27FC236}">
                    <a16:creationId xmlns:a16="http://schemas.microsoft.com/office/drawing/2014/main" id="{D3759229-9081-35DE-0677-9428323453A7}"/>
                  </a:ext>
                </a:extLst>
              </p:cNvPr>
              <p:cNvSpPr/>
              <p:nvPr/>
            </p:nvSpPr>
            <p:spPr>
              <a:xfrm>
                <a:off x="7650296" y="5672036"/>
                <a:ext cx="897231" cy="238102"/>
              </a:xfrm>
              <a:prstGeom prst="ellipse">
                <a:avLst/>
              </a:prstGeom>
              <a:noFill/>
              <a:ln w="28575">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0" name="Graphic 69" descr="Cursor with solid fill">
                <a:extLst>
                  <a:ext uri="{FF2B5EF4-FFF2-40B4-BE49-F238E27FC236}">
                    <a16:creationId xmlns:a16="http://schemas.microsoft.com/office/drawing/2014/main" id="{883AED85-B1C6-66D3-DBCA-8541301AFE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7867" y="5750032"/>
                <a:ext cx="244987" cy="244988"/>
              </a:xfrm>
              <a:prstGeom prst="rect">
                <a:avLst/>
              </a:prstGeom>
            </p:spPr>
          </p:pic>
        </p:grpSp>
        <p:pic>
          <p:nvPicPr>
            <p:cNvPr id="56" name="Graphic 55" descr="Badge 3 outline">
              <a:extLst>
                <a:ext uri="{FF2B5EF4-FFF2-40B4-BE49-F238E27FC236}">
                  <a16:creationId xmlns:a16="http://schemas.microsoft.com/office/drawing/2014/main" id="{14873E1D-66E0-E4EC-88BE-21168B1F5E6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286591" y="4506576"/>
              <a:ext cx="299748" cy="299748"/>
            </a:xfrm>
            <a:prstGeom prst="rect">
              <a:avLst/>
            </a:prstGeom>
          </p:spPr>
        </p:pic>
      </p:grpSp>
    </p:spTree>
    <p:extLst>
      <p:ext uri="{BB962C8B-B14F-4D97-AF65-F5344CB8AC3E}">
        <p14:creationId xmlns:p14="http://schemas.microsoft.com/office/powerpoint/2010/main" val="4292516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2910254" y="1976033"/>
            <a:ext cx="6035517" cy="3545536"/>
          </a:xfrm>
          <a:solidFill>
            <a:schemeClr val="accent2">
              <a:lumMod val="20000"/>
              <a:lumOff val="80000"/>
              <a:alpha val="50000"/>
            </a:schemeClr>
          </a:solidFill>
        </p:spPr>
        <p:txBody>
          <a:bodyPr numCol="1"/>
          <a:lstStyle/>
          <a:p>
            <a:pPr>
              <a:lnSpc>
                <a:spcPct val="150000"/>
              </a:lnSpc>
            </a:pPr>
            <a:r>
              <a:rPr lang="fr-FR" sz="1800">
                <a:effectLst/>
                <a:latin typeface="Calibri" panose="020F0502020204030204" pitchFamily="34" charset="0"/>
                <a:ea typeface="Calibri" panose="020F0502020204030204" pitchFamily="34" charset="0"/>
                <a:cs typeface="Segoe UI" panose="020B0502040204020203" pitchFamily="34" charset="0"/>
              </a:rPr>
              <a:t>Gérer les fonds de l'UE ne figure pas parmi les rôles du Conseil.</a:t>
            </a:r>
          </a:p>
          <a:p>
            <a:pPr>
              <a:lnSpc>
                <a:spcPct val="150000"/>
              </a:lnSpc>
            </a:pPr>
            <a:r>
              <a:rPr lang="fr-FR" sz="1800">
                <a:effectLst/>
                <a:latin typeface="Calibri" panose="020F0502020204030204" pitchFamily="34" charset="0"/>
                <a:ea typeface="Calibri" panose="020F0502020204030204" pitchFamily="34" charset="0"/>
                <a:cs typeface="Arial" panose="020B0604020202020204" pitchFamily="34" charset="0"/>
              </a:rPr>
              <a:t>La Commission, le Conseil et le Parlement ont tous un rôle à jouer dans la détermination du montant du budget et de la manière dont il est alloué. </a:t>
            </a:r>
          </a:p>
          <a:p>
            <a:pPr>
              <a:lnSpc>
                <a:spcPct val="150000"/>
              </a:lnSpc>
            </a:pPr>
            <a:r>
              <a:rPr lang="fr-FR" sz="1800">
                <a:effectLst/>
                <a:latin typeface="Calibri" panose="020F0502020204030204" pitchFamily="34" charset="0"/>
                <a:ea typeface="Calibri" panose="020F0502020204030204" pitchFamily="34" charset="0"/>
                <a:cs typeface="Arial" panose="020B0604020202020204" pitchFamily="34" charset="0"/>
              </a:rPr>
              <a:t>C'est toutefois </a:t>
            </a:r>
            <a:r>
              <a:rPr lang="fr-FR" sz="1800" u="sng">
                <a:effectLst/>
                <a:latin typeface="Calibri" panose="020F0502020204030204" pitchFamily="34" charset="0"/>
                <a:ea typeface="Calibri" panose="020F0502020204030204" pitchFamily="34" charset="0"/>
                <a:cs typeface="Arial" panose="020B0604020202020204" pitchFamily="34" charset="0"/>
              </a:rPr>
              <a:t>la Commission</a:t>
            </a:r>
            <a:r>
              <a:rPr lang="fr-FR" sz="1800">
                <a:effectLst/>
                <a:latin typeface="Calibri" panose="020F0502020204030204" pitchFamily="34" charset="0"/>
                <a:ea typeface="Calibri" panose="020F0502020204030204" pitchFamily="34" charset="0"/>
                <a:cs typeface="Arial" panose="020B0604020202020204" pitchFamily="34" charset="0"/>
              </a:rPr>
              <a:t> qui est responsable de la gestion du budget.</a:t>
            </a:r>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Conseil de l'UE - 300 points</a:t>
            </a:r>
          </a:p>
          <a:p>
            <a:pPr>
              <a:lnSpc>
                <a:spcPts val="3000"/>
              </a:lnSpc>
            </a:pPr>
            <a:r>
              <a:rPr lang="fr-FR">
                <a:solidFill>
                  <a:schemeClr val="accent2"/>
                </a:solidFill>
              </a:rPr>
              <a:t>⸺</a:t>
            </a:r>
          </a:p>
          <a:p>
            <a:r>
              <a:rPr lang="fr-FR" sz="2800" i="1"/>
              <a:t>Informations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291C0A2-6DEB-FED4-9B6F-AABE60128EB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80688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fr-FR" sz="4400"/>
              <a:t>Quel est le principal système de vote au Conseil?</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Conseil de l'UE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5" name="TextBox 4">
            <a:extLst>
              <a:ext uri="{FF2B5EF4-FFF2-40B4-BE49-F238E27FC236}">
                <a16:creationId xmlns:a16="http://schemas.microsoft.com/office/drawing/2014/main" id="{6A4D45E4-BFC0-61D5-5B89-4E48F5269432}"/>
              </a:ext>
            </a:extLst>
          </p:cNvPr>
          <p:cNvSpPr txBox="1"/>
          <p:nvPr/>
        </p:nvSpPr>
        <p:spPr>
          <a:xfrm>
            <a:off x="573439" y="1488204"/>
            <a:ext cx="10206856" cy="914400"/>
          </a:xfrm>
          <a:prstGeom prst="rect">
            <a:avLst/>
          </a:prstGeom>
        </p:spPr>
        <p:txBody>
          <a:bodyPr vert="horz" wrap="none" lIns="91440" tIns="45720" rIns="91440" bIns="45720" rtlCol="0" anchor="t">
            <a:noAutofit/>
          </a:bodyPr>
          <a:lstStyle/>
          <a:p>
            <a:pPr algn="l"/>
            <a:r>
              <a:rPr lang="fr-FR" sz="2600" b="1" dirty="0">
                <a:solidFill>
                  <a:srgbClr val="1C45EF"/>
                </a:solidFill>
                <a:latin typeface="Arial" charset="0"/>
                <a:ea typeface="Arial" charset="0"/>
                <a:cs typeface="Arial" charset="0"/>
              </a:rPr>
              <a:t>Il est recouru au vote à la majorité qualifiée dans la plupart des cas.</a:t>
            </a:r>
          </a:p>
        </p:txBody>
      </p:sp>
      <p:sp>
        <p:nvSpPr>
          <p:cNvPr id="3" name="Text Placeholder 11">
            <a:extLst>
              <a:ext uri="{FF2B5EF4-FFF2-40B4-BE49-F238E27FC236}">
                <a16:creationId xmlns:a16="http://schemas.microsoft.com/office/drawing/2014/main" id="{11172DE1-B603-F719-B6B6-B95453D289AE}"/>
              </a:ext>
            </a:extLst>
          </p:cNvPr>
          <p:cNvSpPr txBox="1">
            <a:spLocks/>
          </p:cNvSpPr>
          <p:nvPr/>
        </p:nvSpPr>
        <p:spPr bwMode="auto">
          <a:xfrm>
            <a:off x="7992011" y="57679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grpSp>
        <p:nvGrpSpPr>
          <p:cNvPr id="6" name="Group 5">
            <a:extLst>
              <a:ext uri="{FF2B5EF4-FFF2-40B4-BE49-F238E27FC236}">
                <a16:creationId xmlns:a16="http://schemas.microsoft.com/office/drawing/2014/main" id="{04EB90BB-AC5E-8286-5818-115797146643}"/>
              </a:ext>
            </a:extLst>
          </p:cNvPr>
          <p:cNvGrpSpPr/>
          <p:nvPr/>
        </p:nvGrpSpPr>
        <p:grpSpPr>
          <a:xfrm>
            <a:off x="1501997" y="3555064"/>
            <a:ext cx="6097554" cy="2111091"/>
            <a:chOff x="3107501" y="2204099"/>
            <a:chExt cx="6097554" cy="2111091"/>
          </a:xfrm>
        </p:grpSpPr>
        <p:sp>
          <p:nvSpPr>
            <p:cNvPr id="8" name="TextBox 7">
              <a:extLst>
                <a:ext uri="{FF2B5EF4-FFF2-40B4-BE49-F238E27FC236}">
                  <a16:creationId xmlns:a16="http://schemas.microsoft.com/office/drawing/2014/main" id="{F97CBDBB-897D-E5DD-E99B-309A1C8DC809}"/>
                </a:ext>
              </a:extLst>
            </p:cNvPr>
            <p:cNvSpPr txBox="1"/>
            <p:nvPr/>
          </p:nvSpPr>
          <p:spPr>
            <a:xfrm>
              <a:off x="3107501" y="2204099"/>
              <a:ext cx="6097554" cy="646331"/>
            </a:xfrm>
            <a:prstGeom prst="rect">
              <a:avLst/>
            </a:prstGeom>
            <a:noFill/>
          </p:spPr>
          <p:txBody>
            <a:bodyPr wrap="square">
              <a:spAutoFit/>
            </a:bodyPr>
            <a:lstStyle/>
            <a:p>
              <a:pPr algn="ctr"/>
              <a:r>
                <a:rPr lang="fr-FR" b="1" dirty="0">
                  <a:solidFill>
                    <a:schemeClr val="tx2"/>
                  </a:solidFill>
                  <a:latin typeface="Source Sans 3 Semibold" panose="020B0303030403020204" pitchFamily="34" charset="0"/>
                </a:rPr>
                <a:t>La majorité qualifiée est atteinte si les conditions suivantes sont remplies:</a:t>
              </a:r>
            </a:p>
          </p:txBody>
        </p:sp>
        <p:grpSp>
          <p:nvGrpSpPr>
            <p:cNvPr id="9" name="Group 8">
              <a:extLst>
                <a:ext uri="{FF2B5EF4-FFF2-40B4-BE49-F238E27FC236}">
                  <a16:creationId xmlns:a16="http://schemas.microsoft.com/office/drawing/2014/main" id="{9DA2B8D9-3575-B6B0-DD36-F5DE344E77DF}"/>
                </a:ext>
              </a:extLst>
            </p:cNvPr>
            <p:cNvGrpSpPr/>
            <p:nvPr/>
          </p:nvGrpSpPr>
          <p:grpSpPr>
            <a:xfrm>
              <a:off x="6631136" y="2909756"/>
              <a:ext cx="659235" cy="671119"/>
              <a:chOff x="4446165" y="2969703"/>
              <a:chExt cx="659235" cy="671119"/>
            </a:xfrm>
          </p:grpSpPr>
          <p:sp>
            <p:nvSpPr>
              <p:cNvPr id="22" name="Oval 21">
                <a:extLst>
                  <a:ext uri="{FF2B5EF4-FFF2-40B4-BE49-F238E27FC236}">
                    <a16:creationId xmlns:a16="http://schemas.microsoft.com/office/drawing/2014/main" id="{585A06F7-C45E-84F5-C170-9E4F985859A9}"/>
                  </a:ext>
                </a:extLst>
              </p:cNvPr>
              <p:cNvSpPr/>
              <p:nvPr/>
            </p:nvSpPr>
            <p:spPr>
              <a:xfrm>
                <a:off x="4446165" y="2969703"/>
                <a:ext cx="659235" cy="671119"/>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3" name="Graphic 22" descr="Users outline">
                <a:extLst>
                  <a:ext uri="{FF2B5EF4-FFF2-40B4-BE49-F238E27FC236}">
                    <a16:creationId xmlns:a16="http://schemas.microsoft.com/office/drawing/2014/main" id="{919B4B1B-C9D4-D9F5-BE51-FD94D51289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47182" y="3000339"/>
                <a:ext cx="457200" cy="457200"/>
              </a:xfrm>
              <a:prstGeom prst="rect">
                <a:avLst/>
              </a:prstGeom>
            </p:spPr>
          </p:pic>
          <p:sp>
            <p:nvSpPr>
              <p:cNvPr id="24" name="TextBox 23">
                <a:extLst>
                  <a:ext uri="{FF2B5EF4-FFF2-40B4-BE49-F238E27FC236}">
                    <a16:creationId xmlns:a16="http://schemas.microsoft.com/office/drawing/2014/main" id="{2ECBCB2F-6F4E-CA33-9BD3-EA9F01F983CD}"/>
                  </a:ext>
                </a:extLst>
              </p:cNvPr>
              <p:cNvSpPr txBox="1"/>
              <p:nvPr/>
            </p:nvSpPr>
            <p:spPr>
              <a:xfrm>
                <a:off x="4487651" y="3320398"/>
                <a:ext cx="576261" cy="276225"/>
              </a:xfrm>
              <a:prstGeom prst="rect">
                <a:avLst/>
              </a:prstGeom>
            </p:spPr>
            <p:txBody>
              <a:bodyPr vert="horz" wrap="square" lIns="91440" tIns="45720" rIns="91440" bIns="45720" rtlCol="0" anchor="t">
                <a:noAutofit/>
              </a:bodyPr>
              <a:lstStyle/>
              <a:p>
                <a:pPr algn="ctr"/>
                <a:r>
                  <a:rPr lang="fr-FR" sz="1200" b="1">
                    <a:solidFill>
                      <a:schemeClr val="tx2"/>
                    </a:solidFill>
                    <a:latin typeface="Source Sans 3 Semibold" panose="020B0303030403020204" pitchFamily="34" charset="0"/>
                  </a:rPr>
                  <a:t>65 %</a:t>
                </a:r>
              </a:p>
            </p:txBody>
          </p:sp>
        </p:grpSp>
        <p:grpSp>
          <p:nvGrpSpPr>
            <p:cNvPr id="10" name="Group 9">
              <a:extLst>
                <a:ext uri="{FF2B5EF4-FFF2-40B4-BE49-F238E27FC236}">
                  <a16:creationId xmlns:a16="http://schemas.microsoft.com/office/drawing/2014/main" id="{1F1125A2-E08D-5DA8-06EE-E63FC54A0E5F}"/>
                </a:ext>
              </a:extLst>
            </p:cNvPr>
            <p:cNvGrpSpPr/>
            <p:nvPr/>
          </p:nvGrpSpPr>
          <p:grpSpPr>
            <a:xfrm>
              <a:off x="4901630" y="2909756"/>
              <a:ext cx="659235" cy="671119"/>
              <a:chOff x="5025356" y="2894621"/>
              <a:chExt cx="659235" cy="671119"/>
            </a:xfrm>
          </p:grpSpPr>
          <p:sp>
            <p:nvSpPr>
              <p:cNvPr id="18" name="Oval 17">
                <a:extLst>
                  <a:ext uri="{FF2B5EF4-FFF2-40B4-BE49-F238E27FC236}">
                    <a16:creationId xmlns:a16="http://schemas.microsoft.com/office/drawing/2014/main" id="{5129511A-F46B-3965-3694-3352C9FD2FAD}"/>
                  </a:ext>
                </a:extLst>
              </p:cNvPr>
              <p:cNvSpPr/>
              <p:nvPr/>
            </p:nvSpPr>
            <p:spPr>
              <a:xfrm>
                <a:off x="5025356" y="2894621"/>
                <a:ext cx="659235" cy="671119"/>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C4037682-C628-D8E3-7A32-21D2D99B3C2E}"/>
                  </a:ext>
                </a:extLst>
              </p:cNvPr>
              <p:cNvSpPr txBox="1"/>
              <p:nvPr/>
            </p:nvSpPr>
            <p:spPr>
              <a:xfrm>
                <a:off x="5108330" y="3230180"/>
                <a:ext cx="576261" cy="276225"/>
              </a:xfrm>
              <a:prstGeom prst="rect">
                <a:avLst/>
              </a:prstGeom>
            </p:spPr>
            <p:txBody>
              <a:bodyPr vert="horz" wrap="square" lIns="91440" tIns="45720" rIns="91440" bIns="45720" rtlCol="0" anchor="t">
                <a:noAutofit/>
              </a:bodyPr>
              <a:lstStyle/>
              <a:p>
                <a:pPr algn="ctr"/>
                <a:r>
                  <a:rPr lang="fr-FR" sz="1200" b="1">
                    <a:solidFill>
                      <a:schemeClr val="tx2"/>
                    </a:solidFill>
                    <a:latin typeface="Source Sans 3 Semibold" panose="020B0303030403020204" pitchFamily="34" charset="0"/>
                  </a:rPr>
                  <a:t>55 %</a:t>
                </a:r>
              </a:p>
            </p:txBody>
          </p:sp>
          <p:pic>
            <p:nvPicPr>
              <p:cNvPr id="20" name="Graphic 19" descr="Flag outline">
                <a:extLst>
                  <a:ext uri="{FF2B5EF4-FFF2-40B4-BE49-F238E27FC236}">
                    <a16:creationId xmlns:a16="http://schemas.microsoft.com/office/drawing/2014/main" id="{F6621776-909D-6573-C682-9C9158E5F1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66842" y="3002356"/>
                <a:ext cx="501650" cy="501650"/>
              </a:xfrm>
              <a:prstGeom prst="rect">
                <a:avLst/>
              </a:prstGeom>
            </p:spPr>
          </p:pic>
          <p:pic>
            <p:nvPicPr>
              <p:cNvPr id="21" name="Graphic 20" descr="Flag outline">
                <a:extLst>
                  <a:ext uri="{FF2B5EF4-FFF2-40B4-BE49-F238E27FC236}">
                    <a16:creationId xmlns:a16="http://schemas.microsoft.com/office/drawing/2014/main" id="{3414FCBF-B0AE-276A-DA53-48F7BBB4CF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20817" y="2958157"/>
                <a:ext cx="501650" cy="501650"/>
              </a:xfrm>
              <a:prstGeom prst="rect">
                <a:avLst/>
              </a:prstGeom>
            </p:spPr>
          </p:pic>
        </p:grpSp>
        <p:sp>
          <p:nvSpPr>
            <p:cNvPr id="11" name="TextBox 10">
              <a:extLst>
                <a:ext uri="{FF2B5EF4-FFF2-40B4-BE49-F238E27FC236}">
                  <a16:creationId xmlns:a16="http://schemas.microsoft.com/office/drawing/2014/main" id="{607E31CE-E3FA-9F66-972A-EF9208F417D4}"/>
                </a:ext>
              </a:extLst>
            </p:cNvPr>
            <p:cNvSpPr txBox="1"/>
            <p:nvPr/>
          </p:nvSpPr>
          <p:spPr>
            <a:xfrm>
              <a:off x="4414707" y="3668859"/>
              <a:ext cx="1558467" cy="646331"/>
            </a:xfrm>
            <a:prstGeom prst="rect">
              <a:avLst/>
            </a:prstGeom>
            <a:noFill/>
          </p:spPr>
          <p:txBody>
            <a:bodyPr wrap="square">
              <a:spAutoFit/>
            </a:bodyPr>
            <a:lstStyle/>
            <a:p>
              <a:pPr algn="ctr"/>
              <a:r>
                <a:rPr lang="fr-FR" b="1" dirty="0">
                  <a:solidFill>
                    <a:schemeClr val="tx2"/>
                  </a:solidFill>
                  <a:latin typeface="Source Sans 3 Semibold" panose="020B0303030403020204" pitchFamily="34" charset="0"/>
                </a:rPr>
                <a:t>des pays</a:t>
              </a:r>
              <a:br>
                <a:rPr lang="fr-FR" b="1" dirty="0">
                  <a:solidFill>
                    <a:schemeClr val="tx2"/>
                  </a:solidFill>
                  <a:latin typeface="Source Sans 3 Semibold" panose="020B0303030403020204" pitchFamily="34" charset="0"/>
                </a:rPr>
              </a:br>
              <a:r>
                <a:rPr lang="fr-FR" dirty="0">
                  <a:solidFill>
                    <a:schemeClr val="tx2"/>
                  </a:solidFill>
                  <a:latin typeface="Source Sans 3 Medium"/>
                </a:rPr>
                <a:t>pour</a:t>
              </a:r>
            </a:p>
          </p:txBody>
        </p:sp>
        <p:sp>
          <p:nvSpPr>
            <p:cNvPr id="12" name="TextBox 11">
              <a:extLst>
                <a:ext uri="{FF2B5EF4-FFF2-40B4-BE49-F238E27FC236}">
                  <a16:creationId xmlns:a16="http://schemas.microsoft.com/office/drawing/2014/main" id="{E571F927-155D-C61E-6F2E-D4321BB265F9}"/>
                </a:ext>
              </a:extLst>
            </p:cNvPr>
            <p:cNvSpPr txBox="1"/>
            <p:nvPr/>
          </p:nvSpPr>
          <p:spPr>
            <a:xfrm>
              <a:off x="6027198" y="3658093"/>
              <a:ext cx="2556622" cy="646331"/>
            </a:xfrm>
            <a:prstGeom prst="rect">
              <a:avLst/>
            </a:prstGeom>
            <a:noFill/>
          </p:spPr>
          <p:txBody>
            <a:bodyPr wrap="square">
              <a:spAutoFit/>
            </a:bodyPr>
            <a:lstStyle/>
            <a:p>
              <a:pPr algn="ctr"/>
              <a:r>
                <a:rPr lang="fr-FR" b="1" dirty="0">
                  <a:solidFill>
                    <a:schemeClr val="tx2"/>
                  </a:solidFill>
                  <a:latin typeface="Source Sans 3 Semibold" panose="020B0303030403020204" pitchFamily="34" charset="0"/>
                </a:rPr>
                <a:t>de la population de l'UE</a:t>
              </a:r>
              <a:br>
                <a:rPr lang="fr-FR" b="1" dirty="0">
                  <a:solidFill>
                    <a:schemeClr val="tx2"/>
                  </a:solidFill>
                  <a:latin typeface="Source Sans 3 Semibold" panose="020B0303030403020204" pitchFamily="34" charset="0"/>
                </a:rPr>
              </a:br>
              <a:r>
                <a:rPr lang="fr-FR" dirty="0">
                  <a:solidFill>
                    <a:schemeClr val="tx2"/>
                  </a:solidFill>
                  <a:latin typeface="Source Sans 3 Medium"/>
                </a:rPr>
                <a:t>représentés</a:t>
              </a:r>
            </a:p>
          </p:txBody>
        </p:sp>
      </p:grpSp>
    </p:spTree>
    <p:extLst>
      <p:ext uri="{BB962C8B-B14F-4D97-AF65-F5344CB8AC3E}">
        <p14:creationId xmlns:p14="http://schemas.microsoft.com/office/powerpoint/2010/main" val="306996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4">
                                            <p:txEl>
                                              <p:pRg st="0" end="0"/>
                                            </p:txEl>
                                          </p:spTgt>
                                        </p:tgtEl>
                                      </p:cBhvr>
                                    </p:animEffect>
                                    <p:anim calcmode="lin" valueType="num">
                                      <p:cBhvr>
                                        <p:cTn id="7" dur="1000"/>
                                        <p:tgtEl>
                                          <p:spTgt spid="4">
                                            <p:txEl>
                                              <p:pRg st="0" end="0"/>
                                            </p:txEl>
                                          </p:spTgt>
                                        </p:tgtEl>
                                        <p:attrNameLst>
                                          <p:attrName>ppt_x</p:attrName>
                                        </p:attrNameLst>
                                      </p:cBhvr>
                                      <p:tavLst>
                                        <p:tav tm="0">
                                          <p:val>
                                            <p:strVal val="ppt_x"/>
                                          </p:val>
                                        </p:tav>
                                        <p:tav tm="100000">
                                          <p:val>
                                            <p:strVal val="ppt_x"/>
                                          </p:val>
                                        </p:tav>
                                      </p:tavLst>
                                    </p:anim>
                                    <p:anim calcmode="lin" valueType="num">
                                      <p:cBhvr>
                                        <p:cTn id="8" dur="1000"/>
                                        <p:tgtEl>
                                          <p:spTgt spid="4">
                                            <p:txEl>
                                              <p:pRg st="0" end="0"/>
                                            </p:txEl>
                                          </p:spTgt>
                                        </p:tgtEl>
                                        <p:attrNameLst>
                                          <p:attrName>ppt_y</p:attrName>
                                        </p:attrNameLst>
                                      </p:cBhvr>
                                      <p:tavLst>
                                        <p:tav tm="0">
                                          <p:val>
                                            <p:strVal val="ppt_y"/>
                                          </p:val>
                                        </p:tav>
                                        <p:tav tm="100000">
                                          <p:val>
                                            <p:strVal val="ppt_y+.1"/>
                                          </p:val>
                                        </p:tav>
                                      </p:tavLst>
                                    </p:anim>
                                    <p:set>
                                      <p:cBhvr>
                                        <p:cTn id="9" dur="1" fill="hold">
                                          <p:stCondLst>
                                            <p:cond delay="999"/>
                                          </p:stCondLst>
                                        </p:cTn>
                                        <p:tgtEl>
                                          <p:spTgt spid="4">
                                            <p:txEl>
                                              <p:pRg st="0" end="0"/>
                                            </p:txEl>
                                          </p:spTgt>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4">
                                            <p:bg/>
                                          </p:spTgt>
                                        </p:tgtEl>
                                      </p:cBhvr>
                                    </p:animEffect>
                                    <p:anim calcmode="lin" valueType="num">
                                      <p:cBhvr>
                                        <p:cTn id="12" dur="1000"/>
                                        <p:tgtEl>
                                          <p:spTgt spid="4">
                                            <p:bg/>
                                          </p:spTgt>
                                        </p:tgtEl>
                                        <p:attrNameLst>
                                          <p:attrName>ppt_x</p:attrName>
                                        </p:attrNameLst>
                                      </p:cBhvr>
                                      <p:tavLst>
                                        <p:tav tm="0">
                                          <p:val>
                                            <p:strVal val="ppt_x"/>
                                          </p:val>
                                        </p:tav>
                                        <p:tav tm="100000">
                                          <p:val>
                                            <p:strVal val="ppt_x"/>
                                          </p:val>
                                        </p:tav>
                                      </p:tavLst>
                                    </p:anim>
                                    <p:anim calcmode="lin" valueType="num">
                                      <p:cBhvr>
                                        <p:cTn id="13" dur="1000"/>
                                        <p:tgtEl>
                                          <p:spTgt spid="4">
                                            <p:bg/>
                                          </p:spTgt>
                                        </p:tgtEl>
                                        <p:attrNameLst>
                                          <p:attrName>ppt_y</p:attrName>
                                        </p:attrNameLst>
                                      </p:cBhvr>
                                      <p:tavLst>
                                        <p:tav tm="0">
                                          <p:val>
                                            <p:strVal val="ppt_y"/>
                                          </p:val>
                                        </p:tav>
                                        <p:tav tm="100000">
                                          <p:val>
                                            <p:strVal val="ppt_y+.1"/>
                                          </p:val>
                                        </p:tav>
                                      </p:tavLst>
                                    </p:anim>
                                    <p:set>
                                      <p:cBhvr>
                                        <p:cTn id="14" dur="1" fill="hold">
                                          <p:stCondLst>
                                            <p:cond delay="999"/>
                                          </p:stCondLst>
                                        </p:cTn>
                                        <p:tgtEl>
                                          <p:spTgt spid="4">
                                            <p:bg/>
                                          </p:spTgt>
                                        </p:tgtEl>
                                        <p:attrNameLst>
                                          <p:attrName>style.visibility</p:attrName>
                                        </p:attrNameLst>
                                      </p:cBhvr>
                                      <p:to>
                                        <p:strVal val="hidden"/>
                                      </p:to>
                                    </p:se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a:t>A</a:t>
            </a:r>
          </a:p>
          <a:p>
            <a:endParaRPr lang="es-ES" dirty="0"/>
          </a:p>
          <a:p>
            <a:r>
              <a:rPr lang="fr-FR" sz="3200" b="0">
                <a:solidFill>
                  <a:schemeClr val="accent6"/>
                </a:solidFill>
                <a:latin typeface="Source Sans 3" panose="020B0303030403020204" pitchFamily="34" charset="0"/>
              </a:rPr>
              <a:t>Vrai</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sz="3200" dirty="0"/>
              <a:t>Faux</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fr-FR"/>
              <a:t>Conseil européen - 100 points</a:t>
            </a:r>
          </a:p>
          <a:p>
            <a:pPr>
              <a:lnSpc>
                <a:spcPts val="3000"/>
              </a:lnSpc>
            </a:pPr>
            <a:r>
              <a:rPr lang="fr-FR">
                <a:solidFill>
                  <a:schemeClr val="accent2"/>
                </a:solidFill>
              </a:rPr>
              <a:t>⸺</a:t>
            </a:r>
          </a:p>
          <a:p>
            <a:r>
              <a:rPr lang="fr-FR" sz="2800"/>
              <a:t>Le mandat du président du Conseil européen est d'une durée d'un an</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Box 1">
            <a:extLst>
              <a:ext uri="{FF2B5EF4-FFF2-40B4-BE49-F238E27FC236}">
                <a16:creationId xmlns:a16="http://schemas.microsoft.com/office/drawing/2014/main" id="{F138FF4D-496B-FC5D-62A3-D437F74E61CE}"/>
              </a:ext>
            </a:extLst>
          </p:cNvPr>
          <p:cNvSpPr txBox="1"/>
          <p:nvPr/>
        </p:nvSpPr>
        <p:spPr>
          <a:xfrm>
            <a:off x="6797121" y="4223273"/>
            <a:ext cx="4154101" cy="676275"/>
          </a:xfrm>
          <a:prstGeom prst="rect">
            <a:avLst/>
          </a:prstGeom>
        </p:spPr>
        <p:txBody>
          <a:bodyPr vert="horz" wrap="none" lIns="91440" tIns="45720" rIns="91440" bIns="45720" rtlCol="0" anchor="t">
            <a:noAutofit/>
          </a:bodyPr>
          <a:lstStyle/>
          <a:p>
            <a:pPr algn="l"/>
            <a:r>
              <a:rPr lang="fr-FR" sz="2400" b="1" dirty="0">
                <a:solidFill>
                  <a:schemeClr val="accent6">
                    <a:lumMod val="60000"/>
                    <a:lumOff val="40000"/>
                  </a:schemeClr>
                </a:solidFill>
                <a:latin typeface="Arial" charset="0"/>
                <a:ea typeface="Arial" charset="0"/>
                <a:cs typeface="Arial" charset="0"/>
              </a:rPr>
              <a:t>2,5 ans, renouvelable une fois</a:t>
            </a:r>
          </a:p>
        </p:txBody>
      </p:sp>
      <p:sp>
        <p:nvSpPr>
          <p:cNvPr id="3" name="Text Placeholder 11">
            <a:extLst>
              <a:ext uri="{FF2B5EF4-FFF2-40B4-BE49-F238E27FC236}">
                <a16:creationId xmlns:a16="http://schemas.microsoft.com/office/drawing/2014/main" id="{A69108C1-4F26-9A63-CA3B-DA28D0CC8CA6}"/>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72650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53" presetClass="entr" presetSubtype="16"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endParaRPr lang="es-ES" dirty="0"/>
          </a:p>
          <a:p>
            <a:pPr lvl="1"/>
            <a:r>
              <a:rPr lang="fr-FR" sz="1800" dirty="0"/>
              <a:t>Le Conseil européen se réunit une fois par mois</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Le Conseil européen définit les orientations et les priorités politiques générales de l'UE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endParaRPr lang="es-ES" dirty="0"/>
          </a:p>
          <a:p>
            <a:r>
              <a:rPr lang="fr-FR" sz="1800" b="0" dirty="0">
                <a:solidFill>
                  <a:schemeClr val="accent6"/>
                </a:solidFill>
                <a:latin typeface="Source Sans 3" panose="020B0303030403020204" pitchFamily="34" charset="0"/>
              </a:rPr>
              <a:t>Le Conseil européen n'exerce aucune fonction législative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endParaRPr lang="es-ES" dirty="0"/>
          </a:p>
          <a:p>
            <a:pPr lvl="1"/>
            <a:r>
              <a:rPr lang="fr-FR" dirty="0"/>
              <a:t>Le Conseil européen est composé des 27 chefs d'État ou de gouvernement, du président du Conseil européen et du président de la Commission européenne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Conseil européen - 200 points</a:t>
            </a:r>
          </a:p>
          <a:p>
            <a:pPr>
              <a:lnSpc>
                <a:spcPts val="3000"/>
              </a:lnSpc>
            </a:pPr>
            <a:r>
              <a:rPr lang="fr-FR">
                <a:solidFill>
                  <a:schemeClr val="accent2"/>
                </a:solidFill>
              </a:rPr>
              <a:t>⸺</a:t>
            </a:r>
          </a:p>
          <a:p>
            <a:r>
              <a:rPr lang="fr-FR" sz="2800"/>
              <a:t>Laquelle de ces affirmations </a:t>
            </a:r>
            <a:r>
              <a:rPr lang="fr-FR" sz="2800" u="sng"/>
              <a:t>n'est pas</a:t>
            </a:r>
            <a:r>
              <a:rPr lang="fr-FR" sz="2800"/>
              <a:t> vraie?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3265AF8-8653-B69D-79B2-0FCC58EDB4E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4742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dirty="0"/>
              <a:t>Fait rapport au Parlement européen après chaque réunion du Conseil européen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Préside les réunions du Conseil européen.</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A la voix décisive lorsqu'un accord ne peut être trouvé</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Représente l'UE dans ses relations extérieures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59" y="507568"/>
            <a:ext cx="10406463" cy="1468465"/>
          </a:xfrm>
        </p:spPr>
        <p:txBody>
          <a:bodyPr/>
          <a:lstStyle/>
          <a:p>
            <a:pPr>
              <a:lnSpc>
                <a:spcPts val="3000"/>
              </a:lnSpc>
            </a:pPr>
            <a:r>
              <a:rPr lang="fr-FR"/>
              <a:t>Conseil européen - 300 points</a:t>
            </a:r>
          </a:p>
          <a:p>
            <a:pPr>
              <a:lnSpc>
                <a:spcPts val="3000"/>
              </a:lnSpc>
            </a:pPr>
            <a:r>
              <a:rPr lang="fr-FR">
                <a:solidFill>
                  <a:schemeClr val="accent2"/>
                </a:solidFill>
              </a:rPr>
              <a:t>⸺</a:t>
            </a:r>
          </a:p>
          <a:p>
            <a:r>
              <a:rPr lang="fr-FR" sz="2400"/>
              <a:t>Laquelle de ces affirmations </a:t>
            </a:r>
            <a:r>
              <a:rPr lang="fr-FR" sz="2400" u="sng"/>
              <a:t>n'est pas</a:t>
            </a:r>
            <a:r>
              <a:rPr lang="fr-FR" sz="2400"/>
              <a:t> valable pour le président du Conseil européen?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DEE963-2425-54EB-AD34-4C70FA1D04E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06586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fr-FR" sz="4000" dirty="0"/>
              <a:t>Quelle est la différence entre le Conseil européen et le Conseil de l'Europe?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Conseil européen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2" y="4212052"/>
            <a:ext cx="7325903" cy="2645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fr-FR" sz="2800" dirty="0">
                <a:solidFill>
                  <a:srgbClr val="00B050"/>
                </a:solidFill>
              </a:rPr>
              <a:t>Le Conseil de l'Europe est une organisation intergouvernementale distincte composée de 46 membres, basée à Strasbourg, qui traite des droits de l'homme. </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C6E9D3D1-84C5-FECE-9B84-2A4F3DEEEA2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89547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dirty="0"/>
              <a:t>A</a:t>
            </a:r>
          </a:p>
          <a:p>
            <a:endParaRPr lang="es-ES" dirty="0"/>
          </a:p>
          <a:p>
            <a:r>
              <a:rPr lang="fr-FR" sz="3200" b="0" dirty="0">
                <a:solidFill>
                  <a:schemeClr val="accent6"/>
                </a:solidFill>
                <a:latin typeface="Source Sans 3" panose="020B0303030403020204" pitchFamily="34" charset="0"/>
              </a:rPr>
              <a:t>Vrai</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sz="3200" dirty="0"/>
              <a:t>Faux</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fr-FR" dirty="0"/>
              <a:t>Citoyens - 100 points</a:t>
            </a:r>
          </a:p>
          <a:p>
            <a:pPr>
              <a:lnSpc>
                <a:spcPts val="3000"/>
              </a:lnSpc>
            </a:pPr>
            <a:r>
              <a:rPr lang="fr-FR" dirty="0">
                <a:solidFill>
                  <a:schemeClr val="accent2"/>
                </a:solidFill>
              </a:rPr>
              <a:t>⸺</a:t>
            </a:r>
          </a:p>
          <a:p>
            <a:r>
              <a:rPr lang="fr-FR" sz="2800" dirty="0"/>
              <a:t>Tous les citoyens d'un pays de l'UE sont automatiquement des citoyens de l'UE.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E68F9C7-F487-4556-5E45-CD48D47431A1}"/>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75078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sz="1800" dirty="0"/>
              <a:t>Les citoyens de l'UE n'ont besoin que de leur carte d'identité nationale pour voyager au sein de l'UE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Les citoyens de l'UE vivant dans un autre pays membre jouissent de l'immunité diplomatique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Les citoyens de l'UE peuvent se rendre dans n'importe quel pays du monde sans visa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Les citoyens de l'UE peuvent accéder gratuitement à l'enseignement supérieur dans tous les pays membres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Citoyens - 200 points</a:t>
            </a:r>
          </a:p>
          <a:p>
            <a:pPr>
              <a:lnSpc>
                <a:spcPts val="3000"/>
              </a:lnSpc>
            </a:pPr>
            <a:r>
              <a:rPr lang="fr-FR">
                <a:solidFill>
                  <a:schemeClr val="accent2"/>
                </a:solidFill>
              </a:rPr>
              <a:t>⸺</a:t>
            </a:r>
          </a:p>
          <a:p>
            <a:r>
              <a:rPr lang="fr-FR" sz="2800"/>
              <a:t>Laquelle de ces affirmations est vraie?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D50BF6-5C96-C75E-5D62-B7EFD0969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3448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r>
              <a:rPr lang="fr-FR" sz="1800" b="0" dirty="0">
                <a:solidFill>
                  <a:schemeClr val="accent6"/>
                </a:solidFill>
                <a:latin typeface="Source Sans 3" panose="020B0303030403020204" pitchFamily="34" charset="0"/>
              </a:rPr>
              <a:t>Tout citoyen de l'UE peut travailler dans n'importe quel pays membre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Tout citoyen de l'UE peut vivre dans n'importe quel pays membre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Tout citoyen de l'UE peut se présenter à des élections nationales dans n'importe quel pays membre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r>
              <a:rPr lang="fr-FR" sz="1800" b="0" dirty="0">
                <a:solidFill>
                  <a:schemeClr val="accent6"/>
                </a:solidFill>
                <a:latin typeface="Source Sans 3" panose="020B0303030403020204" pitchFamily="34" charset="0"/>
              </a:rPr>
              <a:t>Tout citoyen de l'UE peut se présenter à des élections locales dans n'importe quel pays membre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Citoyens - 300 points</a:t>
            </a:r>
          </a:p>
          <a:p>
            <a:pPr>
              <a:lnSpc>
                <a:spcPts val="3000"/>
              </a:lnSpc>
            </a:pPr>
            <a:r>
              <a:rPr lang="fr-FR">
                <a:solidFill>
                  <a:schemeClr val="accent2"/>
                </a:solidFill>
              </a:rPr>
              <a:t>⸺</a:t>
            </a:r>
          </a:p>
          <a:p>
            <a:r>
              <a:rPr lang="fr-FR" sz="2800"/>
              <a:t>Laquelle de ces affirmations </a:t>
            </a:r>
            <a:r>
              <a:rPr lang="fr-FR" sz="2800" u="sng"/>
              <a:t>n'est pas</a:t>
            </a:r>
            <a:r>
              <a:rPr lang="fr-FR" sz="2800"/>
              <a:t> vraie?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6AAB2B8-2A97-A7BD-B4C3-DF13B988D61C}"/>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09981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fr-FR" sz="4000" dirty="0"/>
              <a:t>Qu'est-ce que l'initiative citoyenne européenne?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Citoyens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855570" y="4212053"/>
            <a:ext cx="7823319"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buFont typeface="Wingdings" panose="05000000000000000000" pitchFamily="2" charset="2"/>
              <a:buChar char="ü"/>
            </a:pPr>
            <a:r>
              <a:rPr lang="fr-FR" sz="2400" dirty="0">
                <a:solidFill>
                  <a:srgbClr val="00B050"/>
                </a:solidFill>
                <a:latin typeface="Open Sans" panose="020B0606030504020204" pitchFamily="34" charset="0"/>
              </a:rPr>
              <a:t>Elle a été lancée en 2012. </a:t>
            </a:r>
          </a:p>
          <a:p>
            <a:pPr marL="285750" indent="-285750">
              <a:buFont typeface="Wingdings" panose="05000000000000000000" pitchFamily="2" charset="2"/>
              <a:buChar char="ü"/>
            </a:pPr>
            <a:r>
              <a:rPr lang="fr-FR" sz="2400" dirty="0">
                <a:solidFill>
                  <a:srgbClr val="00B050"/>
                </a:solidFill>
                <a:latin typeface="Open Sans" panose="020B0606030504020204" pitchFamily="34" charset="0"/>
              </a:rPr>
              <a:t>Les citoyens de l'UE participent à l'élaboration des politiques de l'UE. </a:t>
            </a:r>
          </a:p>
          <a:p>
            <a:pPr marL="285750" indent="-285750">
              <a:buFont typeface="Wingdings" panose="05000000000000000000" pitchFamily="2" charset="2"/>
              <a:buChar char="ü"/>
            </a:pPr>
            <a:r>
              <a:rPr lang="fr-FR" sz="2400" dirty="0">
                <a:solidFill>
                  <a:srgbClr val="00B050"/>
                </a:solidFill>
                <a:latin typeface="Open Sans" panose="020B0606030504020204" pitchFamily="34" charset="0"/>
              </a:rPr>
              <a:t>Elle est déclenchée par au moins sept citoyens de l'UE résidant dans sept pays membres différents.</a:t>
            </a:r>
          </a:p>
          <a:p>
            <a:pPr marL="285750" indent="-285750">
              <a:buFont typeface="Wingdings" panose="05000000000000000000" pitchFamily="2" charset="2"/>
              <a:buChar char="ü"/>
            </a:pPr>
            <a:r>
              <a:rPr lang="fr-FR" sz="2400" dirty="0">
                <a:solidFill>
                  <a:srgbClr val="00B050"/>
                </a:solidFill>
                <a:latin typeface="Open Sans" panose="020B0606030504020204" pitchFamily="34" charset="0"/>
              </a:rPr>
              <a:t>Elle est soutenue par 1 million de signatures.</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6D27F889-7516-5CD4-5EB1-CFD59EA0650A}"/>
              </a:ext>
            </a:extLst>
          </p:cNvPr>
          <p:cNvSpPr txBox="1">
            <a:spLocks/>
          </p:cNvSpPr>
          <p:nvPr/>
        </p:nvSpPr>
        <p:spPr bwMode="auto">
          <a:xfrm>
            <a:off x="8375096" y="601007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dirty="0">
                <a:effectLst>
                  <a:outerShdw blurRad="38100" dist="38100" dir="2700000" algn="tl">
                    <a:srgbClr val="000000">
                      <a:alpha val="43137"/>
                    </a:srgbClr>
                  </a:outerShdw>
                </a:effectLst>
                <a:hlinkClick r:id="rId4" action="ppaction://hlinksldjump"/>
              </a:rPr>
              <a:t>Europa </a:t>
            </a:r>
            <a:r>
              <a:rPr lang="fr-FR" sz="3200" b="1" dirty="0" err="1">
                <a:effectLst>
                  <a:outerShdw blurRad="38100" dist="38100" dir="2700000" algn="tl">
                    <a:srgbClr val="000000">
                      <a:alpha val="43137"/>
                    </a:srgbClr>
                  </a:outerShdw>
                </a:effectLst>
                <a:hlinkClick r:id="rId4" action="ppaction://hlinksldjump"/>
              </a:rPr>
              <a:t>Quest</a:t>
            </a:r>
            <a:endParaRPr lang="fr-FR"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358858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4">
            <a:extLst>
              <a:ext uri="{FF2B5EF4-FFF2-40B4-BE49-F238E27FC236}">
                <a16:creationId xmlns:a16="http://schemas.microsoft.com/office/drawing/2014/main" id="{20676E03-9BF0-09D3-0BB1-A52FD2603E31}"/>
              </a:ext>
            </a:extLst>
          </p:cNvPr>
          <p:cNvSpPr>
            <a:spLocks noGrp="1"/>
          </p:cNvSpPr>
          <p:nvPr>
            <p:ph type="title" idx="4294967295" hasCustomPrompt="1"/>
          </p:nvPr>
        </p:nvSpPr>
        <p:spPr>
          <a:xfrm>
            <a:off x="568803" y="273503"/>
            <a:ext cx="7645032" cy="718658"/>
          </a:xfrm>
          <a:prstGeom prst="rect">
            <a:avLst/>
          </a:prstGeom>
        </p:spPr>
        <p:txBody>
          <a:bodyPr wrap="square">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FR" sz="4400">
                <a:latin typeface="Arial" panose="020B0604020202020204" pitchFamily="34" charset="0"/>
                <a:ea typeface="ＭＳ Ｐゴシック" panose="020B0600070205080204" pitchFamily="34" charset="-128"/>
                <a:cs typeface="Arial" panose="020B0604020202020204" pitchFamily="34" charset="0"/>
              </a:rPr>
              <a:t>Europa Quest</a:t>
            </a:r>
          </a:p>
        </p:txBody>
      </p:sp>
      <p:sp>
        <p:nvSpPr>
          <p:cNvPr id="11" name="TextBox 10">
            <a:extLst>
              <a:ext uri="{FF2B5EF4-FFF2-40B4-BE49-F238E27FC236}">
                <a16:creationId xmlns:a16="http://schemas.microsoft.com/office/drawing/2014/main" id="{1C45CFE1-9845-7578-0F62-34B5ACEF9790}"/>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13" name="Title 14">
            <a:extLst>
              <a:ext uri="{FF2B5EF4-FFF2-40B4-BE49-F238E27FC236}">
                <a16:creationId xmlns:a16="http://schemas.microsoft.com/office/drawing/2014/main" id="{F34A0524-2C04-34E6-5A72-B6221F413E3F}"/>
              </a:ext>
            </a:extLst>
          </p:cNvPr>
          <p:cNvSpPr txBox="1">
            <a:spLocks/>
          </p:cNvSpPr>
          <p:nvPr/>
        </p:nvSpPr>
        <p:spPr>
          <a:xfrm>
            <a:off x="555494" y="960788"/>
            <a:ext cx="7645032" cy="718658"/>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r>
              <a:rPr lang="fr-FR">
                <a:solidFill>
                  <a:schemeClr val="accent2"/>
                </a:solidFill>
              </a:rPr>
              <a:t>⸺</a:t>
            </a:r>
          </a:p>
        </p:txBody>
      </p:sp>
      <p:graphicFrame>
        <p:nvGraphicFramePr>
          <p:cNvPr id="2" name="Table 1">
            <a:extLst>
              <a:ext uri="{FF2B5EF4-FFF2-40B4-BE49-F238E27FC236}">
                <a16:creationId xmlns:a16="http://schemas.microsoft.com/office/drawing/2014/main" id="{901ECA9B-F39A-CBB0-BB81-93AC84818319}"/>
              </a:ext>
            </a:extLst>
          </p:cNvPr>
          <p:cNvGraphicFramePr>
            <a:graphicFrameLocks noGrp="1"/>
          </p:cNvGraphicFramePr>
          <p:nvPr>
            <p:extLst>
              <p:ext uri="{D42A27DB-BD31-4B8C-83A1-F6EECF244321}">
                <p14:modId xmlns:p14="http://schemas.microsoft.com/office/powerpoint/2010/main" val="3328135762"/>
              </p:ext>
            </p:extLst>
          </p:nvPr>
        </p:nvGraphicFramePr>
        <p:xfrm>
          <a:off x="466724" y="2030819"/>
          <a:ext cx="8794236" cy="1605666"/>
        </p:xfrm>
        <a:graphic>
          <a:graphicData uri="http://schemas.openxmlformats.org/drawingml/2006/table">
            <a:tbl>
              <a:tblPr firstRow="1" firstCol="1" lastCol="1" bandRow="1" bandCol="1">
                <a:tableStyleId>{16D9F66E-5EB9-4882-86FB-DCBF35E3C3E4}</a:tableStyleId>
              </a:tblPr>
              <a:tblGrid>
                <a:gridCol w="1465706">
                  <a:extLst>
                    <a:ext uri="{9D8B030D-6E8A-4147-A177-3AD203B41FA5}">
                      <a16:colId xmlns:a16="http://schemas.microsoft.com/office/drawing/2014/main" val="1696146322"/>
                    </a:ext>
                  </a:extLst>
                </a:gridCol>
                <a:gridCol w="1465706">
                  <a:extLst>
                    <a:ext uri="{9D8B030D-6E8A-4147-A177-3AD203B41FA5}">
                      <a16:colId xmlns:a16="http://schemas.microsoft.com/office/drawing/2014/main" val="1059778183"/>
                    </a:ext>
                  </a:extLst>
                </a:gridCol>
                <a:gridCol w="1604687">
                  <a:extLst>
                    <a:ext uri="{9D8B030D-6E8A-4147-A177-3AD203B41FA5}">
                      <a16:colId xmlns:a16="http://schemas.microsoft.com/office/drawing/2014/main" val="210134769"/>
                    </a:ext>
                  </a:extLst>
                </a:gridCol>
                <a:gridCol w="1485900">
                  <a:extLst>
                    <a:ext uri="{9D8B030D-6E8A-4147-A177-3AD203B41FA5}">
                      <a16:colId xmlns:a16="http://schemas.microsoft.com/office/drawing/2014/main" val="1160319965"/>
                    </a:ext>
                  </a:extLst>
                </a:gridCol>
                <a:gridCol w="1485900">
                  <a:extLst>
                    <a:ext uri="{9D8B030D-6E8A-4147-A177-3AD203B41FA5}">
                      <a16:colId xmlns:a16="http://schemas.microsoft.com/office/drawing/2014/main" val="428984256"/>
                    </a:ext>
                  </a:extLst>
                </a:gridCol>
                <a:gridCol w="1286337">
                  <a:extLst>
                    <a:ext uri="{9D8B030D-6E8A-4147-A177-3AD203B41FA5}">
                      <a16:colId xmlns:a16="http://schemas.microsoft.com/office/drawing/2014/main" val="3949347340"/>
                    </a:ext>
                  </a:extLst>
                </a:gridCol>
              </a:tblGrid>
              <a:tr h="535222">
                <a:tc>
                  <a:txBody>
                    <a:bodyPr/>
                    <a:lstStyle/>
                    <a:p>
                      <a:pPr marL="0" algn="ctr" defTabSz="914400" rtl="0" eaLnBrk="1" latinLnBrk="0" hangingPunct="1">
                        <a:spcAft>
                          <a:spcPts val="0"/>
                        </a:spcAft>
                      </a:pPr>
                      <a:r>
                        <a:rPr lang="fr-FR" sz="1400" b="1" u="sng" kern="1200">
                          <a:solidFill>
                            <a:schemeClr val="dk1"/>
                          </a:solidFill>
                          <a:effectLst/>
                          <a:latin typeface="+mn-lt"/>
                          <a:ea typeface="+mn-ea"/>
                          <a:cs typeface="+mn-cs"/>
                        </a:rPr>
                        <a:t>HISTOIRE</a:t>
                      </a:r>
                    </a:p>
                  </a:txBody>
                  <a:tcPr marL="68580" marR="68580" marT="0" marB="0">
                    <a:solidFill>
                      <a:schemeClr val="bg2"/>
                    </a:solidFill>
                  </a:tcPr>
                </a:tc>
                <a:tc>
                  <a:txBody>
                    <a:bodyPr/>
                    <a:lstStyle/>
                    <a:p>
                      <a:pPr marL="0" algn="ctr" defTabSz="914400" rtl="0" eaLnBrk="1" latinLnBrk="0" hangingPunct="1">
                        <a:spcAft>
                          <a:spcPts val="0"/>
                        </a:spcAft>
                      </a:pPr>
                      <a:r>
                        <a:rPr lang="fr-FR" sz="1400" b="1" u="sng" kern="1200">
                          <a:solidFill>
                            <a:schemeClr val="dk1"/>
                          </a:solidFill>
                          <a:effectLst/>
                          <a:latin typeface="+mn-lt"/>
                          <a:ea typeface="+mn-ea"/>
                          <a:cs typeface="+mn-cs"/>
                        </a:rPr>
                        <a:t>GÉOGRAPHIE </a:t>
                      </a:r>
                    </a:p>
                  </a:txBody>
                  <a:tcPr marL="68580" marR="68580" marT="0" marB="0">
                    <a:solidFill>
                      <a:schemeClr val="bg2"/>
                    </a:solidFill>
                  </a:tcPr>
                </a:tc>
                <a:tc>
                  <a:txBody>
                    <a:bodyPr/>
                    <a:lstStyle/>
                    <a:p>
                      <a:pPr marL="0" algn="ctr" defTabSz="914400" rtl="0" eaLnBrk="1" latinLnBrk="0" hangingPunct="1">
                        <a:spcAft>
                          <a:spcPts val="0"/>
                        </a:spcAft>
                      </a:pPr>
                      <a:r>
                        <a:rPr lang="fr-FR" sz="1400" b="1" u="sng" kern="1200">
                          <a:solidFill>
                            <a:schemeClr val="dk1"/>
                          </a:solidFill>
                          <a:effectLst/>
                          <a:latin typeface="+mn-lt"/>
                          <a:ea typeface="+mn-ea"/>
                          <a:cs typeface="+mn-cs"/>
                        </a:rPr>
                        <a:t>INSTITUTIONS</a:t>
                      </a:r>
                    </a:p>
                  </a:txBody>
                  <a:tcPr marL="68580" marR="68580" marT="0" marB="0">
                    <a:solidFill>
                      <a:schemeClr val="bg2"/>
                    </a:solidFill>
                  </a:tcPr>
                </a:tc>
                <a:tc>
                  <a:txBody>
                    <a:bodyPr/>
                    <a:lstStyle/>
                    <a:p>
                      <a:pPr marL="0" algn="ctr" defTabSz="914400" rtl="0" eaLnBrk="1" latinLnBrk="0" hangingPunct="1">
                        <a:spcAft>
                          <a:spcPts val="0"/>
                        </a:spcAft>
                      </a:pPr>
                      <a:r>
                        <a:rPr lang="fr-FR" sz="1400" b="1" u="sng" kern="1200">
                          <a:solidFill>
                            <a:schemeClr val="dk1"/>
                          </a:solidFill>
                          <a:effectLst/>
                          <a:latin typeface="+mn-lt"/>
                          <a:ea typeface="+mn-ea"/>
                          <a:cs typeface="+mn-cs"/>
                        </a:rPr>
                        <a:t>CONSEIL DE L'UE</a:t>
                      </a:r>
                    </a:p>
                  </a:txBody>
                  <a:tcPr marL="68580" marR="68580" marT="0" marB="0">
                    <a:solidFill>
                      <a:schemeClr val="bg2"/>
                    </a:solidFill>
                  </a:tcPr>
                </a:tc>
                <a:tc>
                  <a:txBody>
                    <a:bodyPr/>
                    <a:lstStyle/>
                    <a:p>
                      <a:pPr marL="0" algn="ctr" defTabSz="914400" rtl="0" eaLnBrk="1" latinLnBrk="0" hangingPunct="1">
                        <a:spcAft>
                          <a:spcPts val="0"/>
                        </a:spcAft>
                      </a:pPr>
                      <a:r>
                        <a:rPr lang="fr-FR" sz="1400" b="1" u="sng" kern="1200">
                          <a:solidFill>
                            <a:schemeClr val="dk1"/>
                          </a:solidFill>
                          <a:effectLst/>
                          <a:latin typeface="+mn-lt"/>
                          <a:ea typeface="+mn-ea"/>
                          <a:cs typeface="+mn-cs"/>
                        </a:rPr>
                        <a:t>CONSEIL EUROPÉEN</a:t>
                      </a:r>
                    </a:p>
                  </a:txBody>
                  <a:tcPr marL="68580" marR="68580" marT="0" marB="0">
                    <a:solidFill>
                      <a:schemeClr val="bg2"/>
                    </a:solidFill>
                  </a:tcPr>
                </a:tc>
                <a:tc>
                  <a:txBody>
                    <a:bodyPr/>
                    <a:lstStyle/>
                    <a:p>
                      <a:pPr marL="0" algn="ctr" defTabSz="914400" rtl="0" eaLnBrk="1" latinLnBrk="0" hangingPunct="1">
                        <a:spcAft>
                          <a:spcPts val="0"/>
                        </a:spcAft>
                      </a:pPr>
                      <a:r>
                        <a:rPr lang="fr-FR" sz="1400" b="1" u="sng" kern="1200">
                          <a:solidFill>
                            <a:schemeClr val="dk1"/>
                          </a:solidFill>
                          <a:effectLst/>
                          <a:latin typeface="+mn-lt"/>
                          <a:ea typeface="+mn-ea"/>
                          <a:cs typeface="+mn-cs"/>
                        </a:rPr>
                        <a:t>CITOYENS</a:t>
                      </a:r>
                    </a:p>
                  </a:txBody>
                  <a:tcPr marL="68580" marR="68580" marT="0" marB="0">
                    <a:solidFill>
                      <a:schemeClr val="bg2"/>
                    </a:solidFill>
                  </a:tcPr>
                </a:tc>
                <a:extLst>
                  <a:ext uri="{0D108BD9-81ED-4DB2-BD59-A6C34878D82A}">
                    <a16:rowId xmlns:a16="http://schemas.microsoft.com/office/drawing/2014/main" val="1917622303"/>
                  </a:ext>
                </a:extLst>
              </a:tr>
              <a:tr h="267611">
                <a:tc>
                  <a:txBody>
                    <a:bodyPr/>
                    <a:lstStyle/>
                    <a:p>
                      <a:pPr marL="0" algn="ctr" defTabSz="914400" rtl="0" eaLnBrk="1" latinLnBrk="0" hangingPunct="1">
                        <a:spcAft>
                          <a:spcPts val="0"/>
                        </a:spcAft>
                      </a:pPr>
                      <a:r>
                        <a:rPr lang="fr-FR" sz="1600" b="1" u="none" kern="1200">
                          <a:solidFill>
                            <a:schemeClr val="bg1">
                              <a:lumMod val="95000"/>
                            </a:schemeClr>
                          </a:solidFill>
                          <a:effectLst/>
                          <a:latin typeface="+mn-lt"/>
                          <a:ea typeface="+mn-ea"/>
                          <a:cs typeface="+mn-cs"/>
                          <a:hlinkClick r:id="rId2"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3"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4"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5"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6" action="ppaction://hlinksldjump"/>
                        </a:rPr>
                        <a:t>100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7" action="ppaction://hlinksldjump"/>
                        </a:rPr>
                        <a:t>100</a:t>
                      </a:r>
                    </a:p>
                  </a:txBody>
                  <a:tcPr marL="68580" marR="68580" marT="0" marB="0">
                    <a:solidFill>
                      <a:schemeClr val="bg1"/>
                    </a:solidFill>
                  </a:tcPr>
                </a:tc>
                <a:extLst>
                  <a:ext uri="{0D108BD9-81ED-4DB2-BD59-A6C34878D82A}">
                    <a16:rowId xmlns:a16="http://schemas.microsoft.com/office/drawing/2014/main" val="308926289"/>
                  </a:ext>
                </a:extLst>
              </a:tr>
              <a:tr h="267611">
                <a:tc>
                  <a:txBody>
                    <a:bodyPr/>
                    <a:lstStyle/>
                    <a:p>
                      <a:pPr marL="0" algn="ctr" defTabSz="914400" rtl="0" eaLnBrk="1" latinLnBrk="0" hangingPunct="1">
                        <a:spcAft>
                          <a:spcPts val="0"/>
                        </a:spcAft>
                      </a:pPr>
                      <a:r>
                        <a:rPr lang="fr-FR" sz="1600" b="1" u="none" kern="1200">
                          <a:solidFill>
                            <a:schemeClr val="bg1">
                              <a:lumMod val="95000"/>
                            </a:schemeClr>
                          </a:solidFill>
                          <a:effectLst/>
                          <a:latin typeface="+mn-lt"/>
                          <a:ea typeface="+mn-ea"/>
                          <a:cs typeface="+mn-cs"/>
                          <a:hlinkClick r:id="rId8"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9"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10"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11"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12" action="ppaction://hlinksldjump"/>
                        </a:rPr>
                        <a:t>200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13" action="ppaction://hlinksldjump"/>
                        </a:rPr>
                        <a:t>200</a:t>
                      </a:r>
                    </a:p>
                  </a:txBody>
                  <a:tcPr marL="68580" marR="68580" marT="0" marB="0">
                    <a:solidFill>
                      <a:schemeClr val="bg1"/>
                    </a:solidFill>
                  </a:tcPr>
                </a:tc>
                <a:extLst>
                  <a:ext uri="{0D108BD9-81ED-4DB2-BD59-A6C34878D82A}">
                    <a16:rowId xmlns:a16="http://schemas.microsoft.com/office/drawing/2014/main" val="3115381525"/>
                  </a:ext>
                </a:extLst>
              </a:tr>
              <a:tr h="267611">
                <a:tc>
                  <a:txBody>
                    <a:bodyPr/>
                    <a:lstStyle/>
                    <a:p>
                      <a:pPr marL="0" algn="ctr" defTabSz="914400" rtl="0" eaLnBrk="1" latinLnBrk="0" hangingPunct="1">
                        <a:spcAft>
                          <a:spcPts val="0"/>
                        </a:spcAft>
                      </a:pPr>
                      <a:r>
                        <a:rPr lang="fr-FR" sz="1600" b="1" u="none" kern="1200">
                          <a:solidFill>
                            <a:schemeClr val="bg1">
                              <a:lumMod val="95000"/>
                            </a:schemeClr>
                          </a:solidFill>
                          <a:effectLst/>
                          <a:latin typeface="+mn-lt"/>
                          <a:ea typeface="+mn-ea"/>
                          <a:cs typeface="+mn-cs"/>
                          <a:hlinkClick r:id="rId14"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15"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16"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17"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18" action="ppaction://hlinksldjump"/>
                        </a:rPr>
                        <a:t>300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19" action="ppaction://hlinksldjump"/>
                        </a:rPr>
                        <a:t>300</a:t>
                      </a:r>
                    </a:p>
                  </a:txBody>
                  <a:tcPr marL="68580" marR="68580" marT="0" marB="0">
                    <a:solidFill>
                      <a:schemeClr val="bg1"/>
                    </a:solidFill>
                  </a:tcPr>
                </a:tc>
                <a:extLst>
                  <a:ext uri="{0D108BD9-81ED-4DB2-BD59-A6C34878D82A}">
                    <a16:rowId xmlns:a16="http://schemas.microsoft.com/office/drawing/2014/main" val="3901564195"/>
                  </a:ext>
                </a:extLst>
              </a:tr>
              <a:tr h="267611">
                <a:tc>
                  <a:txBody>
                    <a:bodyPr/>
                    <a:lstStyle/>
                    <a:p>
                      <a:pPr marL="0" algn="ctr" defTabSz="914400" rtl="0" eaLnBrk="1" latinLnBrk="0" hangingPunct="1">
                        <a:spcAft>
                          <a:spcPts val="0"/>
                        </a:spcAft>
                      </a:pPr>
                      <a:r>
                        <a:rPr lang="fr-FR" sz="1600" b="1" u="none" kern="1200">
                          <a:solidFill>
                            <a:schemeClr val="bg1">
                              <a:lumMod val="95000"/>
                            </a:schemeClr>
                          </a:solidFill>
                          <a:effectLst/>
                          <a:latin typeface="+mn-lt"/>
                          <a:ea typeface="+mn-ea"/>
                          <a:cs typeface="+mn-cs"/>
                          <a:hlinkClick r:id="rId20"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21"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22"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23"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24" action="ppaction://hlinksldjump"/>
                        </a:rPr>
                        <a:t>400</a:t>
                      </a:r>
                    </a:p>
                  </a:txBody>
                  <a:tcPr marL="68580" marR="68580" marT="0" marB="0">
                    <a:solidFill>
                      <a:schemeClr val="bg1"/>
                    </a:solidFill>
                  </a:tcPr>
                </a:tc>
                <a:tc>
                  <a:txBody>
                    <a:bodyPr/>
                    <a:lstStyle/>
                    <a:p>
                      <a:pPr marL="0" algn="ctr" defTabSz="914400" rtl="0" eaLnBrk="1" latinLnBrk="0" hangingPunct="1">
                        <a:spcAft>
                          <a:spcPts val="0"/>
                        </a:spcAft>
                      </a:pPr>
                      <a:r>
                        <a:rPr lang="fr-FR" sz="1600" b="1" u="none" kern="1200">
                          <a:solidFill>
                            <a:schemeClr val="bg1">
                              <a:lumMod val="75000"/>
                            </a:schemeClr>
                          </a:solidFill>
                          <a:effectLst/>
                          <a:latin typeface="+mn-lt"/>
                          <a:ea typeface="+mn-ea"/>
                          <a:cs typeface="+mn-cs"/>
                          <a:hlinkClick r:id="rId25" action="ppaction://hlinksldjump"/>
                        </a:rPr>
                        <a:t>400</a:t>
                      </a:r>
                    </a:p>
                  </a:txBody>
                  <a:tcPr marL="68580" marR="68580" marT="0" marB="0">
                    <a:solidFill>
                      <a:schemeClr val="bg1"/>
                    </a:solidFill>
                  </a:tcPr>
                </a:tc>
                <a:extLst>
                  <a:ext uri="{0D108BD9-81ED-4DB2-BD59-A6C34878D82A}">
                    <a16:rowId xmlns:a16="http://schemas.microsoft.com/office/drawing/2014/main" val="2819647559"/>
                  </a:ext>
                </a:extLst>
              </a:tr>
            </a:tbl>
          </a:graphicData>
        </a:graphic>
      </p:graphicFrame>
      <p:graphicFrame>
        <p:nvGraphicFramePr>
          <p:cNvPr id="3" name="Table 2">
            <a:extLst>
              <a:ext uri="{FF2B5EF4-FFF2-40B4-BE49-F238E27FC236}">
                <a16:creationId xmlns:a16="http://schemas.microsoft.com/office/drawing/2014/main" id="{5CCD4E8E-34FC-8609-D40B-025A724AE2E0}"/>
              </a:ext>
            </a:extLst>
          </p:cNvPr>
          <p:cNvGraphicFramePr>
            <a:graphicFrameLocks noGrp="1"/>
          </p:cNvGraphicFramePr>
          <p:nvPr>
            <p:extLst>
              <p:ext uri="{D42A27DB-BD31-4B8C-83A1-F6EECF244321}">
                <p14:modId xmlns:p14="http://schemas.microsoft.com/office/powerpoint/2010/main" val="2215374717"/>
              </p:ext>
            </p:extLst>
          </p:nvPr>
        </p:nvGraphicFramePr>
        <p:xfrm>
          <a:off x="466722" y="3931370"/>
          <a:ext cx="8897087" cy="1605666"/>
        </p:xfrm>
        <a:graphic>
          <a:graphicData uri="http://schemas.openxmlformats.org/drawingml/2006/table">
            <a:tbl>
              <a:tblPr firstRow="1" firstCol="1" lastCol="1" bandRow="1" bandCol="1">
                <a:tableStyleId>{16D9F66E-5EB9-4882-86FB-DCBF35E3C3E4}</a:tableStyleId>
              </a:tblPr>
              <a:tblGrid>
                <a:gridCol w="1362078">
                  <a:extLst>
                    <a:ext uri="{9D8B030D-6E8A-4147-A177-3AD203B41FA5}">
                      <a16:colId xmlns:a16="http://schemas.microsoft.com/office/drawing/2014/main" val="1481001424"/>
                    </a:ext>
                  </a:extLst>
                </a:gridCol>
                <a:gridCol w="1266092">
                  <a:extLst>
                    <a:ext uri="{9D8B030D-6E8A-4147-A177-3AD203B41FA5}">
                      <a16:colId xmlns:a16="http://schemas.microsoft.com/office/drawing/2014/main" val="1506110963"/>
                    </a:ext>
                  </a:extLst>
                </a:gridCol>
                <a:gridCol w="1547446">
                  <a:extLst>
                    <a:ext uri="{9D8B030D-6E8A-4147-A177-3AD203B41FA5}">
                      <a16:colId xmlns:a16="http://schemas.microsoft.com/office/drawing/2014/main" val="1120485638"/>
                    </a:ext>
                  </a:extLst>
                </a:gridCol>
                <a:gridCol w="1688124">
                  <a:extLst>
                    <a:ext uri="{9D8B030D-6E8A-4147-A177-3AD203B41FA5}">
                      <a16:colId xmlns:a16="http://schemas.microsoft.com/office/drawing/2014/main" val="1736543348"/>
                    </a:ext>
                  </a:extLst>
                </a:gridCol>
                <a:gridCol w="1547446">
                  <a:extLst>
                    <a:ext uri="{9D8B030D-6E8A-4147-A177-3AD203B41FA5}">
                      <a16:colId xmlns:a16="http://schemas.microsoft.com/office/drawing/2014/main" val="3909896527"/>
                    </a:ext>
                  </a:extLst>
                </a:gridCol>
                <a:gridCol w="1485901">
                  <a:extLst>
                    <a:ext uri="{9D8B030D-6E8A-4147-A177-3AD203B41FA5}">
                      <a16:colId xmlns:a16="http://schemas.microsoft.com/office/drawing/2014/main" val="3041833845"/>
                    </a:ext>
                  </a:extLst>
                </a:gridCol>
              </a:tblGrid>
              <a:tr h="535222">
                <a:tc>
                  <a:txBody>
                    <a:bodyPr/>
                    <a:lstStyle/>
                    <a:p>
                      <a:pPr algn="ctr">
                        <a:spcAft>
                          <a:spcPts val="0"/>
                        </a:spcAft>
                      </a:pPr>
                      <a:r>
                        <a:rPr lang="fr-FR" sz="1400" b="1" u="sng" kern="1200">
                          <a:solidFill>
                            <a:schemeClr val="dk1"/>
                          </a:solidFill>
                          <a:effectLst/>
                        </a:rPr>
                        <a:t>PROCESSUS DÉCISIONNEL</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fr-FR" sz="1400" b="1" u="sng" kern="1200">
                          <a:solidFill>
                            <a:schemeClr val="dk1"/>
                          </a:solidFill>
                          <a:effectLst/>
                        </a:rPr>
                        <a:t>?</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fr-FR" sz="1400" b="1" u="sng" kern="1200">
                          <a:solidFill>
                            <a:schemeClr val="dk1"/>
                          </a:solidFill>
                          <a:effectLst/>
                        </a:rPr>
                        <a:t>PAYS DE L'UE</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fr-FR" sz="1400" b="1" u="sng" kern="1200">
                          <a:solidFill>
                            <a:schemeClr val="dk1"/>
                          </a:solidFill>
                          <a:effectLst/>
                        </a:rPr>
                        <a:t>ÉLARGISSEMENT</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fr-FR" sz="1400" b="1" u="sng" kern="1200">
                          <a:solidFill>
                            <a:schemeClr val="dk1"/>
                          </a:solidFill>
                          <a:effectLst/>
                        </a:rPr>
                        <a:t>PRÉSIDENCE</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fr-FR" sz="1400" b="1" u="sng" kern="1200">
                          <a:solidFill>
                            <a:schemeClr val="dk1"/>
                          </a:solidFill>
                          <a:effectLst/>
                        </a:rPr>
                        <a:t>LANGUES</a:t>
                      </a: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478233020"/>
                  </a:ext>
                </a:extLst>
              </a:tr>
              <a:tr h="267611">
                <a:tc>
                  <a:txBody>
                    <a:bodyPr/>
                    <a:lstStyle/>
                    <a:p>
                      <a:pPr algn="ctr">
                        <a:spcAft>
                          <a:spcPts val="0"/>
                        </a:spcAft>
                      </a:pPr>
                      <a:r>
                        <a:rPr lang="fr-FR" sz="1400" b="1" u="none" kern="1200">
                          <a:solidFill>
                            <a:schemeClr val="bg1">
                              <a:lumMod val="75000"/>
                            </a:schemeClr>
                          </a:solidFill>
                          <a:effectLst/>
                          <a:hlinkClick r:id="rId26"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fr-FR" sz="1400" b="1" u="none" kern="1200">
                          <a:solidFill>
                            <a:schemeClr val="bg1">
                              <a:lumMod val="75000"/>
                            </a:schemeClr>
                          </a:solidFill>
                          <a:effectLst/>
                          <a:hlinkClick r:id="rId27"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fr-FR" sz="1400" b="1" u="none" kern="1200">
                          <a:solidFill>
                            <a:schemeClr val="bg1">
                              <a:lumMod val="75000"/>
                            </a:schemeClr>
                          </a:solidFill>
                          <a:effectLst/>
                          <a:hlinkClick r:id="rId28"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fr-FR" sz="1400" b="1" u="none" kern="1200">
                          <a:solidFill>
                            <a:schemeClr val="bg1">
                              <a:lumMod val="75000"/>
                            </a:schemeClr>
                          </a:solidFill>
                          <a:effectLst/>
                          <a:hlinkClick r:id="rId29"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fr-FR" sz="1400" b="1" u="none" kern="1200">
                          <a:solidFill>
                            <a:schemeClr val="bg1">
                              <a:lumMod val="75000"/>
                            </a:schemeClr>
                          </a:solidFill>
                          <a:effectLst/>
                          <a:hlinkClick r:id="rId30"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fr-FR" sz="1400" b="1" u="none" kern="1200">
                          <a:solidFill>
                            <a:schemeClr val="bg1">
                              <a:lumMod val="75000"/>
                            </a:schemeClr>
                          </a:solidFill>
                          <a:effectLst/>
                          <a:hlinkClick r:id="rId31" action="ppaction://hlinksldjump"/>
                        </a:rPr>
                        <a:t>100</a:t>
                      </a:r>
                    </a:p>
                  </a:txBody>
                  <a:tcPr marL="66912" marR="66912"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302271672"/>
                  </a:ext>
                </a:extLst>
              </a:tr>
              <a:tr h="267611">
                <a:tc>
                  <a:txBody>
                    <a:bodyPr/>
                    <a:lstStyle/>
                    <a:p>
                      <a:pPr algn="ctr">
                        <a:spcAft>
                          <a:spcPts val="0"/>
                        </a:spcAft>
                      </a:pPr>
                      <a:r>
                        <a:rPr lang="fr-FR" sz="1400" b="1" u="none" kern="1200">
                          <a:solidFill>
                            <a:schemeClr val="bg1">
                              <a:lumMod val="75000"/>
                            </a:schemeClr>
                          </a:solidFill>
                          <a:effectLst/>
                          <a:hlinkClick r:id="rId32" action="ppaction://hlinksldjump"/>
                        </a:rPr>
                        <a:t>200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33" action="ppaction://hlinksldjump"/>
                        </a:rPr>
                        <a:t>200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34" action="ppaction://hlinksldjump"/>
                        </a:rPr>
                        <a:t>200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35" action="ppaction://hlinksldjump"/>
                        </a:rPr>
                        <a:t>200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36" action="ppaction://hlinksldjump"/>
                        </a:rPr>
                        <a:t>200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37" action="ppaction://hlinksldjump"/>
                        </a:rPr>
                        <a:t>200</a:t>
                      </a:r>
                    </a:p>
                  </a:txBody>
                  <a:tcPr marL="66912" marR="66912" marT="0" marB="0">
                    <a:solidFill>
                      <a:schemeClr val="bg1"/>
                    </a:solidFill>
                  </a:tcPr>
                </a:tc>
                <a:extLst>
                  <a:ext uri="{0D108BD9-81ED-4DB2-BD59-A6C34878D82A}">
                    <a16:rowId xmlns:a16="http://schemas.microsoft.com/office/drawing/2014/main" val="1426959392"/>
                  </a:ext>
                </a:extLst>
              </a:tr>
              <a:tr h="267611">
                <a:tc>
                  <a:txBody>
                    <a:bodyPr/>
                    <a:lstStyle/>
                    <a:p>
                      <a:pPr algn="ctr">
                        <a:spcAft>
                          <a:spcPts val="0"/>
                        </a:spcAft>
                      </a:pPr>
                      <a:r>
                        <a:rPr lang="fr-FR" sz="1400" b="1" u="none" kern="1200">
                          <a:solidFill>
                            <a:schemeClr val="bg1">
                              <a:lumMod val="75000"/>
                            </a:schemeClr>
                          </a:solidFill>
                          <a:effectLst/>
                          <a:hlinkClick r:id="rId38" action="ppaction://hlinksldjump"/>
                        </a:rPr>
                        <a:t>300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39" action="ppaction://hlinksldjump"/>
                        </a:rPr>
                        <a:t>300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40" action="ppaction://hlinksldjump"/>
                        </a:rPr>
                        <a:t>300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41" action="ppaction://hlinksldjump"/>
                        </a:rPr>
                        <a:t>300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42" action="ppaction://hlinksldjump"/>
                        </a:rPr>
                        <a:t>300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43" action="ppaction://hlinksldjump"/>
                        </a:rPr>
                        <a:t>300</a:t>
                      </a:r>
                    </a:p>
                  </a:txBody>
                  <a:tcPr marL="66912" marR="66912" marT="0" marB="0">
                    <a:solidFill>
                      <a:schemeClr val="bg1"/>
                    </a:solidFill>
                  </a:tcPr>
                </a:tc>
                <a:extLst>
                  <a:ext uri="{0D108BD9-81ED-4DB2-BD59-A6C34878D82A}">
                    <a16:rowId xmlns:a16="http://schemas.microsoft.com/office/drawing/2014/main" val="997805842"/>
                  </a:ext>
                </a:extLst>
              </a:tr>
              <a:tr h="267611">
                <a:tc>
                  <a:txBody>
                    <a:bodyPr/>
                    <a:lstStyle/>
                    <a:p>
                      <a:pPr algn="ctr">
                        <a:spcAft>
                          <a:spcPts val="0"/>
                        </a:spcAft>
                      </a:pPr>
                      <a:r>
                        <a:rPr lang="fr-FR" sz="1400" b="1" u="none" kern="1200">
                          <a:solidFill>
                            <a:schemeClr val="bg1">
                              <a:lumMod val="75000"/>
                            </a:schemeClr>
                          </a:solidFill>
                          <a:effectLst/>
                          <a:hlinkClick r:id="rId44" action="ppaction://hlinksldjump"/>
                        </a:rPr>
                        <a:t>400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45" action="ppaction://hlinksldjump"/>
                        </a:rPr>
                        <a:t>400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46" action="ppaction://hlinksldjump"/>
                        </a:rPr>
                        <a:t>400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47" action="ppaction://hlinksldjump"/>
                        </a:rPr>
                        <a:t>400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48" action="ppaction://hlinksldjump"/>
                        </a:rPr>
                        <a:t>400</a:t>
                      </a:r>
                    </a:p>
                  </a:txBody>
                  <a:tcPr marL="66912" marR="66912" marT="0" marB="0">
                    <a:solidFill>
                      <a:schemeClr val="bg1"/>
                    </a:solidFill>
                  </a:tcPr>
                </a:tc>
                <a:tc>
                  <a:txBody>
                    <a:bodyPr/>
                    <a:lstStyle/>
                    <a:p>
                      <a:pPr algn="ctr">
                        <a:spcAft>
                          <a:spcPts val="0"/>
                        </a:spcAft>
                      </a:pPr>
                      <a:r>
                        <a:rPr lang="fr-FR" sz="1400" b="1" u="none" kern="1200">
                          <a:solidFill>
                            <a:schemeClr val="bg1">
                              <a:lumMod val="75000"/>
                            </a:schemeClr>
                          </a:solidFill>
                          <a:effectLst/>
                          <a:hlinkClick r:id="rId49" action="ppaction://hlinksldjump"/>
                        </a:rPr>
                        <a:t>400</a:t>
                      </a:r>
                    </a:p>
                  </a:txBody>
                  <a:tcPr marL="66912" marR="66912" marT="0" marB="0">
                    <a:solidFill>
                      <a:schemeClr val="bg1"/>
                    </a:solidFill>
                  </a:tcPr>
                </a:tc>
                <a:extLst>
                  <a:ext uri="{0D108BD9-81ED-4DB2-BD59-A6C34878D82A}">
                    <a16:rowId xmlns:a16="http://schemas.microsoft.com/office/drawing/2014/main" val="3889866593"/>
                  </a:ext>
                </a:extLst>
              </a:tr>
            </a:tbl>
          </a:graphicData>
        </a:graphic>
      </p:graphicFrame>
    </p:spTree>
    <p:extLst>
      <p:ext uri="{BB962C8B-B14F-4D97-AF65-F5344CB8AC3E}">
        <p14:creationId xmlns:p14="http://schemas.microsoft.com/office/powerpoint/2010/main" val="399217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a:t>A</a:t>
            </a:r>
          </a:p>
          <a:p>
            <a:endParaRPr lang="es-ES" sz="1200" dirty="0"/>
          </a:p>
          <a:p>
            <a:r>
              <a:rPr lang="fr-FR" sz="1800" b="0">
                <a:solidFill>
                  <a:schemeClr val="accent6"/>
                </a:solidFill>
                <a:latin typeface="Source Sans 3" panose="020B0303030403020204" pitchFamily="34" charset="0"/>
              </a:rPr>
              <a:t>La Cour de justice de l'Union européenne</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dirty="0"/>
              <a:t>Le Comité économique et social européen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fr-FR"/>
              <a:t>Processus décisionnel - 100 points</a:t>
            </a:r>
          </a:p>
          <a:p>
            <a:pPr>
              <a:lnSpc>
                <a:spcPts val="3000"/>
              </a:lnSpc>
            </a:pPr>
            <a:r>
              <a:rPr lang="fr-FR">
                <a:solidFill>
                  <a:schemeClr val="accent2"/>
                </a:solidFill>
              </a:rPr>
              <a:t>⸺</a:t>
            </a:r>
          </a:p>
          <a:p>
            <a:r>
              <a:rPr lang="fr-FR" sz="2800"/>
              <a:t>Parmi ces deux entités, laquelle n'est pas une institution de l'UE, mais un organe consultatif?</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37C4E4B-108A-472D-46B7-AA6CB2F50BF5}"/>
              </a:ext>
            </a:extLst>
          </p:cNvPr>
          <p:cNvSpPr txBox="1">
            <a:spLocks/>
          </p:cNvSpPr>
          <p:nvPr/>
        </p:nvSpPr>
        <p:spPr bwMode="auto">
          <a:xfrm>
            <a:off x="1381113" y="5196316"/>
            <a:ext cx="413737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dirty="0">
                <a:effectLst>
                  <a:outerShdw blurRad="38100" dist="38100" dir="2700000" algn="tl">
                    <a:srgbClr val="000000">
                      <a:alpha val="43137"/>
                    </a:srgbClr>
                  </a:outerShdw>
                </a:effectLst>
                <a:hlinkClick r:id="rId4" action="ppaction://hlinksldjump"/>
              </a:rPr>
              <a:t>Pour en savoir plus</a:t>
            </a:r>
          </a:p>
        </p:txBody>
      </p:sp>
      <p:sp>
        <p:nvSpPr>
          <p:cNvPr id="3" name="Text Placeholder 11">
            <a:extLst>
              <a:ext uri="{FF2B5EF4-FFF2-40B4-BE49-F238E27FC236}">
                <a16:creationId xmlns:a16="http://schemas.microsoft.com/office/drawing/2014/main" id="{6224002A-B019-7323-EA61-998A0023857F}"/>
              </a:ext>
            </a:extLst>
          </p:cNvPr>
          <p:cNvSpPr txBox="1">
            <a:spLocks/>
          </p:cNvSpPr>
          <p:nvPr/>
        </p:nvSpPr>
        <p:spPr bwMode="auto">
          <a:xfrm>
            <a:off x="7851676" y="519631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1624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083278"/>
            <a:ext cx="5233549" cy="3409381"/>
          </a:xfrm>
          <a:solidFill>
            <a:schemeClr val="accent2">
              <a:lumMod val="20000"/>
              <a:lumOff val="80000"/>
              <a:alpha val="50000"/>
            </a:schemeClr>
          </a:solidFill>
        </p:spPr>
        <p:txBody>
          <a:bodyPr/>
          <a:lstStyle/>
          <a:p>
            <a:pPr>
              <a:lnSpc>
                <a:spcPct val="150000"/>
              </a:lnSpc>
            </a:pPr>
            <a:r>
              <a:rPr lang="fr-FR" sz="1800">
                <a:solidFill>
                  <a:schemeClr val="tx2">
                    <a:lumMod val="60000"/>
                    <a:lumOff val="40000"/>
                  </a:schemeClr>
                </a:solidFill>
                <a:latin typeface="Source Sans 3" panose="020B0303030403020204" pitchFamily="34" charset="0"/>
              </a:rPr>
              <a:t>Le Comité économique et social européen est un organe consultatif de l'UE qui se compose de représentants d'organisations de travailleurs et d'employeurs et d'autres groupes d'intérêt. </a:t>
            </a:r>
          </a:p>
          <a:p>
            <a:pPr>
              <a:lnSpc>
                <a:spcPct val="150000"/>
              </a:lnSpc>
            </a:pPr>
            <a:r>
              <a:rPr lang="fr-FR" sz="1800">
                <a:solidFill>
                  <a:schemeClr val="tx2">
                    <a:lumMod val="60000"/>
                    <a:lumOff val="40000"/>
                  </a:schemeClr>
                </a:solidFill>
                <a:latin typeface="Source Sans 3" panose="020B0303030403020204" pitchFamily="34" charset="0"/>
              </a:rPr>
              <a:t>Il adresse à la Commission européenne, au Conseil de l'UE et au Parlement européen des avis sur des questions relatives à l'UE.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fr-FR"/>
              <a:t>Processus décisionnel - 100 points</a:t>
            </a:r>
          </a:p>
          <a:p>
            <a:pPr>
              <a:lnSpc>
                <a:spcPts val="3000"/>
              </a:lnSpc>
            </a:pPr>
            <a:r>
              <a:rPr lang="fr-FR">
                <a:solidFill>
                  <a:schemeClr val="accent2"/>
                </a:solidFill>
              </a:rPr>
              <a:t>⸺</a:t>
            </a:r>
          </a:p>
          <a:p>
            <a:r>
              <a:rPr lang="fr-FR" sz="2800" i="1"/>
              <a:t>Informations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6" name="Text Placeholder 3">
            <a:extLst>
              <a:ext uri="{FF2B5EF4-FFF2-40B4-BE49-F238E27FC236}">
                <a16:creationId xmlns:a16="http://schemas.microsoft.com/office/drawing/2014/main" id="{ABC6E06C-58FB-1671-A335-289DE9701723}"/>
              </a:ext>
            </a:extLst>
          </p:cNvPr>
          <p:cNvSpPr txBox="1">
            <a:spLocks/>
          </p:cNvSpPr>
          <p:nvPr/>
        </p:nvSpPr>
        <p:spPr>
          <a:xfrm>
            <a:off x="6254262" y="2083278"/>
            <a:ext cx="4874300" cy="3406949"/>
          </a:xfrm>
          <a:prstGeom prst="rect">
            <a:avLst/>
          </a:prstGeom>
          <a:solidFill>
            <a:schemeClr val="accent2">
              <a:lumMod val="20000"/>
              <a:lumOff val="80000"/>
              <a:alpha val="5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fr-FR" sz="1800">
                <a:solidFill>
                  <a:schemeClr val="tx2">
                    <a:lumMod val="60000"/>
                    <a:lumOff val="40000"/>
                  </a:schemeClr>
                </a:solidFill>
                <a:latin typeface="Source Sans 3" panose="020B0303030403020204" pitchFamily="34" charset="0"/>
              </a:rPr>
              <a:t>La Cour de justice de l'Union européenne veille au respect du droit dans le cadre de l'interprétation et de l'application des traités.</a:t>
            </a:r>
          </a:p>
        </p:txBody>
      </p:sp>
      <p:sp>
        <p:nvSpPr>
          <p:cNvPr id="2" name="Text Placeholder 11">
            <a:extLst>
              <a:ext uri="{FF2B5EF4-FFF2-40B4-BE49-F238E27FC236}">
                <a16:creationId xmlns:a16="http://schemas.microsoft.com/office/drawing/2014/main" id="{2A0E8798-190F-13D4-7AB7-FC3BC4A50B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275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sz="1800" dirty="0"/>
              <a:t>Le Conseil de l'Europe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Le Conseil de l'Union européenne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La Commission européenne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Le Parlement européen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Processus décisionnel - 200 points</a:t>
            </a:r>
          </a:p>
          <a:p>
            <a:pPr>
              <a:lnSpc>
                <a:spcPts val="3000"/>
              </a:lnSpc>
            </a:pPr>
            <a:r>
              <a:rPr lang="fr-FR">
                <a:solidFill>
                  <a:schemeClr val="accent2"/>
                </a:solidFill>
              </a:rPr>
              <a:t>⸺</a:t>
            </a:r>
          </a:p>
          <a:p>
            <a:r>
              <a:rPr lang="fr-FR" sz="2400"/>
              <a:t>Laquelle de ces institutions n'intervient pas dans le processus décisionnel de l'UE?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0407A627-E87B-B417-5FDF-DE80D31D4DF7}"/>
              </a:ext>
            </a:extLst>
          </p:cNvPr>
          <p:cNvSpPr txBox="1">
            <a:spLocks/>
          </p:cNvSpPr>
          <p:nvPr/>
        </p:nvSpPr>
        <p:spPr bwMode="auto">
          <a:xfrm>
            <a:off x="1512997" y="6010076"/>
            <a:ext cx="410174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dirty="0">
                <a:effectLst>
                  <a:outerShdw blurRad="38100" dist="38100" dir="2700000" algn="tl">
                    <a:srgbClr val="000000">
                      <a:alpha val="43137"/>
                    </a:srgbClr>
                  </a:outerShdw>
                </a:effectLst>
                <a:hlinkClick r:id="rId4" action="ppaction://hlinksldjump"/>
              </a:rPr>
              <a:t>Pour en savoir plus</a:t>
            </a:r>
          </a:p>
        </p:txBody>
      </p:sp>
      <p:sp>
        <p:nvSpPr>
          <p:cNvPr id="8" name="Text Placeholder 11">
            <a:extLst>
              <a:ext uri="{FF2B5EF4-FFF2-40B4-BE49-F238E27FC236}">
                <a16:creationId xmlns:a16="http://schemas.microsoft.com/office/drawing/2014/main" id="{4289D5F8-991F-6AC9-BEC4-1FB6BA204BAF}"/>
              </a:ext>
            </a:extLst>
          </p:cNvPr>
          <p:cNvSpPr txBox="1">
            <a:spLocks/>
          </p:cNvSpPr>
          <p:nvPr/>
        </p:nvSpPr>
        <p:spPr bwMode="auto">
          <a:xfrm>
            <a:off x="7992011" y="6010076"/>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05275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2827" y="2075937"/>
            <a:ext cx="5233549" cy="4125349"/>
          </a:xfrm>
          <a:solidFill>
            <a:schemeClr val="accent2">
              <a:lumMod val="20000"/>
              <a:lumOff val="80000"/>
              <a:alpha val="50000"/>
            </a:schemeClr>
          </a:solidFill>
        </p:spPr>
        <p:txBody>
          <a:bodyPr/>
          <a:lstStyle/>
          <a:p>
            <a:pPr>
              <a:lnSpc>
                <a:spcPct val="150000"/>
              </a:lnSpc>
            </a:pPr>
            <a:r>
              <a:rPr lang="fr-FR" sz="1800">
                <a:latin typeface="Times New Roman" panose="02020603050405020304" pitchFamily="18" charset="0"/>
                <a:ea typeface="Calibri" panose="020F0502020204030204" pitchFamily="34" charset="0"/>
                <a:cs typeface="Arial" panose="020B0604020202020204" pitchFamily="34" charset="0"/>
              </a:rPr>
              <a:t>Si le Conseil de l'Union européenne, le Parlement européen et la Commission européenne jouent chacun un rôle central dans le processus décisionnel de l'UE, le Conseil de l'Europe n'est pas lié à l'Union européenne. </a:t>
            </a:r>
          </a:p>
          <a:p>
            <a:pPr>
              <a:lnSpc>
                <a:spcPct val="150000"/>
              </a:lnSpc>
            </a:pPr>
            <a:r>
              <a:rPr lang="fr-FR" sz="1800">
                <a:latin typeface="Times New Roman" panose="02020603050405020304" pitchFamily="18" charset="0"/>
                <a:ea typeface="Calibri" panose="020F0502020204030204" pitchFamily="34" charset="0"/>
                <a:cs typeface="Arial" panose="020B0604020202020204" pitchFamily="34" charset="0"/>
              </a:rPr>
              <a:t>Le Conseil de l'Europe est une organisation intergouvernementale distincte, principalement axée sur les droits de l'homme, qui comprend 46 États membres, dont les 27 pays de l'UE.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347609"/>
          </a:xfrm>
        </p:spPr>
        <p:txBody>
          <a:bodyPr/>
          <a:lstStyle/>
          <a:p>
            <a:pPr>
              <a:lnSpc>
                <a:spcPts val="3000"/>
              </a:lnSpc>
            </a:pPr>
            <a:r>
              <a:rPr lang="fr-FR"/>
              <a:t>Processus décisionnel - 200 points</a:t>
            </a:r>
          </a:p>
          <a:p>
            <a:pPr>
              <a:lnSpc>
                <a:spcPts val="3000"/>
              </a:lnSpc>
            </a:pPr>
            <a:r>
              <a:rPr lang="fr-FR">
                <a:solidFill>
                  <a:schemeClr val="accent2"/>
                </a:solidFill>
              </a:rPr>
              <a:t>⸺</a:t>
            </a:r>
          </a:p>
          <a:p>
            <a:r>
              <a:rPr lang="fr-FR" sz="2800" i="1"/>
              <a:t>Informations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pic>
        <p:nvPicPr>
          <p:cNvPr id="2" name="Picture 2" descr="Map of the Council of Europe 46 member states">
            <a:extLst>
              <a:ext uri="{FF2B5EF4-FFF2-40B4-BE49-F238E27FC236}">
                <a16:creationId xmlns:a16="http://schemas.microsoft.com/office/drawing/2014/main" id="{5988D701-49E3-E87C-F0D6-8AD159DD35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5864"/>
          <a:stretch/>
        </p:blipFill>
        <p:spPr bwMode="auto">
          <a:xfrm>
            <a:off x="6862104" y="1226035"/>
            <a:ext cx="2403523" cy="497525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11">
            <a:extLst>
              <a:ext uri="{FF2B5EF4-FFF2-40B4-BE49-F238E27FC236}">
                <a16:creationId xmlns:a16="http://schemas.microsoft.com/office/drawing/2014/main" id="{B26E8E23-0A66-581B-0B9C-17A4A548B2F3}"/>
              </a:ext>
            </a:extLst>
          </p:cNvPr>
          <p:cNvSpPr txBox="1">
            <a:spLocks/>
          </p:cNvSpPr>
          <p:nvPr/>
        </p:nvSpPr>
        <p:spPr bwMode="auto">
          <a:xfrm>
            <a:off x="9096911" y="586314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867770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dirty="0"/>
              <a:t>de leur circonscription</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de leur parti/groupe politique</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de leur pays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de l'Union européenne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Processus décisionnel - 300 points</a:t>
            </a:r>
          </a:p>
          <a:p>
            <a:pPr>
              <a:lnSpc>
                <a:spcPts val="3000"/>
              </a:lnSpc>
            </a:pPr>
            <a:r>
              <a:rPr lang="fr-FR">
                <a:solidFill>
                  <a:schemeClr val="accent2"/>
                </a:solidFill>
              </a:rPr>
              <a:t>⸺</a:t>
            </a:r>
          </a:p>
          <a:p>
            <a:r>
              <a:rPr lang="fr-FR" sz="2400"/>
              <a:t>Les commissaires de l'UE représentent les intérêts: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B16D5B9-1738-140C-C8B3-6AC0FF1168C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7375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fr-FR" sz="4000"/>
              <a:t>Qu'est-ce que le Coreper?</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Processus décisionnel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9221617"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buFont typeface="Wingdings" panose="05000000000000000000" pitchFamily="2" charset="2"/>
              <a:buChar char="ü"/>
            </a:pPr>
            <a:r>
              <a:rPr lang="fr-FR" dirty="0">
                <a:solidFill>
                  <a:srgbClr val="00B050"/>
                </a:solidFill>
                <a:latin typeface="Open Sans" panose="020B0606030504020204" pitchFamily="34" charset="0"/>
              </a:rPr>
              <a:t>Le terme Coreper désigne le "Comité des représentants permanents des gouvernements des États membres". Ses missions principales sont les suivantes:</a:t>
            </a:r>
          </a:p>
          <a:p>
            <a:pPr marL="285750" indent="-285750">
              <a:buFont typeface="Wingdings" panose="05000000000000000000" pitchFamily="2" charset="2"/>
              <a:buChar char="Ø"/>
            </a:pPr>
            <a:r>
              <a:rPr lang="fr-FR" dirty="0">
                <a:solidFill>
                  <a:srgbClr val="00B050"/>
                </a:solidFill>
              </a:rPr>
              <a:t>coordonner et préparer les travaux des différentes formations du Conseil</a:t>
            </a:r>
          </a:p>
          <a:p>
            <a:pPr marL="285750" indent="-285750">
              <a:buFont typeface="Wingdings" panose="05000000000000000000" pitchFamily="2" charset="2"/>
              <a:buChar char="Ø"/>
            </a:pPr>
            <a:r>
              <a:rPr lang="fr-FR" dirty="0">
                <a:solidFill>
                  <a:srgbClr val="00B050"/>
                </a:solidFill>
              </a:rPr>
              <a:t>veiller à la cohérence des politiques de l'UE</a:t>
            </a:r>
          </a:p>
          <a:p>
            <a:pPr marL="285750" indent="-285750">
              <a:buFont typeface="Wingdings" panose="05000000000000000000" pitchFamily="2" charset="2"/>
              <a:buChar char="Ø"/>
            </a:pPr>
            <a:r>
              <a:rPr lang="fr-FR" dirty="0">
                <a:solidFill>
                  <a:srgbClr val="00B050"/>
                </a:solidFill>
              </a:rPr>
              <a:t>négocier des accords et des compromis qui sont ensuite soumis au Conseil pour adoption</a:t>
            </a:r>
          </a:p>
        </p:txBody>
      </p:sp>
      <p:sp>
        <p:nvSpPr>
          <p:cNvPr id="2" name="Text Placeholder 11">
            <a:extLst>
              <a:ext uri="{FF2B5EF4-FFF2-40B4-BE49-F238E27FC236}">
                <a16:creationId xmlns:a16="http://schemas.microsoft.com/office/drawing/2014/main" id="{AFF120A7-6F91-4293-A44C-A9EB114006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54533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anim calcmode="lin" valueType="num">
                                      <p:cBhvr>
                                        <p:cTn id="14"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19">
                                            <p:txEl>
                                              <p:pRg st="1" end="1"/>
                                            </p:txEl>
                                          </p:spTgt>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19">
                                            <p:txEl>
                                              <p:pRg st="2" end="2"/>
                                            </p:txEl>
                                          </p:spTgt>
                                        </p:tgtEl>
                                        <p:attrNameLst>
                                          <p:attrName>style.visibility</p:attrName>
                                        </p:attrNameLst>
                                      </p:cBhvr>
                                      <p:to>
                                        <p:strVal val="visible"/>
                                      </p:to>
                                    </p:set>
                                    <p:anim calcmode="lin" valueType="num">
                                      <p:cBhvr>
                                        <p:cTn id="20"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19">
                                            <p:txEl>
                                              <p:pRg st="2" end="2"/>
                                            </p:txEl>
                                          </p:spTgt>
                                        </p:tgtEl>
                                      </p:cBhvr>
                                    </p:animEffect>
                                  </p:childTnLst>
                                </p:cTn>
                              </p:par>
                              <p:par>
                                <p:cTn id="24" presetID="31" presetClass="entr" presetSubtype="0" fill="hold" grpId="0" nodeType="withEffect">
                                  <p:stCondLst>
                                    <p:cond delay="0"/>
                                  </p:stCondLst>
                                  <p:childTnLst>
                                    <p:set>
                                      <p:cBhvr>
                                        <p:cTn id="25" dur="1" fill="hold">
                                          <p:stCondLst>
                                            <p:cond delay="0"/>
                                          </p:stCondLst>
                                        </p:cTn>
                                        <p:tgtEl>
                                          <p:spTgt spid="19">
                                            <p:txEl>
                                              <p:pRg st="3" end="3"/>
                                            </p:txEl>
                                          </p:spTgt>
                                        </p:tgtEl>
                                        <p:attrNameLst>
                                          <p:attrName>style.visibility</p:attrName>
                                        </p:attrNameLst>
                                      </p:cBhvr>
                                      <p:to>
                                        <p:strVal val="visible"/>
                                      </p:to>
                                    </p:set>
                                    <p:anim calcmode="lin" valueType="num">
                                      <p:cBhvr>
                                        <p:cTn id="26"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7"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8"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9"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a:t>A</a:t>
            </a:r>
          </a:p>
          <a:p>
            <a:endParaRPr lang="es-ES" sz="1200" dirty="0"/>
          </a:p>
          <a:p>
            <a:pPr>
              <a:lnSpc>
                <a:spcPct val="150000"/>
              </a:lnSpc>
            </a:pPr>
            <a:r>
              <a:rPr lang="fr-FR" sz="1800" b="0">
                <a:solidFill>
                  <a:schemeClr val="accent6"/>
                </a:solidFill>
                <a:latin typeface="Source Sans 3" panose="020B0303030403020204" pitchFamily="34" charset="0"/>
              </a:rPr>
              <a:t>Biens, services, personnes et capitaux</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dirty="0"/>
              <a:t>Biens, services, personnes et animaux</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fr-FR"/>
              <a:t>? -  100 points</a:t>
            </a:r>
          </a:p>
          <a:p>
            <a:pPr>
              <a:lnSpc>
                <a:spcPts val="3000"/>
              </a:lnSpc>
            </a:pPr>
            <a:r>
              <a:rPr lang="fr-FR">
                <a:solidFill>
                  <a:schemeClr val="accent2"/>
                </a:solidFill>
              </a:rPr>
              <a:t>⸺</a:t>
            </a:r>
          </a:p>
          <a:p>
            <a:r>
              <a:rPr lang="fr-FR" sz="2800"/>
              <a:t>Quelles sont les quatre libertés de circulation dans l'UE?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D3ABE4E-5036-8396-B8E9-8A90FA375CA8}"/>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413958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dirty="0"/>
              <a:t>Wolfgang Amadeus Mozart</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dirty="0"/>
              <a:t>A</a:t>
            </a:r>
          </a:p>
          <a:p>
            <a:endParaRPr lang="es-ES" sz="1800" dirty="0"/>
          </a:p>
          <a:p>
            <a:r>
              <a:rPr lang="fr-FR" sz="1800" b="0" dirty="0">
                <a:solidFill>
                  <a:schemeClr val="accent6"/>
                </a:solidFill>
                <a:latin typeface="Source Sans 3" panose="020B0303030403020204" pitchFamily="34" charset="0"/>
              </a:rPr>
              <a:t>Giuseppe Verdi</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Jean-Sébastien Bach</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Antonio Vivaldi</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dirty="0"/>
              <a:t>? -  200 points</a:t>
            </a:r>
          </a:p>
          <a:p>
            <a:pPr>
              <a:lnSpc>
                <a:spcPts val="3000"/>
              </a:lnSpc>
            </a:pPr>
            <a:r>
              <a:rPr lang="fr-FR" dirty="0">
                <a:solidFill>
                  <a:schemeClr val="accent2"/>
                </a:solidFill>
              </a:rPr>
              <a:t>⸺</a:t>
            </a:r>
          </a:p>
          <a:p>
            <a:pPr>
              <a:spcBef>
                <a:spcPts val="0"/>
              </a:spcBef>
            </a:pPr>
            <a:r>
              <a:rPr lang="fr-FR" sz="2200" dirty="0"/>
              <a:t>Quel compositeur italien, considéré comme l'un des plus grands compositeurs baroques, est principalement connu pour son œuvre "Les Quatre Saisons"?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1196603-B9C8-611D-3306-61B51CE177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19459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dirty="0"/>
              <a:t>2</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0</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941880" cy="1468465"/>
          </a:xfrm>
        </p:spPr>
        <p:txBody>
          <a:bodyPr/>
          <a:lstStyle/>
          <a:p>
            <a:pPr>
              <a:lnSpc>
                <a:spcPts val="3000"/>
              </a:lnSpc>
            </a:pPr>
            <a:r>
              <a:rPr lang="fr-FR" dirty="0"/>
              <a:t>? -  300 points</a:t>
            </a:r>
          </a:p>
          <a:p>
            <a:pPr>
              <a:lnSpc>
                <a:spcPts val="3000"/>
              </a:lnSpc>
            </a:pPr>
            <a:r>
              <a:rPr lang="fr-FR" dirty="0">
                <a:solidFill>
                  <a:schemeClr val="accent2"/>
                </a:solidFill>
              </a:rPr>
              <a:t>⸺</a:t>
            </a:r>
          </a:p>
          <a:p>
            <a:r>
              <a:rPr lang="fr-FR" sz="2400" dirty="0"/>
              <a:t>Combien de pays de l'UE ont du noir sur leur drapeau? </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11AF3F8-D3D0-EDD9-9DEA-37142FED164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350802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fr-FR" sz="4000"/>
              <a:t>Qu'est-ce que la subsidiarité?</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9221617" cy="113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a:solidFill>
                  <a:srgbClr val="00B050"/>
                </a:solidFill>
                <a:latin typeface="Arial" panose="020B0604020202020204" pitchFamily="34" charset="0"/>
              </a:rPr>
              <a:t>Le principe de </a:t>
            </a:r>
            <a:r>
              <a:rPr lang="fr-FR" b="1">
                <a:solidFill>
                  <a:srgbClr val="00B050"/>
                </a:solidFill>
                <a:latin typeface="Arial" panose="020B0604020202020204" pitchFamily="34" charset="0"/>
              </a:rPr>
              <a:t>subsidiarité</a:t>
            </a:r>
            <a:r>
              <a:rPr lang="fr-FR">
                <a:solidFill>
                  <a:srgbClr val="00B050"/>
                </a:solidFill>
                <a:latin typeface="Arial" panose="020B0604020202020204" pitchFamily="34" charset="0"/>
              </a:rPr>
              <a:t> est défini à l'article 5, paragraphe 3, du traité sur l'Union européenne. Il vise à s'assurer que les décisions sont prises au niveau le plus proche possible des citoyens, des vérifications étant effectuées afin de vérifier que toute action au niveau de l'UE est justifiée au vu des possibilités existant au niveau national, régional ou local.</a:t>
            </a:r>
          </a:p>
        </p:txBody>
      </p:sp>
      <p:sp>
        <p:nvSpPr>
          <p:cNvPr id="2" name="Text Placeholder 11">
            <a:extLst>
              <a:ext uri="{FF2B5EF4-FFF2-40B4-BE49-F238E27FC236}">
                <a16:creationId xmlns:a16="http://schemas.microsoft.com/office/drawing/2014/main" id="{E061D45C-585F-5AAF-A49D-D81D97AA69F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82463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dirty="0"/>
              <a:t>A</a:t>
            </a:r>
          </a:p>
          <a:p>
            <a:endParaRPr lang="es-ES" dirty="0"/>
          </a:p>
          <a:p>
            <a:r>
              <a:rPr lang="fr-FR" sz="3200" b="0" dirty="0">
                <a:solidFill>
                  <a:schemeClr val="accent6"/>
                </a:solidFill>
                <a:latin typeface="Source Sans 3" panose="020B0303030403020204" pitchFamily="34" charset="0"/>
              </a:rPr>
              <a:t>2012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r>
              <a:rPr lang="fr-FR" sz="3200" dirty="0"/>
              <a:t>1957</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59" y="507568"/>
            <a:ext cx="10055751" cy="1468465"/>
          </a:xfrm>
        </p:spPr>
        <p:txBody>
          <a:bodyPr/>
          <a:lstStyle/>
          <a:p>
            <a:pPr>
              <a:lnSpc>
                <a:spcPts val="3000"/>
              </a:lnSpc>
            </a:pPr>
            <a:r>
              <a:rPr lang="fr-FR" dirty="0"/>
              <a:t>Histoire - 100 points</a:t>
            </a:r>
          </a:p>
          <a:p>
            <a:pPr>
              <a:lnSpc>
                <a:spcPts val="3000"/>
              </a:lnSpc>
            </a:pPr>
            <a:r>
              <a:rPr lang="fr-FR" dirty="0">
                <a:solidFill>
                  <a:schemeClr val="accent2"/>
                </a:solidFill>
              </a:rPr>
              <a:t>⸺</a:t>
            </a:r>
          </a:p>
          <a:p>
            <a:r>
              <a:rPr lang="fr-FR" sz="2800" dirty="0"/>
              <a:t>Le prix Nobel de la paix a été décerné à l'Union européenne en: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0" name="Text Placeholder 11">
            <a:extLst>
              <a:ext uri="{FF2B5EF4-FFF2-40B4-BE49-F238E27FC236}">
                <a16:creationId xmlns:a16="http://schemas.microsoft.com/office/drawing/2014/main" id="{356140B1-CDCC-705B-AAFC-3BBD645F5B6B}"/>
              </a:ext>
            </a:extLst>
          </p:cNvPr>
          <p:cNvSpPr txBox="1">
            <a:spLocks/>
          </p:cNvSpPr>
          <p:nvPr/>
        </p:nvSpPr>
        <p:spPr bwMode="auto">
          <a:xfrm>
            <a:off x="7721600" y="507062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01892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a:t>A</a:t>
            </a:r>
          </a:p>
          <a:p>
            <a:endParaRPr lang="es-ES" sz="1200" dirty="0"/>
          </a:p>
          <a:p>
            <a:pPr>
              <a:lnSpc>
                <a:spcPct val="150000"/>
              </a:lnSpc>
            </a:pPr>
            <a:r>
              <a:rPr lang="fr-FR" sz="1800" b="0">
                <a:solidFill>
                  <a:schemeClr val="accent6"/>
                </a:solidFill>
                <a:latin typeface="Source Sans 3" panose="020B0303030403020204" pitchFamily="34" charset="0"/>
              </a:rPr>
              <a:t>La mer Rouge</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dirty="0"/>
              <a:t>La mer Noire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fr-FR"/>
              <a:t>Pays de l'UE - 100 points</a:t>
            </a:r>
          </a:p>
          <a:p>
            <a:pPr>
              <a:lnSpc>
                <a:spcPts val="3000"/>
              </a:lnSpc>
            </a:pPr>
            <a:r>
              <a:rPr lang="fr-FR">
                <a:solidFill>
                  <a:schemeClr val="accent2"/>
                </a:solidFill>
              </a:rPr>
              <a:t>⸺</a:t>
            </a:r>
          </a:p>
          <a:p>
            <a:r>
              <a:rPr lang="fr-FR" sz="2800"/>
              <a:t>Quelle mer borde la Bulgarie?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80C724-094D-8AC2-6DD5-57CE442005CA}"/>
              </a:ext>
            </a:extLst>
          </p:cNvPr>
          <p:cNvSpPr txBox="1">
            <a:spLocks/>
          </p:cNvSpPr>
          <p:nvPr/>
        </p:nvSpPr>
        <p:spPr bwMode="auto">
          <a:xfrm>
            <a:off x="7992011" y="561326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90373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dirty="0"/>
              <a:t>Au Danemark</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Au Luxembourg</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En France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À Chypre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326162" cy="1468465"/>
          </a:xfrm>
        </p:spPr>
        <p:txBody>
          <a:bodyPr/>
          <a:lstStyle/>
          <a:p>
            <a:pPr>
              <a:lnSpc>
                <a:spcPts val="3000"/>
              </a:lnSpc>
            </a:pPr>
            <a:r>
              <a:rPr lang="fr-FR" dirty="0"/>
              <a:t>Pays de l'UE - 200 points</a:t>
            </a:r>
          </a:p>
          <a:p>
            <a:pPr>
              <a:lnSpc>
                <a:spcPts val="3000"/>
              </a:lnSpc>
            </a:pPr>
            <a:r>
              <a:rPr lang="fr-FR" dirty="0">
                <a:solidFill>
                  <a:schemeClr val="accent2"/>
                </a:solidFill>
              </a:rPr>
              <a:t>⸺</a:t>
            </a:r>
          </a:p>
          <a:p>
            <a:r>
              <a:rPr lang="fr-FR" sz="2400" dirty="0"/>
              <a:t>Dans quel pays se situe la ville qui a donné son nom à l'accord de Schengen?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A2AB3C7-934E-10E1-55DC-A51EC74950E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84611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dirty="0"/>
              <a:t>La Finlande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La Lituanie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L'Estonie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La Lettonie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Pays de l'UE - 300 points</a:t>
            </a:r>
          </a:p>
          <a:p>
            <a:pPr>
              <a:lnSpc>
                <a:spcPts val="3000"/>
              </a:lnSpc>
            </a:pPr>
            <a:r>
              <a:rPr lang="fr-FR">
                <a:solidFill>
                  <a:schemeClr val="accent2"/>
                </a:solidFill>
              </a:rPr>
              <a:t>⸺</a:t>
            </a:r>
          </a:p>
          <a:p>
            <a:r>
              <a:rPr lang="fr-FR" sz="2400"/>
              <a:t>Parmi ces pays, lequel </a:t>
            </a:r>
            <a:r>
              <a:rPr lang="fr-FR" sz="2400" u="sng"/>
              <a:t>n'a pas</a:t>
            </a:r>
            <a:r>
              <a:rPr lang="fr-FR" sz="2400"/>
              <a:t> pour capitale une ville côtière?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5C80674-5B04-DAA5-3B70-D2C47B3C071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400788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fr-FR" sz="4000"/>
              <a:t>Quel est le seul pays de l'UE qui est un membre permanent du Conseil de sécurité des Nations unies?</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842238" y="4212053"/>
            <a:ext cx="6395370"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4800">
                <a:solidFill>
                  <a:srgbClr val="00B050"/>
                </a:solidFill>
                <a:latin typeface="Arial" panose="020B0604020202020204" pitchFamily="34" charset="0"/>
              </a:rPr>
              <a:t>La France</a:t>
            </a:r>
          </a:p>
        </p:txBody>
      </p:sp>
      <p:sp>
        <p:nvSpPr>
          <p:cNvPr id="2" name="Text Placeholder 11">
            <a:extLst>
              <a:ext uri="{FF2B5EF4-FFF2-40B4-BE49-F238E27FC236}">
                <a16:creationId xmlns:a16="http://schemas.microsoft.com/office/drawing/2014/main" id="{DAA4130E-5F60-5A4B-A413-B633FE31950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50988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a:t>A</a:t>
            </a:r>
          </a:p>
          <a:p>
            <a:endParaRPr lang="es-ES" sz="1200" dirty="0"/>
          </a:p>
          <a:p>
            <a:pPr>
              <a:lnSpc>
                <a:spcPct val="150000"/>
              </a:lnSpc>
            </a:pPr>
            <a:r>
              <a:rPr lang="fr-FR" sz="1800" b="0">
                <a:solidFill>
                  <a:schemeClr val="accent6"/>
                </a:solidFill>
                <a:latin typeface="Source Sans 3" panose="020B0303030403020204" pitchFamily="34" charset="0"/>
              </a:rPr>
              <a:t>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dirty="0"/>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fr-FR"/>
              <a:t>Élargissement - 100 points</a:t>
            </a:r>
          </a:p>
          <a:p>
            <a:pPr>
              <a:lnSpc>
                <a:spcPts val="3000"/>
              </a:lnSpc>
            </a:pPr>
            <a:r>
              <a:rPr lang="fr-FR">
                <a:solidFill>
                  <a:schemeClr val="accent2"/>
                </a:solidFill>
              </a:rPr>
              <a:t>⸺</a:t>
            </a:r>
          </a:p>
          <a:p>
            <a:r>
              <a:rPr lang="fr-FR" sz="2800"/>
              <a:t>Combien de pays ont adhéré à l'UE dans les années 1990?</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A66EDE1-3074-5419-A026-57699DA5A279}"/>
              </a:ext>
            </a:extLst>
          </p:cNvPr>
          <p:cNvSpPr txBox="1">
            <a:spLocks/>
          </p:cNvSpPr>
          <p:nvPr/>
        </p:nvSpPr>
        <p:spPr bwMode="auto">
          <a:xfrm>
            <a:off x="1960685" y="4954888"/>
            <a:ext cx="6898703"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2000">
                <a:solidFill>
                  <a:srgbClr val="00B050"/>
                </a:solidFill>
                <a:latin typeface="Arial" panose="020B0604020202020204" pitchFamily="34" charset="0"/>
              </a:rPr>
              <a:t>L'Autriche, la Finlande et la Suède</a:t>
            </a:r>
          </a:p>
        </p:txBody>
      </p:sp>
      <p:sp>
        <p:nvSpPr>
          <p:cNvPr id="3" name="Text Placeholder 11">
            <a:extLst>
              <a:ext uri="{FF2B5EF4-FFF2-40B4-BE49-F238E27FC236}">
                <a16:creationId xmlns:a16="http://schemas.microsoft.com/office/drawing/2014/main" id="{330FA14A-CB67-C779-F2D5-A5FE03E62BA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82891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31" presetClass="entr" presetSubtype="0" fill="hold" grpId="0"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p:cTn id="15"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dirty="0"/>
              <a:t>La Commission d'élargissement de l'UE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Le Parlement européen</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Le Conseil de l'UE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La Commission européenne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dirty="0"/>
              <a:t>Élargissement - 200 points</a:t>
            </a:r>
          </a:p>
          <a:p>
            <a:pPr>
              <a:lnSpc>
                <a:spcPts val="3000"/>
              </a:lnSpc>
            </a:pPr>
            <a:r>
              <a:rPr lang="fr-FR" dirty="0">
                <a:solidFill>
                  <a:schemeClr val="accent2"/>
                </a:solidFill>
              </a:rPr>
              <a:t>⸺</a:t>
            </a:r>
          </a:p>
          <a:p>
            <a:pPr>
              <a:spcBef>
                <a:spcPts val="0"/>
              </a:spcBef>
            </a:pPr>
            <a:r>
              <a:rPr lang="fr-FR" sz="2400" dirty="0"/>
              <a:t>Quelle institution de l'UE gère les négociations d'adhésion, suit les progrès des pays candidats et fait rapport aux autres institutions?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14F499E0-80FF-046B-6E22-79802775F57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146621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a:t>C</a:t>
            </a:r>
          </a:p>
          <a:p>
            <a:pPr lvl="1"/>
            <a:endParaRPr lang="es-ES" dirty="0"/>
          </a:p>
          <a:p>
            <a:pPr lvl="1"/>
            <a:r>
              <a:rPr lang="fr-FR"/>
              <a:t>L'existence d'une économie de marché viable et la capacité de faire face à la pression concurrentielle et aux forces du marché à l'intérieur de l'UE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L'engagement à collaborer avec les autres États membres en vue d'améliorer la législation de l'UE</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a:t>B</a:t>
            </a:r>
          </a:p>
          <a:p>
            <a:pPr lvl="1"/>
            <a:endParaRPr lang="es-ES" dirty="0"/>
          </a:p>
          <a:p>
            <a:r>
              <a:rPr lang="fr-FR" sz="1800" b="0">
                <a:solidFill>
                  <a:schemeClr val="accent6"/>
                </a:solidFill>
                <a:latin typeface="Source Sans 3" panose="020B0303030403020204" pitchFamily="34" charset="0"/>
              </a:rPr>
              <a:t>La présence d'institutions stables garantissant la démocratie, l'État de droit, les droits de l'homme et la protection des minorités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a:t>D</a:t>
            </a:r>
          </a:p>
          <a:p>
            <a:pPr lvl="1"/>
            <a:endParaRPr lang="es-ES" dirty="0"/>
          </a:p>
          <a:p>
            <a:pPr lvl="1"/>
            <a:r>
              <a:rPr lang="fr-FR"/>
              <a:t>La capacité à assumer et à mettre effectivement en œuvre les obligations découlant de l'adhésion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59" y="507568"/>
            <a:ext cx="11165887" cy="1468465"/>
          </a:xfrm>
        </p:spPr>
        <p:txBody>
          <a:bodyPr/>
          <a:lstStyle/>
          <a:p>
            <a:pPr>
              <a:lnSpc>
                <a:spcPts val="3000"/>
              </a:lnSpc>
            </a:pPr>
            <a:r>
              <a:rPr lang="fr-FR" dirty="0"/>
              <a:t>Élargissement - 300 points</a:t>
            </a:r>
          </a:p>
          <a:p>
            <a:pPr>
              <a:lnSpc>
                <a:spcPts val="3000"/>
              </a:lnSpc>
            </a:pPr>
            <a:r>
              <a:rPr lang="fr-FR" dirty="0">
                <a:solidFill>
                  <a:schemeClr val="accent2"/>
                </a:solidFill>
              </a:rPr>
              <a:t>⸺</a:t>
            </a:r>
          </a:p>
          <a:p>
            <a:r>
              <a:rPr lang="fr-FR" sz="2400" dirty="0"/>
              <a:t>Parmi les propositions suivantes, laquelle </a:t>
            </a:r>
            <a:r>
              <a:rPr lang="fr-FR" sz="2400" u="sng" dirty="0"/>
              <a:t>n'est pas</a:t>
            </a:r>
            <a:r>
              <a:rPr lang="fr-FR" sz="2400" dirty="0"/>
              <a:t> un critère d'adhésion à l'UE?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E07DB5-EB35-8E01-B360-0A6041985EC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86805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fr-FR" sz="4000"/>
              <a:t>Citez au moins six pays candidats</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Élargissement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2"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2400">
                <a:solidFill>
                  <a:srgbClr val="00B050"/>
                </a:solidFill>
              </a:rPr>
              <a:t>La Serbie</a:t>
            </a:r>
          </a:p>
          <a:p>
            <a:r>
              <a:rPr lang="fr-FR" sz="2400">
                <a:solidFill>
                  <a:srgbClr val="00B050"/>
                </a:solidFill>
              </a:rPr>
              <a:t>Le Monténégro</a:t>
            </a:r>
          </a:p>
          <a:p>
            <a:r>
              <a:rPr lang="fr-FR" sz="2400">
                <a:solidFill>
                  <a:srgbClr val="00B050"/>
                </a:solidFill>
              </a:rPr>
              <a:t>La Turquie</a:t>
            </a:r>
          </a:p>
          <a:p>
            <a:r>
              <a:rPr lang="fr-FR" sz="2400">
                <a:solidFill>
                  <a:srgbClr val="00B050"/>
                </a:solidFill>
              </a:rPr>
              <a:t>La Macédoine du Nord</a:t>
            </a:r>
          </a:p>
          <a:p>
            <a:r>
              <a:rPr lang="fr-FR" sz="2400">
                <a:solidFill>
                  <a:srgbClr val="00B050"/>
                </a:solidFill>
              </a:rPr>
              <a:t>L'Albanie</a:t>
            </a:r>
          </a:p>
          <a:p>
            <a:r>
              <a:rPr lang="fr-FR" sz="2400">
                <a:solidFill>
                  <a:srgbClr val="00B050"/>
                </a:solidFill>
              </a:rPr>
              <a:t>La Moldavie</a:t>
            </a:r>
          </a:p>
          <a:p>
            <a:r>
              <a:rPr lang="fr-FR" sz="2400">
                <a:solidFill>
                  <a:srgbClr val="00B050"/>
                </a:solidFill>
              </a:rPr>
              <a:t>L'Ukraine</a:t>
            </a:r>
          </a:p>
          <a:p>
            <a:r>
              <a:rPr lang="fr-FR" sz="2400">
                <a:solidFill>
                  <a:srgbClr val="00B050"/>
                </a:solidFill>
              </a:rPr>
              <a:t>La Bosnie-Herzégovine</a:t>
            </a:r>
          </a:p>
          <a:p>
            <a:r>
              <a:rPr lang="fr-FR" sz="2400">
                <a:solidFill>
                  <a:srgbClr val="00B050"/>
                </a:solidFill>
              </a:rPr>
              <a:t>La Géorgie</a:t>
            </a:r>
          </a:p>
        </p:txBody>
      </p:sp>
      <p:sp>
        <p:nvSpPr>
          <p:cNvPr id="2" name="Text Placeholder 11">
            <a:extLst>
              <a:ext uri="{FF2B5EF4-FFF2-40B4-BE49-F238E27FC236}">
                <a16:creationId xmlns:a16="http://schemas.microsoft.com/office/drawing/2014/main" id="{BDE44312-6003-6C0E-0CB8-CBA385506C9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68656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9">
                                            <p:txEl>
                                              <p:pRg st="4" end="4"/>
                                            </p:txEl>
                                          </p:spTgt>
                                        </p:tgtEl>
                                        <p:attrNameLst>
                                          <p:attrName>style.visibility</p:attrName>
                                        </p:attrNameLst>
                                      </p:cBhvr>
                                      <p:to>
                                        <p:strVal val="visible"/>
                                      </p:to>
                                    </p:set>
                                    <p:anim calcmode="lin" valueType="num">
                                      <p:cBhvr>
                                        <p:cTn id="31" dur="1000" fill="hold"/>
                                        <p:tgtEl>
                                          <p:spTgt spid="19">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19">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19">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19">
                                            <p:txEl>
                                              <p:pRg st="4" end="4"/>
                                            </p:txEl>
                                          </p:spTgt>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9">
                                            <p:txEl>
                                              <p:pRg st="5" end="5"/>
                                            </p:txEl>
                                          </p:spTgt>
                                        </p:tgtEl>
                                        <p:attrNameLst>
                                          <p:attrName>style.visibility</p:attrName>
                                        </p:attrNameLst>
                                      </p:cBhvr>
                                      <p:to>
                                        <p:strVal val="visible"/>
                                      </p:to>
                                    </p:set>
                                    <p:anim calcmode="lin" valueType="num">
                                      <p:cBhvr>
                                        <p:cTn id="37" dur="1000" fill="hold"/>
                                        <p:tgtEl>
                                          <p:spTgt spid="19">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19">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19">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19">
                                            <p:txEl>
                                              <p:pRg st="5" end="5"/>
                                            </p:txEl>
                                          </p:spTgt>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9">
                                            <p:txEl>
                                              <p:pRg st="6" end="6"/>
                                            </p:txEl>
                                          </p:spTgt>
                                        </p:tgtEl>
                                        <p:attrNameLst>
                                          <p:attrName>style.visibility</p:attrName>
                                        </p:attrNameLst>
                                      </p:cBhvr>
                                      <p:to>
                                        <p:strVal val="visible"/>
                                      </p:to>
                                    </p:set>
                                    <p:anim calcmode="lin" valueType="num">
                                      <p:cBhvr>
                                        <p:cTn id="43" dur="1000" fill="hold"/>
                                        <p:tgtEl>
                                          <p:spTgt spid="19">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19">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19">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19">
                                            <p:txEl>
                                              <p:pRg st="6" end="6"/>
                                            </p:tx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9">
                                            <p:txEl>
                                              <p:pRg st="7" end="7"/>
                                            </p:txEl>
                                          </p:spTgt>
                                        </p:tgtEl>
                                        <p:attrNameLst>
                                          <p:attrName>style.visibility</p:attrName>
                                        </p:attrNameLst>
                                      </p:cBhvr>
                                      <p:to>
                                        <p:strVal val="visible"/>
                                      </p:to>
                                    </p:set>
                                    <p:anim calcmode="lin" valueType="num">
                                      <p:cBhvr>
                                        <p:cTn id="49" dur="1000" fill="hold"/>
                                        <p:tgtEl>
                                          <p:spTgt spid="19">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19">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19">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19">
                                            <p:txEl>
                                              <p:pRg st="7" end="7"/>
                                            </p:txEl>
                                          </p:spTgt>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9">
                                            <p:txEl>
                                              <p:pRg st="8" end="8"/>
                                            </p:txEl>
                                          </p:spTgt>
                                        </p:tgtEl>
                                        <p:attrNameLst>
                                          <p:attrName>style.visibility</p:attrName>
                                        </p:attrNameLst>
                                      </p:cBhvr>
                                      <p:to>
                                        <p:strVal val="visible"/>
                                      </p:to>
                                    </p:set>
                                    <p:anim calcmode="lin" valueType="num">
                                      <p:cBhvr>
                                        <p:cTn id="55" dur="1000" fill="hold"/>
                                        <p:tgtEl>
                                          <p:spTgt spid="19">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19">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19">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a:t>A</a:t>
            </a:r>
          </a:p>
          <a:p>
            <a:endParaRPr lang="es-ES" sz="1200" dirty="0"/>
          </a:p>
          <a:p>
            <a:pPr>
              <a:lnSpc>
                <a:spcPct val="150000"/>
              </a:lnSpc>
            </a:pPr>
            <a:r>
              <a:rPr lang="fr-FR" sz="1800" b="0">
                <a:solidFill>
                  <a:schemeClr val="accent6"/>
                </a:solidFill>
                <a:latin typeface="Source Sans 3" panose="020B0303030403020204" pitchFamily="34" charset="0"/>
              </a:rPr>
              <a:t>entre chaque session</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dirty="0"/>
              <a:t>tous les six mois</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fr-FR"/>
              <a:t>Présidence - 100 points</a:t>
            </a:r>
          </a:p>
          <a:p>
            <a:pPr>
              <a:lnSpc>
                <a:spcPts val="3000"/>
              </a:lnSpc>
            </a:pPr>
            <a:r>
              <a:rPr lang="fr-FR">
                <a:solidFill>
                  <a:schemeClr val="accent2"/>
                </a:solidFill>
              </a:rPr>
              <a:t>⸺</a:t>
            </a:r>
          </a:p>
          <a:p>
            <a:r>
              <a:rPr lang="fr-FR" sz="2800"/>
              <a:t>La présidence du Conseil de l'UE change: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50AB9637-3D19-C214-D4AB-C42909FCE005}"/>
              </a:ext>
            </a:extLst>
          </p:cNvPr>
          <p:cNvSpPr txBox="1">
            <a:spLocks/>
          </p:cNvSpPr>
          <p:nvPr/>
        </p:nvSpPr>
        <p:spPr bwMode="auto">
          <a:xfrm>
            <a:off x="8080911" y="559003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71272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dirty="0"/>
              <a:t>Désigner le président de la Commission européenne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Présider les sessions des différentes formations du Conseil</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Organiser diverses réunions formelles et informelles à Bruxelles et dans le pays qui exerce la présidence tournante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Représenter le Conseil dans les relations avec les autres institutions de l'UE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Présidence - 200 points</a:t>
            </a:r>
          </a:p>
          <a:p>
            <a:pPr>
              <a:lnSpc>
                <a:spcPts val="3000"/>
              </a:lnSpc>
            </a:pPr>
            <a:r>
              <a:rPr lang="fr-FR">
                <a:solidFill>
                  <a:schemeClr val="accent2"/>
                </a:solidFill>
              </a:rPr>
              <a:t>⸺</a:t>
            </a:r>
          </a:p>
          <a:p>
            <a:r>
              <a:rPr lang="fr-FR" sz="2400"/>
              <a:t>Parmi les propositions suivantes, laquelle </a:t>
            </a:r>
            <a:r>
              <a:rPr lang="fr-FR" sz="2400" u="sng"/>
              <a:t>ne figure pas</a:t>
            </a:r>
            <a:r>
              <a:rPr lang="fr-FR" sz="2400"/>
              <a:t> parmi les tâches de la présidence tournante du Conseil?</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3D34E94-4B1F-B62B-7C77-465BAF2E82D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81086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r>
              <a:rPr lang="fr-FR" sz="1800" dirty="0"/>
              <a:t>Le traité de Lisbonne est entré en vigueur, modifiant le fonctionnement de l'UE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dirty="0"/>
              <a:t>A</a:t>
            </a:r>
          </a:p>
          <a:p>
            <a:endParaRPr lang="es-ES" sz="1800" dirty="0"/>
          </a:p>
          <a:p>
            <a:r>
              <a:rPr lang="fr-FR" sz="1800" b="0" dirty="0">
                <a:solidFill>
                  <a:schemeClr val="accent6"/>
                </a:solidFill>
                <a:latin typeface="Source Sans 3" panose="020B0303030403020204" pitchFamily="34" charset="0"/>
              </a:rPr>
              <a:t>10 nouveaux pays ont adhéré à l'UE, portant ainsi le nombre d'États membres à 25</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r>
              <a:rPr lang="fr-FR" sz="1800" dirty="0"/>
              <a:t>L'euro est entré en circulation</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0"/>
              </a:spcBef>
            </a:pPr>
            <a:r>
              <a:rPr lang="fr-FR" dirty="0"/>
              <a:t>Pour la première fois aux élections européennes, plusieurs candidats (les "</a:t>
            </a:r>
            <a:r>
              <a:rPr lang="fr-FR" dirty="0" err="1"/>
              <a:t>Spitzenkandidaten</a:t>
            </a:r>
            <a:r>
              <a:rPr lang="fr-FR" dirty="0"/>
              <a:t>") étaient en concurrence pour le poste de président de la Commission européenne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59" y="507568"/>
            <a:ext cx="10572329" cy="1468465"/>
          </a:xfrm>
        </p:spPr>
        <p:txBody>
          <a:bodyPr/>
          <a:lstStyle/>
          <a:p>
            <a:pPr>
              <a:lnSpc>
                <a:spcPts val="3000"/>
              </a:lnSpc>
            </a:pPr>
            <a:r>
              <a:rPr lang="fr-FR" dirty="0"/>
              <a:t>Histoire - 200 points</a:t>
            </a:r>
          </a:p>
          <a:p>
            <a:pPr>
              <a:lnSpc>
                <a:spcPts val="3000"/>
              </a:lnSpc>
            </a:pPr>
            <a:r>
              <a:rPr lang="fr-FR" dirty="0">
                <a:solidFill>
                  <a:schemeClr val="accent2"/>
                </a:solidFill>
              </a:rPr>
              <a:t>⸺</a:t>
            </a:r>
          </a:p>
          <a:p>
            <a:r>
              <a:rPr lang="fr-FR" sz="2800" dirty="0"/>
              <a:t>L'année 2002 a marqué une étape importante pour l'UE: laquelle?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BA1417A-6982-CDB0-FD86-C72F9ABDD878}"/>
              </a:ext>
            </a:extLst>
          </p:cNvPr>
          <p:cNvSpPr txBox="1">
            <a:spLocks/>
          </p:cNvSpPr>
          <p:nvPr/>
        </p:nvSpPr>
        <p:spPr bwMode="auto">
          <a:xfrm>
            <a:off x="7874000" y="60122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dirty="0">
                <a:effectLst>
                  <a:outerShdw blurRad="38100" dist="38100" dir="2700000" algn="tl">
                    <a:srgbClr val="000000">
                      <a:alpha val="43137"/>
                    </a:srgbClr>
                  </a:outerShdw>
                </a:effectLst>
                <a:hlinkClick r:id="rId4" action="ppaction://hlinksldjump"/>
              </a:rPr>
              <a:t>Europa </a:t>
            </a:r>
            <a:r>
              <a:rPr lang="fr-FR" sz="3200" b="1" dirty="0" err="1">
                <a:effectLst>
                  <a:outerShdw blurRad="38100" dist="38100" dir="2700000" algn="tl">
                    <a:srgbClr val="000000">
                      <a:alpha val="43137"/>
                    </a:srgbClr>
                  </a:outerShdw>
                </a:effectLst>
                <a:hlinkClick r:id="rId4" action="ppaction://hlinksldjump"/>
              </a:rPr>
              <a:t>Quest</a:t>
            </a:r>
            <a:endParaRPr lang="fr-FR" sz="3200" b="1" dirty="0">
              <a:effectLst>
                <a:outerShdw blurRad="38100" dist="38100" dir="2700000" algn="tl">
                  <a:srgbClr val="000000">
                    <a:alpha val="43137"/>
                  </a:srgbClr>
                </a:outerShdw>
              </a:effectLst>
              <a:hlinkClick r:id="rId4" action="ppaction://hlinksldjump"/>
            </a:endParaRPr>
          </a:p>
        </p:txBody>
      </p:sp>
    </p:spTree>
    <p:extLst>
      <p:ext uri="{BB962C8B-B14F-4D97-AF65-F5344CB8AC3E}">
        <p14:creationId xmlns:p14="http://schemas.microsoft.com/office/powerpoint/2010/main" val="307706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dirty="0"/>
              <a:t>L'Espagne</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L'Allemagne</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Le Luxembourg</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Le Danemark</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Présidence - 300 points</a:t>
            </a:r>
          </a:p>
          <a:p>
            <a:pPr>
              <a:lnSpc>
                <a:spcPts val="3000"/>
              </a:lnSpc>
            </a:pPr>
            <a:r>
              <a:rPr lang="fr-FR">
                <a:solidFill>
                  <a:schemeClr val="accent2"/>
                </a:solidFill>
              </a:rPr>
              <a:t>⸺</a:t>
            </a:r>
          </a:p>
          <a:p>
            <a:r>
              <a:rPr lang="fr-FR" sz="1800"/>
              <a:t>Quel pays n'a jamais assuré la présidence du Conseil avant les années 1980?</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00ABEF1-0CB1-42C7-0CFE-B0C2E2C402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169854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fr-FR" sz="4000"/>
              <a:t>Quelle formation du Conseil </a:t>
            </a:r>
            <a:r>
              <a:rPr lang="fr-FR" sz="4000" u="sng"/>
              <a:t>n'est pas</a:t>
            </a:r>
            <a:r>
              <a:rPr lang="fr-FR" sz="4000"/>
              <a:t> présidée par le pays exerçant la présidence tournante?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Présidence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a:solidFill>
                  <a:srgbClr val="00B050"/>
                </a:solidFill>
              </a:rPr>
              <a:t>Affaires étrangères</a:t>
            </a:r>
          </a:p>
        </p:txBody>
      </p:sp>
      <p:sp>
        <p:nvSpPr>
          <p:cNvPr id="2" name="Text Placeholder 11">
            <a:extLst>
              <a:ext uri="{FF2B5EF4-FFF2-40B4-BE49-F238E27FC236}">
                <a16:creationId xmlns:a16="http://schemas.microsoft.com/office/drawing/2014/main" id="{B842A466-AC03-7F5A-9767-89F90F17DB72}"/>
              </a:ext>
            </a:extLst>
          </p:cNvPr>
          <p:cNvSpPr txBox="1">
            <a:spLocks/>
          </p:cNvSpPr>
          <p:nvPr/>
        </p:nvSpPr>
        <p:spPr bwMode="auto">
          <a:xfrm>
            <a:off x="1512997" y="5612119"/>
            <a:ext cx="4197992"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dirty="0">
                <a:effectLst>
                  <a:outerShdw blurRad="38100" dist="38100" dir="2700000" algn="tl">
                    <a:srgbClr val="000000">
                      <a:alpha val="43137"/>
                    </a:srgbClr>
                  </a:outerShdw>
                </a:effectLst>
                <a:hlinkClick r:id="rId4" action="ppaction://hlinksldjump"/>
              </a:rPr>
              <a:t>Pour en savoir plus</a:t>
            </a:r>
          </a:p>
        </p:txBody>
      </p:sp>
      <p:sp>
        <p:nvSpPr>
          <p:cNvPr id="3" name="Text Placeholder 11">
            <a:extLst>
              <a:ext uri="{FF2B5EF4-FFF2-40B4-BE49-F238E27FC236}">
                <a16:creationId xmlns:a16="http://schemas.microsoft.com/office/drawing/2014/main" id="{C33530AC-1218-B65C-74FD-8F15519EF620}"/>
              </a:ext>
            </a:extLst>
          </p:cNvPr>
          <p:cNvSpPr txBox="1">
            <a:spLocks/>
          </p:cNvSpPr>
          <p:nvPr/>
        </p:nvSpPr>
        <p:spPr bwMode="auto">
          <a:xfrm>
            <a:off x="7769472" y="561211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308651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794319"/>
          </a:xfrm>
          <a:solidFill>
            <a:schemeClr val="accent2">
              <a:lumMod val="20000"/>
              <a:lumOff val="80000"/>
              <a:alpha val="50000"/>
            </a:schemeClr>
          </a:solidFill>
        </p:spPr>
        <p:txBody>
          <a:bodyPr/>
          <a:lstStyle/>
          <a:p>
            <a:r>
              <a:rPr lang="fr-FR" sz="2800"/>
              <a:t>Les sessions du Conseil des affaires étrangères (CAE) sont présidées par le haut représentant de l'Union pour les affaires étrangères et la politique de sécurité. </a:t>
            </a:r>
          </a:p>
          <a:p>
            <a:endParaRPr lang="en-GB" sz="2800" dirty="0"/>
          </a:p>
          <a:p>
            <a:r>
              <a:rPr lang="fr-FR"/>
              <a:t>Toutefois, lorsque le CAE débat de questions de politique commerciale, il est présidé par le représentant de l'État membre de l'UE qui exerce la présidence tournante du Conseil de l'UE.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Présidence - 400 points</a:t>
            </a:r>
          </a:p>
          <a:p>
            <a:pPr>
              <a:lnSpc>
                <a:spcPts val="3000"/>
              </a:lnSpc>
            </a:pPr>
            <a:r>
              <a:rPr lang="fr-FR">
                <a:solidFill>
                  <a:schemeClr val="accent2"/>
                </a:solidFill>
              </a:rPr>
              <a:t>⸺</a:t>
            </a:r>
          </a:p>
          <a:p>
            <a:pPr>
              <a:lnSpc>
                <a:spcPts val="3000"/>
              </a:lnSpc>
            </a:pPr>
            <a:r>
              <a:rPr lang="fr-FR" i="1">
                <a:solidFill>
                  <a:schemeClr val="tx2">
                    <a:lumMod val="60000"/>
                    <a:lumOff val="40000"/>
                  </a:schemeClr>
                </a:solidFill>
              </a:rPr>
              <a:t>Informations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D411608-A1FA-1BDD-82BA-92B6CBB04B6F}"/>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2520252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a:t>A</a:t>
            </a:r>
          </a:p>
          <a:p>
            <a:endParaRPr lang="es-ES" sz="1200" dirty="0"/>
          </a:p>
          <a:p>
            <a:pPr>
              <a:lnSpc>
                <a:spcPct val="150000"/>
              </a:lnSpc>
            </a:pPr>
            <a:r>
              <a:rPr lang="fr-FR" sz="1800" b="0">
                <a:solidFill>
                  <a:schemeClr val="accent6"/>
                </a:solidFill>
                <a:latin typeface="Source Sans 3" panose="020B0303030403020204" pitchFamily="34" charset="0"/>
              </a:rPr>
              <a:t>24</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dirty="0"/>
              <a:t>27</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fr-FR"/>
              <a:t>Langues - 100 points</a:t>
            </a:r>
          </a:p>
          <a:p>
            <a:pPr>
              <a:lnSpc>
                <a:spcPts val="3000"/>
              </a:lnSpc>
            </a:pPr>
            <a:r>
              <a:rPr lang="fr-FR">
                <a:solidFill>
                  <a:schemeClr val="accent2"/>
                </a:solidFill>
              </a:rPr>
              <a:t>⸺</a:t>
            </a:r>
          </a:p>
          <a:p>
            <a:r>
              <a:rPr lang="fr-FR" sz="2800"/>
              <a:t>Combien l'UE compte-t-elle de langues officielles?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6" name="Text Placeholder 11">
            <a:extLst>
              <a:ext uri="{FF2B5EF4-FFF2-40B4-BE49-F238E27FC236}">
                <a16:creationId xmlns:a16="http://schemas.microsoft.com/office/drawing/2014/main" id="{A736393F-C245-E308-90DB-3F16AA9960A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5" action="ppaction://hlinksldjump"/>
              </a:rPr>
              <a:t>Europa Quest</a:t>
            </a:r>
          </a:p>
        </p:txBody>
      </p:sp>
    </p:spTree>
    <p:extLst>
      <p:ext uri="{BB962C8B-B14F-4D97-AF65-F5344CB8AC3E}">
        <p14:creationId xmlns:p14="http://schemas.microsoft.com/office/powerpoint/2010/main" val="2707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dirty="0"/>
              <a:t>Dérivé du vénitien "s-</a:t>
            </a:r>
            <a:r>
              <a:rPr lang="fr-FR" dirty="0" err="1"/>
              <a:t>ciào</a:t>
            </a:r>
            <a:r>
              <a:rPr lang="fr-FR" dirty="0"/>
              <a:t> </a:t>
            </a:r>
            <a:r>
              <a:rPr lang="fr-FR" dirty="0" err="1"/>
              <a:t>vostro</a:t>
            </a:r>
            <a:r>
              <a:rPr lang="fr-FR" dirty="0"/>
              <a:t>", qui signifie littéralement "Je suis votre serviteur"</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Vient de Caius, un nom latin traditionnel</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Cri que se lançaient les gondoliers vénitiens dans le brouillard pour éviter les collisions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Il n'y a pas de théorie claire sur son étymologie</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Langues - 200 points</a:t>
            </a:r>
          </a:p>
          <a:p>
            <a:pPr>
              <a:lnSpc>
                <a:spcPts val="3000"/>
              </a:lnSpc>
            </a:pPr>
            <a:r>
              <a:rPr lang="fr-FR">
                <a:solidFill>
                  <a:schemeClr val="accent2"/>
                </a:solidFill>
              </a:rPr>
              <a:t>⸺</a:t>
            </a:r>
          </a:p>
          <a:p>
            <a:r>
              <a:rPr lang="fr-FR" sz="2400"/>
              <a:t>Quelle est l'origine du mot "ciao"?</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A721524-3E7B-905D-37F6-692D8A5973A7}"/>
              </a:ext>
            </a:extLst>
          </p:cNvPr>
          <p:cNvSpPr txBox="1">
            <a:spLocks/>
          </p:cNvSpPr>
          <p:nvPr/>
        </p:nvSpPr>
        <p:spPr bwMode="auto">
          <a:xfrm>
            <a:off x="7992011" y="59300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53022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dirty="0"/>
              <a:t>Santé!</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a:t>A</a:t>
            </a:r>
          </a:p>
          <a:p>
            <a:endParaRPr lang="es-ES" sz="1800" dirty="0"/>
          </a:p>
          <a:p>
            <a:r>
              <a:rPr lang="fr-FR" sz="1800" b="0">
                <a:solidFill>
                  <a:schemeClr val="accent6"/>
                </a:solidFill>
                <a:latin typeface="Source Sans 3" panose="020B0303030403020204" pitchFamily="34" charset="0"/>
              </a:rPr>
              <a:t>Je t'aime</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r>
              <a:rPr lang="fr-FR" sz="1800" b="0" dirty="0">
                <a:solidFill>
                  <a:schemeClr val="accent6"/>
                </a:solidFill>
                <a:latin typeface="Source Sans 3" panose="020B0303030403020204" pitchFamily="34" charset="0"/>
              </a:rPr>
              <a:t>Enchanté(e)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dirty="0"/>
              <a:t>Ce n'est pas un mot estonien</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fr-FR"/>
              <a:t>Langues - 300 points</a:t>
            </a:r>
          </a:p>
          <a:p>
            <a:pPr>
              <a:lnSpc>
                <a:spcPts val="3000"/>
              </a:lnSpc>
            </a:pPr>
            <a:r>
              <a:rPr lang="fr-FR">
                <a:solidFill>
                  <a:schemeClr val="accent2"/>
                </a:solidFill>
              </a:rPr>
              <a:t>⸺</a:t>
            </a:r>
          </a:p>
          <a:p>
            <a:r>
              <a:rPr lang="fr-FR" sz="2400"/>
              <a:t>Que signifie le mot estonien "terviseks"?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D1AA5A-E358-DB97-6D68-F4D825AB196F}"/>
              </a:ext>
            </a:extLst>
          </p:cNvPr>
          <p:cNvSpPr txBox="1">
            <a:spLocks/>
          </p:cNvSpPr>
          <p:nvPr/>
        </p:nvSpPr>
        <p:spPr bwMode="auto">
          <a:xfrm>
            <a:off x="8195211" y="601007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362649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fr-FR" sz="2800"/>
              <a:t>Quels sont les deux pays de l'UE qui n'ont pas demandé que l'une de leurs langues officielles (au niveau national) devienne une langue officielle de l'UE? </a:t>
            </a:r>
          </a:p>
          <a:p>
            <a:endParaRPr lang="en-GB" sz="2800"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Langues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a:solidFill>
                  <a:srgbClr val="00B050"/>
                </a:solidFill>
              </a:rPr>
              <a:t>Le Luxembourg et Chypre</a:t>
            </a:r>
          </a:p>
        </p:txBody>
      </p:sp>
      <p:sp>
        <p:nvSpPr>
          <p:cNvPr id="2" name="Text Placeholder 11">
            <a:extLst>
              <a:ext uri="{FF2B5EF4-FFF2-40B4-BE49-F238E27FC236}">
                <a16:creationId xmlns:a16="http://schemas.microsoft.com/office/drawing/2014/main" id="{01ABD5E1-742F-FDDD-1F02-1B3E39C399D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59780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sz="1800" dirty="0"/>
              <a:t>1993</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dirty="0"/>
              <a:t>A</a:t>
            </a:r>
          </a:p>
          <a:p>
            <a:endParaRPr lang="es-ES" sz="1800" dirty="0"/>
          </a:p>
          <a:p>
            <a:r>
              <a:rPr lang="fr-FR" sz="1800" b="0" dirty="0">
                <a:solidFill>
                  <a:schemeClr val="accent6"/>
                </a:solidFill>
                <a:latin typeface="Source Sans 3" panose="020B0303030403020204" pitchFamily="34" charset="0"/>
              </a:rPr>
              <a:t>1957</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sz="1800" dirty="0"/>
              <a:t>1989</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sz="1800" dirty="0"/>
              <a:t>2009</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978772" cy="1468465"/>
          </a:xfrm>
        </p:spPr>
        <p:txBody>
          <a:bodyPr/>
          <a:lstStyle/>
          <a:p>
            <a:pPr>
              <a:lnSpc>
                <a:spcPts val="3000"/>
              </a:lnSpc>
            </a:pPr>
            <a:r>
              <a:rPr lang="fr-FR" dirty="0"/>
              <a:t>Histoire - 300 points</a:t>
            </a:r>
          </a:p>
          <a:p>
            <a:pPr>
              <a:lnSpc>
                <a:spcPts val="3000"/>
              </a:lnSpc>
            </a:pPr>
            <a:r>
              <a:rPr lang="fr-FR" dirty="0">
                <a:solidFill>
                  <a:schemeClr val="accent2"/>
                </a:solidFill>
              </a:rPr>
              <a:t>⸺</a:t>
            </a:r>
          </a:p>
          <a:p>
            <a:r>
              <a:rPr lang="fr-FR" sz="2000" dirty="0"/>
              <a:t>Quand le premier président permanent du Conseil européen est-il entré en fonction?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956BE9B-4328-D7E7-6EF8-6E110401235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66731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fr-FR" sz="4000" dirty="0"/>
              <a:t>En 1987, un pays non européen a introduit une demande d'adhésion à l'UE. De quel pays s'agissait-il? </a:t>
            </a:r>
          </a:p>
          <a:p>
            <a:endParaRPr lang="es-ES" sz="1800" dirty="0"/>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a:t>Histoire - 400 points</a:t>
            </a:r>
          </a:p>
          <a:p>
            <a:pPr>
              <a:lnSpc>
                <a:spcPts val="3000"/>
              </a:lnSpc>
            </a:pPr>
            <a:r>
              <a:rPr lang="fr-FR">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070371" y="4363835"/>
            <a:ext cx="5406879" cy="139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fr-FR" sz="4800">
                <a:solidFill>
                  <a:srgbClr val="00B050"/>
                </a:solidFill>
              </a:rPr>
              <a:t>Du Maroc</a:t>
            </a:r>
            <a:r>
              <a:rPr lang="fr-FR" sz="4800">
                <a:solidFill>
                  <a:srgbClr val="0070C0"/>
                </a:solidFill>
              </a:rPr>
              <a:t> </a:t>
            </a:r>
          </a:p>
        </p:txBody>
      </p:sp>
      <p:sp>
        <p:nvSpPr>
          <p:cNvPr id="2" name="Text Placeholder 11">
            <a:extLst>
              <a:ext uri="{FF2B5EF4-FFF2-40B4-BE49-F238E27FC236}">
                <a16:creationId xmlns:a16="http://schemas.microsoft.com/office/drawing/2014/main" id="{04F36518-7908-921C-E4C3-661FA4BD6E8A}"/>
              </a:ext>
            </a:extLst>
          </p:cNvPr>
          <p:cNvSpPr txBox="1">
            <a:spLocks/>
          </p:cNvSpPr>
          <p:nvPr/>
        </p:nvSpPr>
        <p:spPr bwMode="auto">
          <a:xfrm>
            <a:off x="78777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12715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fr-FR" dirty="0"/>
              <a:t>A</a:t>
            </a:r>
          </a:p>
          <a:p>
            <a:endParaRPr lang="es-ES" dirty="0"/>
          </a:p>
          <a:p>
            <a:r>
              <a:rPr lang="fr-FR" sz="3200" b="0" dirty="0">
                <a:solidFill>
                  <a:schemeClr val="accent6"/>
                </a:solidFill>
                <a:latin typeface="Source Sans 3" panose="020B0303030403020204" pitchFamily="34" charset="0"/>
              </a:rPr>
              <a:t>Les Pyrénées</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sz="3200" dirty="0"/>
              <a:t>Les Apennins</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fr-FR" dirty="0"/>
              <a:t>Géographie - 100 points</a:t>
            </a:r>
          </a:p>
          <a:p>
            <a:pPr>
              <a:lnSpc>
                <a:spcPts val="3000"/>
              </a:lnSpc>
            </a:pPr>
            <a:r>
              <a:rPr lang="fr-FR" dirty="0">
                <a:solidFill>
                  <a:schemeClr val="accent2"/>
                </a:solidFill>
              </a:rPr>
              <a:t>⸺</a:t>
            </a:r>
          </a:p>
          <a:p>
            <a:r>
              <a:rPr lang="fr-FR" sz="2800" dirty="0"/>
              <a:t>Quelle chaîne de montagnes s'étendant sur environ 430 km sépare la France et l'Espagne?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8AB6D86-BF67-5FBA-5889-2D1C626DC1BA}"/>
              </a:ext>
            </a:extLst>
          </p:cNvPr>
          <p:cNvSpPr txBox="1">
            <a:spLocks/>
          </p:cNvSpPr>
          <p:nvPr/>
        </p:nvSpPr>
        <p:spPr bwMode="auto">
          <a:xfrm>
            <a:off x="79920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130209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fr-FR" dirty="0"/>
              <a:t>C</a:t>
            </a:r>
          </a:p>
          <a:p>
            <a:pPr lvl="1">
              <a:spcBef>
                <a:spcPts val="1000"/>
              </a:spcBef>
            </a:pPr>
            <a:endParaRPr lang="es-ES" dirty="0"/>
          </a:p>
          <a:p>
            <a:pPr lvl="1">
              <a:spcBef>
                <a:spcPts val="1000"/>
              </a:spcBef>
            </a:pPr>
            <a:r>
              <a:rPr lang="fr-FR" sz="1800" dirty="0"/>
              <a:t>2</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fr-FR" dirty="0"/>
              <a:t>A</a:t>
            </a:r>
          </a:p>
          <a:p>
            <a:endParaRPr lang="es-ES" sz="1800" dirty="0"/>
          </a:p>
          <a:p>
            <a:r>
              <a:rPr lang="fr-FR" sz="1800" b="0" dirty="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fr-FR" dirty="0"/>
              <a:t>B</a:t>
            </a:r>
          </a:p>
          <a:p>
            <a:pPr lvl="1">
              <a:spcBef>
                <a:spcPts val="1000"/>
              </a:spcBef>
            </a:pPr>
            <a:endParaRPr lang="es-ES" dirty="0"/>
          </a:p>
          <a:p>
            <a:pPr lvl="1">
              <a:spcBef>
                <a:spcPts val="1000"/>
              </a:spcBef>
            </a:pPr>
            <a:r>
              <a:rPr lang="fr-FR" sz="1800" dirty="0"/>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fr-FR" dirty="0"/>
              <a:t>D</a:t>
            </a:r>
          </a:p>
          <a:p>
            <a:pPr lvl="1">
              <a:spcBef>
                <a:spcPts val="1000"/>
              </a:spcBef>
            </a:pPr>
            <a:endParaRPr lang="es-ES" dirty="0"/>
          </a:p>
          <a:p>
            <a:pPr lvl="1">
              <a:spcBef>
                <a:spcPts val="1000"/>
              </a:spcBef>
            </a:pPr>
            <a:r>
              <a:rPr lang="fr-FR" sz="1800" dirty="0"/>
              <a:t>3</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656976"/>
          </a:xfrm>
        </p:spPr>
        <p:txBody>
          <a:bodyPr/>
          <a:lstStyle/>
          <a:p>
            <a:pPr>
              <a:lnSpc>
                <a:spcPts val="3000"/>
              </a:lnSpc>
            </a:pPr>
            <a:r>
              <a:rPr lang="fr-FR" dirty="0"/>
              <a:t>Géographie - 200 points</a:t>
            </a:r>
          </a:p>
          <a:p>
            <a:pPr>
              <a:lnSpc>
                <a:spcPts val="3000"/>
              </a:lnSpc>
            </a:pPr>
            <a:r>
              <a:rPr lang="fr-FR" dirty="0">
                <a:solidFill>
                  <a:schemeClr val="accent2"/>
                </a:solidFill>
              </a:rPr>
              <a:t>⸺</a:t>
            </a:r>
          </a:p>
          <a:p>
            <a:pPr>
              <a:spcBef>
                <a:spcPts val="600"/>
              </a:spcBef>
            </a:pPr>
            <a:r>
              <a:rPr lang="fr-FR" sz="2500" dirty="0"/>
              <a:t>Combien de pays de l'UE n'ont pas de frontière terrestre avec un autre pays membre?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8D9D887-839C-14D0-551F-48D548629053}"/>
              </a:ext>
            </a:extLst>
          </p:cNvPr>
          <p:cNvSpPr txBox="1">
            <a:spLocks/>
          </p:cNvSpPr>
          <p:nvPr/>
        </p:nvSpPr>
        <p:spPr bwMode="auto">
          <a:xfrm>
            <a:off x="3279664" y="6118605"/>
            <a:ext cx="531921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2000">
                <a:solidFill>
                  <a:srgbClr val="00B050"/>
                </a:solidFill>
                <a:latin typeface="Arial" panose="020B0604020202020204" pitchFamily="34" charset="0"/>
              </a:rPr>
              <a:t>Malte, Chypre et l'Irlande</a:t>
            </a:r>
          </a:p>
        </p:txBody>
      </p:sp>
      <p:sp>
        <p:nvSpPr>
          <p:cNvPr id="8" name="Text Placeholder 11">
            <a:extLst>
              <a:ext uri="{FF2B5EF4-FFF2-40B4-BE49-F238E27FC236}">
                <a16:creationId xmlns:a16="http://schemas.microsoft.com/office/drawing/2014/main" id="{E47F06C6-4644-994C-B67E-F05A7B4E93A8}"/>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fr-FR" sz="3200" b="1">
                <a:effectLst>
                  <a:outerShdw blurRad="38100" dist="38100" dir="2700000" algn="tl">
                    <a:srgbClr val="000000">
                      <a:alpha val="43137"/>
                    </a:srgbClr>
                  </a:outerShdw>
                </a:effectLst>
                <a:hlinkClick r:id="rId4" action="ppaction://hlinksldjump"/>
              </a:rPr>
              <a:t>Europa Quest</a:t>
            </a:r>
          </a:p>
        </p:txBody>
      </p:sp>
    </p:spTree>
    <p:extLst>
      <p:ext uri="{BB962C8B-B14F-4D97-AF65-F5344CB8AC3E}">
        <p14:creationId xmlns:p14="http://schemas.microsoft.com/office/powerpoint/2010/main" val="242228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6"/>
                                        </p:tgtEl>
                                        <p:attrNameLst>
                                          <p:attrName>fillcolor</p:attrName>
                                        </p:attrNameLst>
                                      </p:cBhvr>
                                      <p:to>
                                        <a:srgbClr val="92D050"/>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3"/>
                                        </p:tgtEl>
                                        <p:attrNameLst>
                                          <p:attrName>fillcolor</p:attrName>
                                        </p:attrNameLst>
                                      </p:cBhvr>
                                      <p:to>
                                        <a:srgbClr val="FF0000"/>
                                      </p:to>
                                    </p:animClr>
                                    <p:set>
                                      <p:cBhvr>
                                        <p:cTn id="19" dur="2000" fill="hold"/>
                                        <p:tgtEl>
                                          <p:spTgt spid="3"/>
                                        </p:tgtEl>
                                        <p:attrNameLst>
                                          <p:attrName>fill.type</p:attrName>
                                        </p:attrNameLst>
                                      </p:cBhvr>
                                      <p:to>
                                        <p:strVal val="solid"/>
                                      </p:to>
                                    </p:set>
                                    <p:set>
                                      <p:cBhvr>
                                        <p:cTn id="20" dur="2000" fill="hold"/>
                                        <p:tgtEl>
                                          <p:spTgt spid="3"/>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Office Theme">
  <a:themeElements>
    <a:clrScheme name="Custom 6">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SharedWithUsers xmlns="a7616446-7f67-491d-a071-b296a72de81c">
      <UserInfo>
        <DisplayName>KREPELKOVA Jaroslava</DisplayName>
        <AccountId>166</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0" ma:contentTypeDescription="Create a new document." ma:contentTypeScope="" ma:versionID="7431ca54c46e0c322616e7788ce2299f">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85393c792629708ed4b6ab0340c32456"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0A7C63-3261-4339-B45D-1DA9B4F2B4B8}">
  <ds:schemaRefs>
    <ds:schemaRef ds:uri="http://schemas.microsoft.com/office/2006/metadata/properties"/>
    <ds:schemaRef ds:uri="http://schemas.microsoft.com/sharepoint/v3"/>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a7616446-7f67-491d-a071-b296a72de81c"/>
    <ds:schemaRef ds:uri="75666dcc-d1b0-4620-9e73-6d33eb7c4046"/>
    <ds:schemaRef ds:uri="http://purl.org/dc/dcmitype/"/>
  </ds:schemaRefs>
</ds:datastoreItem>
</file>

<file path=customXml/itemProps2.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3.xml><?xml version="1.0" encoding="utf-8"?>
<ds:datastoreItem xmlns:ds="http://schemas.openxmlformats.org/officeDocument/2006/customXml" ds:itemID="{EEF512E2-85C4-4A2C-8015-2F10FA38F2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ppt_v3 _sample</Template>
  <TotalTime>7956</TotalTime>
  <Words>2640</Words>
  <Application>Microsoft Office PowerPoint</Application>
  <PresentationFormat>Widescreen</PresentationFormat>
  <Paragraphs>725</Paragraphs>
  <Slides>56</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Arial</vt:lpstr>
      <vt:lpstr>Calibri</vt:lpstr>
      <vt:lpstr>Courier New</vt:lpstr>
      <vt:lpstr>Open Sans</vt:lpstr>
      <vt:lpstr>Source Sans 3</vt:lpstr>
      <vt:lpstr>Source Sans 3 Medium</vt:lpstr>
      <vt:lpstr>Source Sans 3 Semibold</vt:lpstr>
      <vt:lpstr>Source Serif 4 14pt</vt:lpstr>
      <vt:lpstr>Times New Roman</vt:lpstr>
      <vt:lpstr>Wingdings</vt:lpstr>
      <vt:lpstr>Office Theme</vt:lpstr>
      <vt:lpstr>PowerPoint Presentation</vt:lpstr>
      <vt:lpstr>PowerPoint Presentation</vt:lpstr>
      <vt:lpstr>Europa Quest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NATSEV Petar</cp:lastModifiedBy>
  <cp:revision>135</cp:revision>
  <cp:lastPrinted>2020-03-11T16:07:50Z</cp:lastPrinted>
  <dcterms:created xsi:type="dcterms:W3CDTF">2020-03-24T15:57:55Z</dcterms:created>
  <dcterms:modified xsi:type="dcterms:W3CDTF">2024-11-29T12:00:08Z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0x01010044D3E1EACFA3534BAAE6733335E23D4F</vt:lpwstr>
  </property>
  <property fmtid="{D5CDD505-2E9C-101B-9397-08002B2CF9AE}" pid="3" name="MediaServiceImageTags">
    <vt:lpwstr/>
  </property>
  <property fmtid="{D5CDD505-2E9C-101B-9397-08002B2CF9AE}" pid="4" name="MSIP_Label_af60b174-6478-47f9-866e-33f097bb6603_Enabled">
    <vt:lpwstr>true</vt:lpwstr>
  </property>
  <property fmtid="{D5CDD505-2E9C-101B-9397-08002B2CF9AE}" pid="5" name="MSIP_Label_af60b174-6478-47f9-866e-33f097bb6603_SetDate">
    <vt:lpwstr>2024-06-20T12:56:38Z</vt:lpwstr>
  </property>
  <property fmtid="{D5CDD505-2E9C-101B-9397-08002B2CF9AE}" pid="6" name="MSIP_Label_af60b174-6478-47f9-866e-33f097bb6603_Method">
    <vt:lpwstr>Privileged</vt:lpwstr>
  </property>
  <property fmtid="{D5CDD505-2E9C-101B-9397-08002B2CF9AE}" pid="7" name="MSIP_Label_af60b174-6478-47f9-866e-33f097bb6603_Name">
    <vt:lpwstr>GSCEU - PUBLIC Label</vt:lpwstr>
  </property>
  <property fmtid="{D5CDD505-2E9C-101B-9397-08002B2CF9AE}" pid="8" name="MSIP_Label_af60b174-6478-47f9-866e-33f097bb6603_SiteId">
    <vt:lpwstr>03ad1c97-0a4d-4e82-8f93-27291a6a0767</vt:lpwstr>
  </property>
  <property fmtid="{D5CDD505-2E9C-101B-9397-08002B2CF9AE}" pid="9" name="MSIP_Label_af60b174-6478-47f9-866e-33f097bb6603_ActionId">
    <vt:lpwstr>3b389ac7-db2e-4cc4-bb81-07ca3fa1f28d</vt:lpwstr>
  </property>
  <property fmtid="{D5CDD505-2E9C-101B-9397-08002B2CF9AE}" pid="10" name="MSIP_Label_af60b174-6478-47f9-866e-33f097bb6603_ContentBits">
    <vt:lpwstr>0</vt:lpwstr>
  </property>
</Properties>
</file>