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70405" autoAdjust="0"/>
  </p:normalViewPr>
  <p:slideViewPr>
    <p:cSldViewPr snapToGrid="0" snapToObjects="1">
      <p:cViewPr varScale="1">
        <p:scale>
          <a:sx n="88" d="100"/>
          <a:sy n="88" d="100"/>
        </p:scale>
        <p:origin x="153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sl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Evropska unija je skupni projekt gospodarskega in političnega sodelovanja 27 držav članic. </a:t>
            </a:r>
            <a:br>
              <a:rPr lang="sl-SI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sl-SI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Države članice so močnejše, če delujejo skupaj. EU je nadnacionalni politični akter, kar pomeni, da se o določenih zadevah sprejemajo skupne odločitve, države članice pa morajo poskrbeti, da na nacionalni ravni izvajajo odločitve, ki so bile sprejete na ravni EU.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Poudarite, da je vseh 10 tem (in še več) del treh glavnih prednostnih nalog:</a:t>
            </a:r>
          </a:p>
          <a:p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svobodna in demokratična Evropa: </a:t>
            </a:r>
            <a:r>
              <a:rPr lang="sl-SI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vrednote, internet, poklicna pot, zdravje, nakupi itd.</a:t>
            </a:r>
          </a:p>
          <a:p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močna in varna Evropa: </a:t>
            </a:r>
            <a:r>
              <a:rPr lang="sl-SI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varnost, denar, nakupi, potovanja itd.</a:t>
            </a:r>
          </a:p>
          <a:p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uspešna in konkurenčna Evropa: </a:t>
            </a:r>
            <a:r>
              <a:rPr lang="sl-SI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denar, poklicna pot, življenje na prostem, hrana itd.</a:t>
            </a:r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Zgodba EU se je začela kot trgovanje z jeklom in premogom, s katerim naj bi zagotovili, da na celini „nikoli več“ ne bo vojne, in prerasla v Unijo vrednot, kot jo poznamo sedaj.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b="1">
                <a:sym typeface="Wingdings" panose="05000000000000000000" pitchFamily="2" charset="2"/>
              </a:rPr>
              <a:t></a:t>
            </a:r>
            <a:r>
              <a:rPr lang="sl-SI" sz="1200"/>
              <a:t> </a:t>
            </a:r>
            <a:r>
              <a:rPr lang="sl-SI" sz="1200" b="1"/>
              <a:t>Evropski svet:</a:t>
            </a:r>
            <a:r>
              <a:rPr lang="sl-SI" sz="1200"/>
              <a:t> voditelji in voditeljice držav ali vlad, ki odločajo o politični agendi EU.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sl-SI" sz="1200" b="1"/>
              <a:t>Evropska komisija:</a:t>
            </a:r>
            <a:r>
              <a:rPr lang="sl-SI" sz="1200"/>
              <a:t> neodvisna izvršilna oblast EU. Po en komisar oziroma komisarka na državo članico. Daje pobudo za novo zakonodajo EU.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sl-SI" sz="1200" b="1"/>
              <a:t>Evropski parlament: </a:t>
            </a:r>
            <a:r>
              <a:rPr lang="sl-SI" sz="1200"/>
              <a:t>„glas ljudi“ v EU. Demokratični nadzor zakonodajnega postopka. Zakonodajno oblast si deli s Svetom Evropske unije. </a:t>
            </a:r>
          </a:p>
          <a:p>
            <a:r>
              <a:rPr lang="sl-SI" sz="1200" b="1">
                <a:sym typeface="Wingdings" panose="05000000000000000000" pitchFamily="2" charset="2"/>
              </a:rPr>
              <a:t></a:t>
            </a:r>
            <a:r>
              <a:rPr lang="sl-SI" sz="1200" b="1"/>
              <a:t> Svet Evropske unije: </a:t>
            </a:r>
            <a:r>
              <a:rPr lang="sl-SI" sz="1200"/>
              <a:t>„glas držav članic“ v EU. Deset različnih področij, pri obravnavi vsakega sodeluje po en minister oziroma ministrica iz vsake države članice. Zakonodajno oblast si deli z Evropskim parlamentom.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/>
              <a:t>Ko Evropski svet določi prednostne naloge, Evropska komisija pripravi novo zakonodajo. Predlagano zakonodajo obravnavata, spreminjata in o njej glasujeta Evropski parlament in Svet Evropske unije, po potrebi v več krogih. Če je zakonodaja sprejeta, je Evropska komisija odgovorna za njeno izvrševanje ter zagotavljanje, da jo države članice izvajajo/ratificirajo na nacionalni ravni.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sl-SI" sz="1200" b="0" i="1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Vstavite statistične podatke in grafe, ki ste jih pripravili. </a:t>
            </a:r>
            <a:r>
              <a:rPr lang="sl-SI" sz="1200" b="0" i="1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Ustrezno črtajte "države/" ali "/vlade".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sl-SI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Uporaben vir za pripravo: </a:t>
            </a:r>
            <a:r>
              <a:rPr lang="sl-SI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https://op.europa.eu/webpub/com/short-guide-eu/sl/</a:t>
            </a:r>
            <a:r>
              <a:rPr lang="sl-SI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sl-SI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Projekti v regiji, ki jih želite izpostaviti.  </a:t>
            </a:r>
          </a:p>
          <a:p>
            <a:r>
              <a:rPr lang="sl-SI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Seveda je veliko tem obravnavanih na mednarodni in nacionalni ravni. Vendar, kot lahko vidite, je blizu tudi EU. EU financira veliko regionalnih projektov.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sl-SI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sl-SI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Za iskanje projektov v svoji regiji uporabite spletno stran „Kaj Evropa počne zame“: https://what-europe-does-for-me.europarl.europa.eu/sl/region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>
                <a:sym typeface="Wingdings" panose="05000000000000000000" pitchFamily="2" charset="2"/>
              </a:rPr>
              <a:t></a:t>
            </a:r>
            <a:r>
              <a:rPr lang="sl-SI"/>
              <a:t> Glede na članek, izbran med pripravo.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sl-SI"/>
              <a:t>Sodelovanje v Evropski uniji</a:t>
            </a:r>
          </a:p>
          <a:p>
            <a:pPr>
              <a:defRPr/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sl-SI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Svet Evropske unije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sl-SI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Generalni sekretariat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Sveženj za državljansko vzgojo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08047" y="2684314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873" y="1002292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873" y="2688886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658" y="2684314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658" y="4383126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874658" y="6089615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54766" y="4383126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54766" y="2701193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3712" y="4383126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sl-SI" sz="4400">
                <a:solidFill>
                  <a:srgbClr val="003399"/>
                </a:solidFill>
              </a:rPr>
              <a:t>Vpliv naše države v EU</a:t>
            </a:r>
          </a:p>
          <a:p>
            <a:pPr>
              <a:lnSpc>
                <a:spcPts val="3000"/>
              </a:lnSpc>
            </a:pPr>
            <a:r>
              <a:rPr lang="sl-SI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sl-SI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sl-SI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sl-SI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Hrana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Nakupi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Internet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Življenje na prostem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Zdravje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Poklicna pot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Denar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Potovanja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Vrednote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sl-SI" sz="2400"/>
              <a:t>Varnost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Določitev lastnih prednostnih nalog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sl-SI" sz="1800"/>
              <a:t>Vsakih pet let se začne novo zakonodajno obdobje.</a:t>
            </a:r>
            <a:br>
              <a:rPr lang="sl-SI" sz="1800"/>
            </a:br>
            <a:endParaRPr lang="sl-SI" sz="1800"/>
          </a:p>
          <a:p>
            <a:r>
              <a:rPr lang="sl-SI" sz="1800"/>
              <a:t>Evropski svet se sestane in razpravlja o prednostnih nalogah na vrhu EU. 27 voditeljev in voditeljic držav ali vlad se dogovarja o strateški agendi.</a:t>
            </a:r>
            <a:br>
              <a:rPr lang="sl-SI" sz="1800"/>
            </a:br>
            <a:endParaRPr lang="sl-SI" sz="1800"/>
          </a:p>
          <a:p>
            <a:r>
              <a:rPr lang="sl-SI" sz="1800"/>
              <a:t>V njej so določene politične smernice za delo Evropske komisije.</a:t>
            </a:r>
            <a:br>
              <a:rPr lang="sl-SI" sz="1800"/>
            </a:br>
            <a:endParaRPr lang="sl-SI" sz="1800"/>
          </a:p>
          <a:p>
            <a:r>
              <a:rPr lang="sl-SI" sz="1800"/>
              <a:t>Vsakih šest mesecev država članica, ki predseduje Svetu, določi svoje prednostne naloge glede na pereča vprašanja EU.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Kako se določajo prednostne naloge EU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r>
              <a:rPr lang="sl-SI" sz="1600" b="1"/>
              <a:t>Svobodna in demokratična Evropa</a:t>
            </a:r>
          </a:p>
          <a:p>
            <a:r>
              <a:rPr lang="sl-SI" sz="1600">
                <a:sym typeface="Wingdings" panose="05000000000000000000" pitchFamily="2" charset="2"/>
              </a:rPr>
              <a:t></a:t>
            </a:r>
            <a:r>
              <a:rPr lang="sl-SI" sz="1600"/>
              <a:t> ohranjanje evropskih vrednot v EU</a:t>
            </a:r>
          </a:p>
          <a:p>
            <a:r>
              <a:rPr lang="sl-SI" sz="1600">
                <a:sym typeface="Wingdings" panose="05000000000000000000" pitchFamily="2" charset="2"/>
              </a:rPr>
              <a:t></a:t>
            </a:r>
            <a:r>
              <a:rPr lang="sl-SI" sz="1600"/>
              <a:t> uresničevanje vrednot EU na svetovni ravni</a:t>
            </a:r>
          </a:p>
          <a:p>
            <a:endParaRPr lang="en-US" sz="1600" dirty="0"/>
          </a:p>
          <a:p>
            <a:r>
              <a:rPr lang="sl-SI" sz="1600" b="1"/>
              <a:t>Močna in varna Evropa</a:t>
            </a:r>
          </a:p>
          <a:p>
            <a:r>
              <a:rPr lang="sl-SI" sz="1600">
                <a:sym typeface="Wingdings" panose="05000000000000000000" pitchFamily="2" charset="2"/>
              </a:rPr>
              <a:t></a:t>
            </a:r>
            <a:r>
              <a:rPr lang="sl-SI" sz="1600"/>
              <a:t> zagotavljanje doslednega in vplivnega zunanjega delovanja</a:t>
            </a:r>
          </a:p>
          <a:p>
            <a:r>
              <a:rPr lang="sl-SI" sz="1600">
                <a:sym typeface="Wingdings" panose="05000000000000000000" pitchFamily="2" charset="2"/>
              </a:rPr>
              <a:t></a:t>
            </a:r>
            <a:r>
              <a:rPr lang="sl-SI" sz="1600"/>
              <a:t> krepitev varnosti in obrambe EU ter zaščita državljanov in državljank EU</a:t>
            </a:r>
          </a:p>
          <a:p>
            <a:r>
              <a:rPr lang="sl-SI" sz="1600">
                <a:sym typeface="Wingdings" panose="05000000000000000000" pitchFamily="2" charset="2"/>
              </a:rPr>
              <a:t></a:t>
            </a:r>
            <a:r>
              <a:rPr lang="sl-SI" sz="1600"/>
              <a:t> priprave na večjo in močnejšo Unijo</a:t>
            </a:r>
          </a:p>
          <a:p>
            <a:r>
              <a:rPr lang="sl-SI" sz="1600">
                <a:sym typeface="Wingdings" panose="05000000000000000000" pitchFamily="2" charset="2"/>
              </a:rPr>
              <a:t></a:t>
            </a:r>
            <a:r>
              <a:rPr lang="sl-SI" sz="1600"/>
              <a:t> uporaba celovitega pristopa k migracijam in upravljanju meja</a:t>
            </a:r>
          </a:p>
          <a:p>
            <a:endParaRPr lang="en-US" sz="1600" dirty="0"/>
          </a:p>
          <a:p>
            <a:r>
              <a:rPr lang="sl-SI" sz="1600" b="1"/>
              <a:t>Uspešna in konkurenčna Evropa</a:t>
            </a:r>
          </a:p>
          <a:p>
            <a:r>
              <a:rPr lang="sl-SI" sz="1600">
                <a:sym typeface="Wingdings" panose="05000000000000000000" pitchFamily="2" charset="2"/>
              </a:rPr>
              <a:t></a:t>
            </a:r>
            <a:r>
              <a:rPr lang="sl-SI" sz="1600"/>
              <a:t> krepitev konkurenčnosti EU</a:t>
            </a:r>
          </a:p>
          <a:p>
            <a:r>
              <a:rPr lang="sl-SI" sz="1600">
                <a:sym typeface="Wingdings" panose="05000000000000000000" pitchFamily="2" charset="2"/>
              </a:rPr>
              <a:t></a:t>
            </a:r>
            <a:r>
              <a:rPr lang="sl-SI" sz="1600"/>
              <a:t> zagotavljanje uspešnega zelenega in digitalnega prehoda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l-SI" sz="1600"/>
              <a:t>spodbujanje okolja, prijaznega do inovacij in podjetij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sl-SI" sz="1600"/>
              <a:t>skupno napredovanje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Prednostne naloge EU 2024–2029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sl-SI"/>
              <a:t>27 držav članic EU, ki sodelujejo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046242" cy="2073329"/>
          </a:xfrm>
        </p:spPr>
        <p:txBody>
          <a:bodyPr/>
          <a:lstStyle/>
          <a:p>
            <a:r>
              <a:rPr lang="sl-SI"/>
              <a:t>Vsakih šest mesecev Svetu predseduje ena od držav članic. </a:t>
            </a:r>
          </a:p>
          <a:p>
            <a:r>
              <a:rPr lang="sl-SI" b="1"/>
              <a:t>[Vaša država]</a:t>
            </a:r>
            <a:r>
              <a:rPr lang="sl-SI"/>
              <a:t> je zadnjič predsedovala leta </a:t>
            </a:r>
            <a:r>
              <a:rPr lang="sl-SI" b="1"/>
              <a:t>[letnica]</a:t>
            </a:r>
            <a:r>
              <a:rPr lang="sl-SI"/>
              <a:t>.</a:t>
            </a:r>
          </a:p>
          <a:p>
            <a:r>
              <a:rPr lang="sl-SI" b="1"/>
              <a:t>[Vaša država]</a:t>
            </a:r>
            <a:r>
              <a:rPr lang="sl-SI"/>
              <a:t> bo naslednjič predsedovala leta </a:t>
            </a:r>
            <a:r>
              <a:rPr lang="sl-SI" b="1"/>
              <a:t>[letnica]</a:t>
            </a:r>
            <a:r>
              <a:rPr lang="sl-SI"/>
              <a:t>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sl-SI" sz="3200" b="1">
                <a:solidFill>
                  <a:schemeClr val="tx1"/>
                </a:solidFill>
              </a:rPr>
              <a:t>Rotacijsko predsedovanje Evropski uniji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sl-SI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sl-SI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sl-SI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/>
              <a:t>Oglejte si naslednjo povezavo: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sl-SI"/>
              <a:t>Hvala za sodelovanje!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sl-SI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Kaj ste se danes naučili?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3" y="1869221"/>
            <a:ext cx="13876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000" b="1" dirty="0">
                <a:latin typeface="Source Sans 3" panose="020B0303030403020204" pitchFamily="34" charset="0"/>
              </a:rPr>
              <a:t>27</a:t>
            </a:r>
            <a:br>
              <a:rPr lang="sl-SI" sz="2000" dirty="0">
                <a:latin typeface="Source Sans 3" panose="020B0303030403020204" pitchFamily="34" charset="0"/>
              </a:rPr>
            </a:br>
            <a:r>
              <a:rPr lang="sl-SI" sz="2000" dirty="0">
                <a:latin typeface="Source Sans 3" panose="020B0303030403020204" pitchFamily="34" charset="0"/>
              </a:rPr>
              <a:t>držav članic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03100" y="3164874"/>
            <a:ext cx="16536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000" b="1" dirty="0">
                <a:latin typeface="Source Sans 3" panose="020B0303030403020204" pitchFamily="34" charset="0"/>
              </a:rPr>
              <a:t>446</a:t>
            </a:r>
            <a:br>
              <a:rPr lang="sl-SI" sz="2000" b="1" dirty="0">
                <a:latin typeface="Source Sans 3" panose="020B0303030403020204" pitchFamily="34" charset="0"/>
              </a:rPr>
            </a:br>
            <a:r>
              <a:rPr lang="sl-SI" sz="2000" dirty="0">
                <a:latin typeface="Source Sans 3" panose="020B0303030403020204" pitchFamily="34" charset="0"/>
              </a:rPr>
              <a:t>milijonov državljanov in državljank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000" b="1" dirty="0">
                <a:latin typeface="Source Sans 3" panose="020B0303030403020204" pitchFamily="34" charset="0"/>
              </a:rPr>
              <a:t>24</a:t>
            </a:r>
            <a:br>
              <a:rPr lang="sl-SI" sz="2000" b="1" dirty="0">
                <a:latin typeface="Source Sans 3" panose="020B0303030403020204" pitchFamily="34" charset="0"/>
              </a:rPr>
            </a:br>
            <a:r>
              <a:rPr lang="sl-SI" sz="2000" dirty="0">
                <a:latin typeface="Source Sans 3" panose="020B0303030403020204" pitchFamily="34" charset="0"/>
              </a:rPr>
              <a:t>uradnih jezikov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Iskanje rešitev za čezmejne probleme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F90226A-97FC-10EB-4B6E-78DA61E35C16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6D13B1B-DC9A-D92D-6E71-B04CAC26C70B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sl-SI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A67A0FFC-0372-05FD-8CC6-22D1D2F45789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DF3958-9F8D-8355-5EDD-715CCFA76123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DF409875-201C-CDBC-5114-95B8DC9DF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0467199-3651-6C19-2B1B-1CA628B61F78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932179E8-470B-7B28-503E-3CC0400A57A4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97">
                  <a:extLst>
                    <a:ext uri="{FF2B5EF4-FFF2-40B4-BE49-F238E27FC236}">
                      <a16:creationId xmlns:a16="http://schemas.microsoft.com/office/drawing/2014/main" id="{6B68158B-A9A1-9F02-6572-C880E14CE2B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E92303C7-7E44-F4CE-C663-CF65F2CCE2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FE8637DA-E127-49BF-FCCC-6E1A946510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4338D2A9-FC85-EE4A-00B2-A2CB5FB35E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515FF9C0-6CDF-9359-9F60-E5CCA624E4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25200CFF-0C15-1996-2D25-5F6C2785B3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AE2581C1-1F2C-4D18-2F0F-F86E962574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D3D3B609-DE78-140D-8924-D0D8F5F7508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4DC04213-B4D7-EB83-5B2F-0FE10FE7FB0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8C6EA898-27F5-09AA-3B3E-3B3955B452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65B6AE9F-E983-401C-2686-EA5A723F0118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78A8FE22-344D-32E8-5677-944547F77517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DAA642EF-910C-3325-5FAA-A29AB4D2B0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160D2509-00E6-7B7F-834E-C031DCCC0F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5320DEDB-E860-E4C6-FE47-05882EBC725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11445CCE-32D4-CD1A-EE54-7D6E3D63FE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ED6FE5E1-FA98-F1B8-C7E4-9A0A4954FD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86799600-CB6B-33B9-4862-0CF481062A3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1236645B-8615-08D5-75AE-53E865BB81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63BD80EC-588B-D892-B4D2-1A56195C3B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15F4676F-BE14-AE47-B1BD-203F59554C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5CC1DA0F-A5CE-3861-70F8-F8A8EA4B35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8FA10819-0FCA-3673-C39B-F934B74093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A6874B98-DCB6-F466-5C31-0399FF0F0A0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19351F03-52CD-1194-157E-44F3570245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77F9BF19-BCF4-0DF2-35AF-4F07C7D2FC9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B95EAFD8-333A-2404-F9D8-9D4380B3591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3C078470-6F06-5884-83F2-505F70117A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997D78A0-DF25-1366-CE33-95390C335D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EA359989-0D8E-8B31-DA89-1E941E18D9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8FBA5CD2-CAF3-38B4-8AB0-407A5D5935B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05D584DD-F246-3DD1-983F-C5FD45E68C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9A593C0F-888D-B0F1-4A46-807EE3BFB6D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92">
                  <a:extLst>
                    <a:ext uri="{FF2B5EF4-FFF2-40B4-BE49-F238E27FC236}">
                      <a16:creationId xmlns:a16="http://schemas.microsoft.com/office/drawing/2014/main" id="{4F751E86-5BF5-A79B-F9FB-1D894D33989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2AFCBDAC-132F-002D-C39A-32E1AAA71FB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6C219C54-A109-AB6E-F6B5-018FB647709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418F0718-9299-1B98-8297-A2EEE6FF3AF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9A5562E-65C0-16C0-0FDE-0E819006210E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BC9E3B30-BDF2-ACC7-F936-0175EE814011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0561BA5-D898-C9B3-A412-E64DAAAB2CCB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Finska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7B8DC4C-BFAC-0094-BAB2-54A5C2F71D7A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Švedska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2047E11B-BA13-190D-3614-207D86E6E579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Estonija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AAEE7CB7-2B14-6026-0494-981366EAF150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Latvija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A9699E6-5C06-9ED9-9702-0DEFF3DBDA50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Litva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7EEF4C0E-8FCE-ADD1-05B7-DDBA4A43A553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Romunija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09C8C3E7-CE3F-20A3-4E3A-236A88618A65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Madžarska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FD63ACC-8D5D-9640-68A9-51F666B584CD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Hrvaška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DEC34DF-0B74-5B9C-67D8-DFA5F5019774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Grčija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CE77F11-129C-1AF0-A356-F638BACE5C8B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Italija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3383FAB1-C34F-6810-B0BF-E1BBC2D9EB63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Slovaška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6087A80-25DF-B8B0-AF35-FF73212D90E5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Češka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F7AF5510-FFA2-EE92-9BA4-79FC37E31738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Poljska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3F4159C1-E7B8-7702-C32F-0AC77A981C5E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Francija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DA7C23FB-A08E-D6ED-9CDA-D33047139198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Španija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D47324D4-186C-B630-871C-B173A6DB2784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Portugalska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0FE9A86-B912-59DA-8E2E-C3861246541A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Irska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C46E4CBE-4442-8423-7977-8CD50DA2B96F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Belgija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22F81ECD-8597-2E8A-5D85-B975B374B299}"/>
                    </a:ext>
                  </a:extLst>
                </p:cNvPr>
                <p:cNvSpPr txBox="1"/>
                <p:nvPr/>
              </p:nvSpPr>
              <p:spPr>
                <a:xfrm>
                  <a:off x="6170227" y="4859742"/>
                  <a:ext cx="56473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sl-SI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Slovenija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725831FD-A184-3E43-84B4-1CAC7775BB6C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Bolgarija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BB030FCA-7B58-6718-3A37-94446EE48E2E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Nemčija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DC5893E2-048E-8EC9-180A-97DFCDE3E023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Avstrija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81AD41DD-BCA8-E2D2-F655-D1735A066EA3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Nizozemska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6A0D4E9-FD82-76A6-5CC4-BDABE881C892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Danska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529358E-DF3A-3A9B-3E28-89C83CAE6E8F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Luksemburg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1C24C5CC-D670-6768-8588-FCBD0EBF61AC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sl-SI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Ciper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sl-SI"/>
              <a:t>1952–1992</a:t>
            </a:r>
          </a:p>
          <a:p>
            <a:pPr lvl="1"/>
            <a:endParaRPr lang="es-ES" dirty="0"/>
          </a:p>
          <a:p>
            <a:pPr lvl="1" algn="ctr"/>
            <a:r>
              <a:rPr lang="sl-SI"/>
              <a:t>Pridružitev več držav in sodelovanje na več področjih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sl-SI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sl-SI"/>
              <a:t>"Nikoli več!"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sl-SI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sl-SI"/>
              <a:t>Evropska skupnost za premog in jeklo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Nastanek Evropske unije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sl-SI"/>
              <a:t>Maastrichtska pogodba – Evropska unija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/>
              <a:t>1993 </a:t>
            </a:r>
            <a:r>
              <a:rPr lang="sl-SI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sl-SI"/>
              <a:t>Vse tesnejše sodelovanje med trenutno 27 državami članicami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Institucije EU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F125D88-CB2B-396C-E8D5-34B319C65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469" y="2185988"/>
            <a:ext cx="1696980" cy="15046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3B4D9A-A296-4760-6B1E-4433AEB2F6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842" y="2081448"/>
            <a:ext cx="2317590" cy="16091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98921D-5947-6359-07BE-107E74DD1D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08" y="3896898"/>
            <a:ext cx="2388880" cy="1937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2B8BD1-3CE1-4F03-98BA-E1A0B7F79B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701" y="4224927"/>
            <a:ext cx="1711909" cy="160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Evropska zakonodaja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Predlog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sl-SI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Evropska komisija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sl-SI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Politične smernice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sl-SI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Svet Evropske unije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sl-SI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Evropski parlament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Sprejetje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sl-SI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Evropski svet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sl-SI" sz="1200" b="0">
                <a:latin typeface="Source Sans 3" panose="020B0303030403020204" pitchFamily="34" charset="0"/>
              </a:rPr>
              <a:t>Oba obravnavata in spreminjata predlagano zakonodajo ter glasujeta o njej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[IME DRŽAVE] v EU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Evropski uniji smo se pridružili leta</a:t>
            </a:r>
            <a:r>
              <a:rPr lang="sl-SI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[letnica]</a:t>
            </a: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l-SI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V Evropskem parlamentu imamo</a:t>
            </a:r>
            <a:r>
              <a:rPr lang="sl-SI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[število]</a:t>
            </a: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sedežev.</a:t>
            </a:r>
            <a:b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l-SI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Naš komisar/komisarka v Evropski komisiji je</a:t>
            </a:r>
            <a:r>
              <a:rPr lang="sl-SI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[ime in priimek]</a:t>
            </a: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in je pristojen/pristojna za</a:t>
            </a:r>
            <a:r>
              <a:rPr lang="sl-SI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[posebno področje politike]</a:t>
            </a: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l-SI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Naši ministri in ministrice</a:t>
            </a:r>
            <a:r>
              <a:rPr lang="sl-SI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[imena in priimki ter ministrski položaji]</a:t>
            </a: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pogosto sodelujejo z drugimi v EU. V Svetu Evropske unije se sestajajo s kolegi in kolegicami iz drugih držav članic. </a:t>
            </a:r>
            <a:b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sl-SI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Naš </a:t>
            </a:r>
            <a:r>
              <a:rPr lang="sl-SI" sz="2200" b="1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[voditelj/voditeljica države/vlade]</a:t>
            </a:r>
            <a:r>
              <a:rPr lang="sl-SI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[ime in priimek]</a:t>
            </a:r>
            <a:r>
              <a:rPr lang="sl-SI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se kot član/članica Evropskega sveta udeležuje vrhov EU.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 dirty="0"/>
              <a:t>[IME REGIJE] v EU</a:t>
            </a:r>
          </a:p>
          <a:p>
            <a:pPr>
              <a:lnSpc>
                <a:spcPts val="3000"/>
              </a:lnSpc>
            </a:pPr>
            <a:r>
              <a:rPr lang="sl-SI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sl-SI" dirty="0"/>
              <a:t>[Posnetek zaslona s projektom]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4EB734-290D-A23F-56BD-8EB45282F0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597" y="1591938"/>
            <a:ext cx="4127350" cy="38712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/>
              <a:t>[Opis projekta z enim kratkim stavkom]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/>
              <a:t>[Opis projekta z enim kratkim stavkom]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518743-55EF-012A-F83F-04CC7AAD598E}"/>
              </a:ext>
            </a:extLst>
          </p:cNvPr>
          <p:cNvSpPr txBox="1"/>
          <p:nvPr/>
        </p:nvSpPr>
        <p:spPr>
          <a:xfrm>
            <a:off x="5783580" y="3342920"/>
            <a:ext cx="64084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000" b="1" dirty="0"/>
              <a:t>[</a:t>
            </a:r>
            <a:r>
              <a:rPr lang="sl-SI" sz="2000" b="1" dirty="0">
                <a:solidFill>
                  <a:schemeClr val="tx2"/>
                </a:solidFill>
                <a:latin typeface="Source Sans 3 Semibold" panose="020B0303030403020204" pitchFamily="34" charset="0"/>
              </a:rPr>
              <a:t>Posnetek</a:t>
            </a:r>
            <a:r>
              <a:rPr lang="sl-SI" sz="2000" b="1" dirty="0"/>
              <a:t> zaslona s projektom]</a:t>
            </a:r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Aktualne zadeve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>
                <a:solidFill>
                  <a:srgbClr val="404A52"/>
                </a:solidFill>
              </a:rPr>
              <a:t>[Posnetek zaslona s člankom o novici]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l-SI"/>
              <a:t>Nekoč in sedaj</a:t>
            </a:r>
          </a:p>
          <a:p>
            <a:pPr>
              <a:lnSpc>
                <a:spcPts val="3000"/>
              </a:lnSpc>
            </a:pPr>
            <a:r>
              <a:rPr lang="sl-SI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l-SI" sz="2400">
                <a:solidFill>
                  <a:schemeClr val="accent6"/>
                </a:solidFill>
              </a:rPr>
              <a:t>Delo in študij v tujini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l-SI" sz="2400">
                <a:solidFill>
                  <a:schemeClr val="accent6"/>
                </a:solidFill>
              </a:rPr>
              <a:t>Potovanja/turizem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l-SI" sz="2400">
                <a:solidFill>
                  <a:schemeClr val="accent6"/>
                </a:solidFill>
              </a:rPr>
              <a:t>Mir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l-SI" sz="2400">
                <a:solidFill>
                  <a:schemeClr val="accent6"/>
                </a:solidFill>
              </a:rPr>
              <a:t>Infrastruktura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l-SI" sz="2400">
                <a:solidFill>
                  <a:schemeClr val="accent6"/>
                </a:solidFill>
              </a:rPr>
              <a:t>Enotni trg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sl-SI" sz="2400">
                <a:solidFill>
                  <a:schemeClr val="accent6"/>
                </a:solidFill>
              </a:rPr>
              <a:t>Varstvo kulturne dediščine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7255</TotalTime>
  <Words>1043</Words>
  <Application>Microsoft Office PowerPoint</Application>
  <PresentationFormat>Widescreen</PresentationFormat>
  <Paragraphs>176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46</cp:revision>
  <cp:lastPrinted>2020-03-11T16:07:50Z</cp:lastPrinted>
  <dcterms:created xsi:type="dcterms:W3CDTF">2020-03-24T15:57:55Z</dcterms:created>
  <dcterms:modified xsi:type="dcterms:W3CDTF">2025-01-30T16:57:19Z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