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handoutMasterIdLst>
    <p:handoutMasterId r:id="rId22"/>
  </p:handoutMasterIdLst>
  <p:sldIdLst>
    <p:sldId id="308" r:id="rId5"/>
    <p:sldId id="285" r:id="rId6"/>
    <p:sldId id="303" r:id="rId7"/>
    <p:sldId id="315" r:id="rId8"/>
    <p:sldId id="1002" r:id="rId9"/>
    <p:sldId id="302" r:id="rId10"/>
    <p:sldId id="317" r:id="rId11"/>
    <p:sldId id="318" r:id="rId12"/>
    <p:sldId id="312" r:id="rId13"/>
    <p:sldId id="313" r:id="rId14"/>
    <p:sldId id="287" r:id="rId15"/>
    <p:sldId id="261" r:id="rId16"/>
    <p:sldId id="300" r:id="rId17"/>
    <p:sldId id="314" r:id="rId18"/>
    <p:sldId id="301" r:id="rId19"/>
    <p:sldId id="2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451CD4-3A35-DB58-1571-8046EF9F5E3D}" name="COLAGIORGIO Silvia" initials="SC" userId="S::colagsi@int.consilium.europa.eu::386ed82e-28e3-4fa4-a694-22f60af66d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101"/>
    <a:srgbClr val="404A52"/>
    <a:srgbClr val="E1E7F3"/>
    <a:srgbClr val="003399"/>
    <a:srgbClr val="D9F2FB"/>
    <a:srgbClr val="DEFBFF"/>
    <a:srgbClr val="1C45EF"/>
    <a:srgbClr val="BDCDD0"/>
    <a:srgbClr val="283C5A"/>
    <a:srgbClr val="FF6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30" autoAdjust="0"/>
    <p:restoredTop sz="70392" autoAdjust="0"/>
  </p:normalViewPr>
  <p:slideViewPr>
    <p:cSldViewPr snapToGrid="0" snapToObjects="1">
      <p:cViewPr varScale="1">
        <p:scale>
          <a:sx n="88" d="100"/>
          <a:sy n="88" d="100"/>
        </p:scale>
        <p:origin x="1530" y="96"/>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1/30/2025</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p.europa.eu/webpub/com/short-guide-eu/e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hat-europe-does-for-me.europarl.europa.eu/lv/reg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0" kern="1200">
                <a:solidFill>
                  <a:schemeClr val="tx1"/>
                </a:solidFill>
                <a:effectLst/>
                <a:latin typeface="+mn-lt"/>
                <a:ea typeface="+mn-ea"/>
                <a:cs typeface="+mn-cs"/>
              </a:rPr>
              <a:t>Eiropas Savienība ir kopīgs 27 dalībvalstu ekonomiskās un politiskās sadarbības projekts. </a:t>
            </a:r>
            <a:br>
              <a:rPr lang="lv-LV" sz="1200" b="0" kern="1200">
                <a:solidFill>
                  <a:schemeClr val="tx1"/>
                </a:solidFill>
                <a:effectLst/>
                <a:latin typeface="+mn-lt"/>
                <a:ea typeface="+mn-ea"/>
                <a:cs typeface="+mn-cs"/>
              </a:rPr>
            </a:br>
            <a:r>
              <a:rPr lang="lv-LV" sz="1200" b="0" i="1" kern="1200">
                <a:solidFill>
                  <a:schemeClr val="tx1"/>
                </a:solidFill>
                <a:effectLst/>
                <a:latin typeface="+mn-lt"/>
                <a:ea typeface="+mn-ea"/>
                <a:cs typeface="+mn-cs"/>
              </a:rPr>
              <a:t>Sadarbojoties dalībvalstis ir spēcīgākas. ES ir pārvalstisks politiskais dalībnieks, un tas nozīmē, ka lēmumi par konkrētiem jautājumiem tiek pieņemti kopīgi. Dalībvalstis ir atbildīgas par ES līmenī pieņemto lēmumu īstenošanu valsts līmenī.  </a:t>
            </a:r>
          </a:p>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859222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lv-LV" sz="1200" kern="1200">
                <a:solidFill>
                  <a:schemeClr val="tx1"/>
                </a:solidFill>
                <a:effectLst/>
                <a:latin typeface="+mn-lt"/>
                <a:ea typeface="+mn-ea"/>
                <a:cs typeface="+mn-cs"/>
              </a:rPr>
              <a:t>Norādiet, ka visi 10 temati (un vairāk) ir ietverti trīs galvenajās prioritātēs:</a:t>
            </a:r>
          </a:p>
          <a:p>
            <a:r>
              <a:rPr lang="lv-LV" sz="1200" kern="1200">
                <a:solidFill>
                  <a:schemeClr val="tx1"/>
                </a:solidFill>
                <a:effectLst/>
                <a:latin typeface="+mn-lt"/>
                <a:ea typeface="+mn-ea"/>
                <a:cs typeface="+mn-cs"/>
              </a:rPr>
              <a:t>– brīva un demokrātiska Eiropa: </a:t>
            </a:r>
            <a:r>
              <a:rPr lang="lv-LV" sz="1200" i="1" kern="1200">
                <a:solidFill>
                  <a:schemeClr val="tx1"/>
                </a:solidFill>
                <a:effectLst/>
                <a:latin typeface="+mn-lt"/>
                <a:ea typeface="+mn-ea"/>
                <a:cs typeface="+mn-cs"/>
              </a:rPr>
              <a:t>vērtības, internets, karjera, veselība, iepirkumi u. c.,</a:t>
            </a:r>
          </a:p>
          <a:p>
            <a:r>
              <a:rPr lang="lv-LV" sz="1200" kern="1200">
                <a:solidFill>
                  <a:schemeClr val="tx1"/>
                </a:solidFill>
                <a:effectLst/>
                <a:latin typeface="+mn-lt"/>
                <a:ea typeface="+mn-ea"/>
                <a:cs typeface="+mn-cs"/>
              </a:rPr>
              <a:t>– spēcīga un droša Eiropa: </a:t>
            </a:r>
            <a:r>
              <a:rPr lang="lv-LV" sz="1200" i="1" kern="1200">
                <a:solidFill>
                  <a:schemeClr val="tx1"/>
                </a:solidFill>
                <a:effectLst/>
                <a:latin typeface="+mn-lt"/>
                <a:ea typeface="+mn-ea"/>
                <a:cs typeface="+mn-cs"/>
              </a:rPr>
              <a:t>drošība, nauda, iepirkumi, ceļojumi u. c.,</a:t>
            </a:r>
          </a:p>
          <a:p>
            <a:r>
              <a:rPr lang="lv-LV" sz="1200" kern="1200">
                <a:solidFill>
                  <a:schemeClr val="tx1"/>
                </a:solidFill>
                <a:effectLst/>
                <a:latin typeface="+mn-lt"/>
                <a:ea typeface="+mn-ea"/>
                <a:cs typeface="+mn-cs"/>
              </a:rPr>
              <a:t>– plaukstoša un konkurētspējīga Eiropa: </a:t>
            </a:r>
            <a:r>
              <a:rPr lang="lv-LV" sz="1200" i="1" kern="1200">
                <a:solidFill>
                  <a:schemeClr val="tx1"/>
                </a:solidFill>
                <a:effectLst/>
                <a:latin typeface="+mn-lt"/>
                <a:ea typeface="+mn-ea"/>
                <a:cs typeface="+mn-cs"/>
              </a:rPr>
              <a:t>nauda, karjera, brīvdabas aktivitātes, pārtika u. c.</a:t>
            </a:r>
            <a:r>
              <a:rPr lang="lv-LV" sz="1200"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13</a:t>
            </a:fld>
            <a:endParaRPr lang="en-US"/>
          </a:p>
        </p:txBody>
      </p:sp>
    </p:spTree>
    <p:extLst>
      <p:ext uri="{BB962C8B-B14F-4D97-AF65-F5344CB8AC3E}">
        <p14:creationId xmlns:p14="http://schemas.microsoft.com/office/powerpoint/2010/main" val="1104307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06F025F9-099E-284D-A451-A888FA1824E8}" type="slidenum">
              <a:rPr lang="en-US" smtClean="0"/>
              <a:t>14</a:t>
            </a:fld>
            <a:endParaRPr lang="en-US"/>
          </a:p>
        </p:txBody>
      </p:sp>
    </p:spTree>
    <p:extLst>
      <p:ext uri="{BB962C8B-B14F-4D97-AF65-F5344CB8AC3E}">
        <p14:creationId xmlns:p14="http://schemas.microsoft.com/office/powerpoint/2010/main" val="3979769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kern="1200">
                <a:solidFill>
                  <a:schemeClr val="tx1"/>
                </a:solidFill>
                <a:effectLst/>
                <a:latin typeface="+mn-lt"/>
                <a:ea typeface="+mn-ea"/>
                <a:cs typeface="+mn-cs"/>
              </a:rPr>
              <a:t>Eiropas Savienības vēsture no sadarbības tērauda un ogļu tirdzniecības jomā, lai garantētu, ka kontinents nekad vairs nenonāk kara stāvoklī, līdz tādai vienotu vērtību Savienībai, kādu to pazīstam tagad. </a:t>
            </a:r>
          </a:p>
        </p:txBody>
      </p:sp>
      <p:sp>
        <p:nvSpPr>
          <p:cNvPr id="4" name="Slide Number Placeholder 3"/>
          <p:cNvSpPr>
            <a:spLocks noGrp="1"/>
          </p:cNvSpPr>
          <p:nvPr>
            <p:ph type="sldNum" sz="quarter" idx="5"/>
          </p:nvPr>
        </p:nvSpPr>
        <p:spPr/>
        <p:txBody>
          <a:bodyPr/>
          <a:lstStyle/>
          <a:p>
            <a:fld id="{06F025F9-099E-284D-A451-A888FA1824E8}" type="slidenum">
              <a:rPr lang="en-US" smtClean="0"/>
              <a:t>3</a:t>
            </a:fld>
            <a:endParaRPr lang="en-US"/>
          </a:p>
        </p:txBody>
      </p:sp>
    </p:spTree>
    <p:extLst>
      <p:ext uri="{BB962C8B-B14F-4D97-AF65-F5344CB8AC3E}">
        <p14:creationId xmlns:p14="http://schemas.microsoft.com/office/powerpoint/2010/main" val="3011970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1">
                <a:sym typeface="Wingdings" panose="05000000000000000000" pitchFamily="2" charset="2"/>
              </a:rPr>
              <a:t></a:t>
            </a:r>
            <a:r>
              <a:rPr lang="lv-LV" sz="1200" b="1"/>
              <a:t>Eiropadome</a:t>
            </a:r>
            <a:r>
              <a:rPr lang="lv-LV" sz="1200"/>
              <a:t>: valstu vai valdību vadītāji, kas lemj par ES politisko virzienu un prioritātēm.</a:t>
            </a:r>
          </a:p>
          <a:p>
            <a:pPr marL="171450" indent="-171450">
              <a:buFont typeface="Wingdings" panose="05000000000000000000" pitchFamily="2" charset="2"/>
              <a:buChar char="à"/>
            </a:pPr>
            <a:r>
              <a:rPr lang="lv-LV" sz="1200" b="1"/>
              <a:t>Eiropas Komisija</a:t>
            </a:r>
            <a:r>
              <a:rPr lang="lv-LV" sz="1200"/>
              <a:t>: neatkarīga ES izpildvara. Viens komisārs no katras dalībvalsts. Ierosina jaunus ES tiesību aktus. </a:t>
            </a:r>
          </a:p>
          <a:p>
            <a:pPr marL="171450" indent="-171450">
              <a:buFont typeface="Wingdings" panose="05000000000000000000" pitchFamily="2" charset="2"/>
              <a:buChar char="à"/>
            </a:pPr>
            <a:r>
              <a:rPr lang="lv-LV" sz="1200" b="1"/>
              <a:t>Eiropas Parlaments: </a:t>
            </a:r>
            <a:r>
              <a:rPr lang="lv-LV" sz="1200"/>
              <a:t>“tautas balss” Eiropas Savienībā. Likumdošanas procesa demokrātiska kontrole. Kopīgas likumdošanas pilnvaras ar Eiropas Savienības Padomi. </a:t>
            </a:r>
          </a:p>
          <a:p>
            <a:r>
              <a:rPr lang="lv-LV" sz="1200" b="1">
                <a:sym typeface="Wingdings" panose="05000000000000000000" pitchFamily="2" charset="2"/>
              </a:rPr>
              <a:t></a:t>
            </a:r>
            <a:r>
              <a:rPr lang="lv-LV" sz="1200" b="1"/>
              <a:t> Eiropas Savienības Padome: </a:t>
            </a:r>
            <a:r>
              <a:rPr lang="lv-LV" sz="1200"/>
              <a:t>“dalībvalstu balss” Eiropas Savienībā. Viens ministrs no katras valsts desmit dažādās politikas jomās. Kopīgas likumdošanas pilnvaras ar Eiropas Parlamentu.</a:t>
            </a:r>
          </a:p>
        </p:txBody>
      </p:sp>
      <p:sp>
        <p:nvSpPr>
          <p:cNvPr id="4" name="Slide Number Placeholder 3"/>
          <p:cNvSpPr>
            <a:spLocks noGrp="1"/>
          </p:cNvSpPr>
          <p:nvPr>
            <p:ph type="sldNum" sz="quarter" idx="5"/>
          </p:nvPr>
        </p:nvSpPr>
        <p:spPr/>
        <p:txBody>
          <a:bodyPr/>
          <a:lstStyle/>
          <a:p>
            <a:fld id="{06F025F9-099E-284D-A451-A888FA1824E8}" type="slidenum">
              <a:rPr lang="en-US" smtClean="0"/>
              <a:t>4</a:t>
            </a:fld>
            <a:endParaRPr lang="en-US"/>
          </a:p>
        </p:txBody>
      </p:sp>
    </p:spTree>
    <p:extLst>
      <p:ext uri="{BB962C8B-B14F-4D97-AF65-F5344CB8AC3E}">
        <p14:creationId xmlns:p14="http://schemas.microsoft.com/office/powerpoint/2010/main" val="96597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a:t>Pēc tam, kad Eiropadome ir noteikusi prioritātes, Eiropas Komisija nāk klajā ar jauniem tiesību aktiem. Gan Eiropas Parlaments, gan Eiropas Savienības Padome vajadzības gadījumā vairākās kārtās apspriež ierosinātos tiesību aktus, tos groza un balso par tiem. Ja tiesību akts ir pieņemts, Eiropas Komisija ir atbildīga par tā piemērošanu un nodrošina, ka dalībvalstis to īsteno/ratificē valsts līmenī. </a:t>
            </a:r>
          </a:p>
        </p:txBody>
      </p:sp>
      <p:sp>
        <p:nvSpPr>
          <p:cNvPr id="4" name="Slide Number Placeholder 3"/>
          <p:cNvSpPr>
            <a:spLocks noGrp="1"/>
          </p:cNvSpPr>
          <p:nvPr>
            <p:ph type="sldNum" sz="quarter" idx="5"/>
          </p:nvPr>
        </p:nvSpPr>
        <p:spPr/>
        <p:txBody>
          <a:bodyPr/>
          <a:lstStyle/>
          <a:p>
            <a:fld id="{06F025F9-099E-284D-A451-A888FA1824E8}" type="slidenum">
              <a:rPr lang="en-US" smtClean="0"/>
              <a:t>5</a:t>
            </a:fld>
            <a:endParaRPr lang="en-US"/>
          </a:p>
        </p:txBody>
      </p:sp>
    </p:spTree>
    <p:extLst>
      <p:ext uri="{BB962C8B-B14F-4D97-AF65-F5344CB8AC3E}">
        <p14:creationId xmlns:p14="http://schemas.microsoft.com/office/powerpoint/2010/main" val="23670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lv-LV" sz="1200" b="0" i="1" kern="1200" noProof="0">
                <a:solidFill>
                  <a:schemeClr val="tx1"/>
                </a:solidFill>
                <a:effectLst/>
                <a:latin typeface="+mn-lt"/>
                <a:ea typeface="+mn-ea"/>
                <a:cs typeface="+mn-cs"/>
              </a:rPr>
              <a:t>Ievadiet jūsu sagatavotos statistikas datus un skaitļus. </a:t>
            </a:r>
            <a:r>
              <a:rPr lang="lv-LV" sz="1200" b="0" i="1" u="none" kern="1200" noProof="0">
                <a:solidFill>
                  <a:schemeClr val="tx1"/>
                </a:solidFill>
                <a:effectLst/>
                <a:latin typeface="+mn-lt"/>
                <a:ea typeface="+mn-ea"/>
                <a:cs typeface="+mn-cs"/>
              </a:rPr>
              <a:t>Svītrojiet vārdu “valsts/” vai “/valdības” pēc vajadzības.</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à"/>
              <a:tabLst/>
              <a:defRPr/>
            </a:pPr>
            <a:r>
              <a:rPr lang="lv-LV" sz="1200" kern="1200" noProof="0">
                <a:solidFill>
                  <a:schemeClr val="tx1"/>
                </a:solidFill>
                <a:effectLst/>
                <a:latin typeface="+mn-lt"/>
                <a:ea typeface="+mn-ea"/>
                <a:cs typeface="+mn-cs"/>
              </a:rPr>
              <a:t>Gatavošanās procesam noderīgs resurss: </a:t>
            </a:r>
            <a:r>
              <a:rPr lang="lv-LV" sz="1200" kern="1200" noProof="0">
                <a:solidFill>
                  <a:schemeClr val="tx1"/>
                </a:solidFill>
                <a:effectLst/>
                <a:latin typeface="+mn-lt"/>
                <a:ea typeface="+mn-ea"/>
                <a:cs typeface="+mn-cs"/>
                <a:hlinkClick r:id="rId3"/>
              </a:rPr>
              <a:t>https://op.europa.eu/webpub/com/short-guide-eu/en/</a:t>
            </a:r>
            <a:r>
              <a:rPr lang="lv-LV" sz="1200" u="sng" kern="1200" noProof="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06F025F9-099E-284D-A451-A888FA1824E8}" type="slidenum">
              <a:rPr lang="en-US" smtClean="0"/>
              <a:t>6</a:t>
            </a:fld>
            <a:endParaRPr lang="en-US"/>
          </a:p>
        </p:txBody>
      </p:sp>
    </p:spTree>
    <p:extLst>
      <p:ext uri="{BB962C8B-B14F-4D97-AF65-F5344CB8AC3E}">
        <p14:creationId xmlns:p14="http://schemas.microsoft.com/office/powerpoint/2010/main" val="1012961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0" i="1" kern="1200">
                <a:solidFill>
                  <a:schemeClr val="tx1"/>
                </a:solidFill>
                <a:effectLst/>
                <a:latin typeface="+mn-lt"/>
                <a:ea typeface="+mn-ea"/>
                <a:cs typeface="+mn-cs"/>
                <a:sym typeface="Wingdings" pitchFamily="2" charset="2"/>
              </a:rPr>
              <a:t>Reģionā īstenotie projekti, kurus vēlaties izcelt.  </a:t>
            </a:r>
          </a:p>
          <a:p>
            <a:r>
              <a:rPr lang="lv-LV" sz="1200" b="0" i="1" kern="1200">
                <a:solidFill>
                  <a:schemeClr val="tx1"/>
                </a:solidFill>
                <a:effectLst/>
                <a:latin typeface="+mn-lt"/>
                <a:ea typeface="+mn-ea"/>
                <a:cs typeface="+mn-cs"/>
              </a:rPr>
              <a:t>Daudzi jautājumi, protams, tiek risināti starptautiskā un valstu līmenī, taču, kā dalībnieki šeit var pārliecināties, ES arī ir cieši iesaistīta. ES finansē daudzus reģionālus projektus.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i="0" kern="1200">
                <a:solidFill>
                  <a:schemeClr val="tx1"/>
                </a:solidFill>
                <a:effectLst/>
                <a:latin typeface="+mn-lt"/>
                <a:ea typeface="+mn-ea"/>
                <a:cs typeface="+mn-cs"/>
                <a:sym typeface="Wingdings" pitchFamily="2" charset="2"/>
              </a:rPr>
              <a:t></a:t>
            </a:r>
            <a:r>
              <a:rPr lang="lv-LV" sz="1200" i="1" kern="1200">
                <a:solidFill>
                  <a:schemeClr val="tx1"/>
                </a:solidFill>
                <a:effectLst/>
                <a:latin typeface="+mn-lt"/>
                <a:ea typeface="+mn-ea"/>
                <a:cs typeface="+mn-cs"/>
                <a:sym typeface="Wingdings" pitchFamily="2" charset="2"/>
              </a:rPr>
              <a:t> </a:t>
            </a:r>
            <a:r>
              <a:rPr lang="lv-LV" sz="1200" kern="1200">
                <a:solidFill>
                  <a:schemeClr val="tx1"/>
                </a:solidFill>
                <a:effectLst/>
                <a:latin typeface="+mn-lt"/>
                <a:ea typeface="+mn-ea"/>
                <a:cs typeface="+mn-cs"/>
                <a:sym typeface="Wingdings" pitchFamily="2" charset="2"/>
              </a:rPr>
              <a:t>Izmantojiet tīmekļa vietni “Ko manā labā dara Eiropa”, lai atrastu projektus savā reģionā: </a:t>
            </a:r>
            <a:r>
              <a:rPr lang="lv-LV" sz="1200" u="sng" kern="1200">
                <a:solidFill>
                  <a:schemeClr val="tx1"/>
                </a:solidFill>
                <a:effectLst/>
                <a:latin typeface="+mn-lt"/>
                <a:ea typeface="+mn-ea"/>
                <a:cs typeface="+mn-cs"/>
                <a:sym typeface="Wingdings" pitchFamily="2" charset="2"/>
                <a:hlinkClick r:id="rId3"/>
              </a:rPr>
              <a:t>https://what-europe-does-for-me.europarl.europa.eu/lv/region</a:t>
            </a:r>
            <a:r>
              <a:rPr lang="lv-LV" sz="1200" kern="1200">
                <a:solidFill>
                  <a:schemeClr val="tx1"/>
                </a:solidFill>
                <a:effectLst/>
                <a:latin typeface="+mn-lt"/>
                <a:ea typeface="+mn-ea"/>
                <a:cs typeface="+mn-cs"/>
                <a:sym typeface="Wingdings" pitchFamily="2" charset="2"/>
              </a:rPr>
              <a:t> </a:t>
            </a:r>
          </a:p>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7</a:t>
            </a:fld>
            <a:endParaRPr lang="en-US"/>
          </a:p>
        </p:txBody>
      </p:sp>
    </p:spTree>
    <p:extLst>
      <p:ext uri="{BB962C8B-B14F-4D97-AF65-F5344CB8AC3E}">
        <p14:creationId xmlns:p14="http://schemas.microsoft.com/office/powerpoint/2010/main" val="3831503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sym typeface="Wingdings" panose="05000000000000000000" pitchFamily="2" charset="2"/>
              </a:rPr>
              <a:t></a:t>
            </a:r>
            <a:r>
              <a:rPr lang="lv-LV"/>
              <a:t> Atkarībā no sagatavošanās laikā izvēlētā ziņu raksta.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8</a:t>
            </a:fld>
            <a:endParaRPr lang="en-US"/>
          </a:p>
        </p:txBody>
      </p:sp>
    </p:spTree>
    <p:extLst>
      <p:ext uri="{BB962C8B-B14F-4D97-AF65-F5344CB8AC3E}">
        <p14:creationId xmlns:p14="http://schemas.microsoft.com/office/powerpoint/2010/main" val="625323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9</a:t>
            </a:fld>
            <a:endParaRPr lang="en-US"/>
          </a:p>
        </p:txBody>
      </p:sp>
    </p:spTree>
    <p:extLst>
      <p:ext uri="{BB962C8B-B14F-4D97-AF65-F5344CB8AC3E}">
        <p14:creationId xmlns:p14="http://schemas.microsoft.com/office/powerpoint/2010/main" val="130873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6F025F9-099E-284D-A451-A888FA1824E8}" type="slidenum">
              <a:rPr lang="en-US" smtClean="0"/>
              <a:t>11</a:t>
            </a:fld>
            <a:endParaRPr lang="en-US"/>
          </a:p>
        </p:txBody>
      </p:sp>
    </p:spTree>
    <p:extLst>
      <p:ext uri="{BB962C8B-B14F-4D97-AF65-F5344CB8AC3E}">
        <p14:creationId xmlns:p14="http://schemas.microsoft.com/office/powerpoint/2010/main" val="41251213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cstate="screen">
            <a:clrChange>
              <a:clrFrom>
                <a:srgbClr val="FEFFFF"/>
              </a:clrFrom>
              <a:clrTo>
                <a:srgbClr val="FEFFFF">
                  <a:alpha val="0"/>
                </a:srgbClr>
              </a:clrTo>
            </a:clrChange>
            <a:extLst>
              <a:ext uri="{28A0092B-C50C-407E-A947-70E740481C1C}">
                <a14:useLocalDpi xmlns:a14="http://schemas.microsoft.com/office/drawing/2010/main"/>
              </a:ext>
            </a:extLst>
          </a:blip>
          <a:srcRect/>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1/30/2025</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3.xml"/><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hyperlink" Target="https://newsroom.consilium.europa.eu/events/20150629-what-is-the-council-presidency-and-how-does-it-work/106943-what-is-the-council-presidency-and-how-does-it-work-20150629"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63902"/>
            <a:ext cx="7645032" cy="1920526"/>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a:defRPr/>
            </a:pPr>
            <a:r>
              <a:rPr lang="lv-LV"/>
              <a:t>Strādājam kopā Eiropas Savienībā</a:t>
            </a:r>
          </a:p>
          <a:p>
            <a:pPr>
              <a:defRPr/>
            </a:pPr>
            <a:r>
              <a:rPr lang="lv-LV">
                <a:solidFill>
                  <a:schemeClr val="accent2"/>
                </a:solidFill>
              </a:rPr>
              <a:t>⸺</a:t>
            </a:r>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64121" y="572765"/>
              <a:ext cx="942975"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lv-LV" sz="1400" b="1">
                  <a:solidFill>
                    <a:schemeClr val="accent6"/>
                  </a:solidFill>
                  <a:latin typeface="Source Sans 3" panose="020B0303030403020204" pitchFamily="34" charset="0"/>
                  <a:cs typeface="Arial" panose="020B0604020202020204" pitchFamily="34" charset="0"/>
                </a:rPr>
                <a:t>Eiropas Savienības Padome</a:t>
              </a:r>
            </a:p>
            <a:p>
              <a:pPr eaLnBrk="1" hangingPunct="1">
                <a:spcBef>
                  <a:spcPts val="100"/>
                </a:spcBef>
                <a:spcAft>
                  <a:spcPts val="600"/>
                </a:spcAft>
                <a:buFontTx/>
                <a:buNone/>
                <a:defRPr/>
              </a:pPr>
              <a:r>
                <a:rPr lang="lv-LV" sz="1400">
                  <a:solidFill>
                    <a:schemeClr val="accent6"/>
                  </a:solidFill>
                  <a:latin typeface="Source Sans 3" panose="020B0303030403020204" pitchFamily="34" charset="0"/>
                  <a:cs typeface="Arial" panose="020B0604020202020204" pitchFamily="34" charset="0"/>
                </a:rPr>
                <a:t>Ģenerālsekretariāts</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800" i="1">
                <a:solidFill>
                  <a:schemeClr val="tx2"/>
                </a:solidFill>
                <a:latin typeface="Source Serif 4 14pt" panose="02040603050405020204" pitchFamily="18" charset="0"/>
                <a:ea typeface="Source Serif 4 14pt" panose="02040603050405020204" pitchFamily="18" charset="0"/>
              </a:rPr>
              <a:t>Pilsoniskās izglītošanas nodarbību bloks</a:t>
            </a:r>
          </a:p>
          <a:p>
            <a:endParaRPr lang="es-ES" sz="2800" i="1" dirty="0">
              <a:solidFill>
                <a:schemeClr val="tx2"/>
              </a:solidFill>
              <a:latin typeface="Source Serif 4 14pt" panose="02040603050405020204" pitchFamily="18" charset="0"/>
              <a:ea typeface="Source Serif 4 14pt" panose="02040603050405020204" pitchFamily="18" charset="0"/>
            </a:endParaRPr>
          </a:p>
        </p:txBody>
      </p:sp>
      <p:sp>
        <p:nvSpPr>
          <p:cNvPr id="5" name="Rectangle 4">
            <a:extLst>
              <a:ext uri="{FF2B5EF4-FFF2-40B4-BE49-F238E27FC236}">
                <a16:creationId xmlns:a16="http://schemas.microsoft.com/office/drawing/2014/main" id="{C736E141-C0D8-6B75-2B5F-85243A0BFC9E}"/>
              </a:ext>
            </a:extLst>
          </p:cNvPr>
          <p:cNvSpPr/>
          <p:nvPr/>
        </p:nvSpPr>
        <p:spPr>
          <a:xfrm>
            <a:off x="7515958" y="2628528"/>
            <a:ext cx="3448574" cy="422947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BE"/>
          </a:p>
        </p:txBody>
      </p:sp>
      <p:pic>
        <p:nvPicPr>
          <p:cNvPr id="8" name="Picture 7">
            <a:extLst>
              <a:ext uri="{FF2B5EF4-FFF2-40B4-BE49-F238E27FC236}">
                <a16:creationId xmlns:a16="http://schemas.microsoft.com/office/drawing/2014/main" id="{7B333015-756F-43AD-41A6-37DA766A71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94784" y="946506"/>
            <a:ext cx="1591741" cy="1591741"/>
          </a:xfrm>
          <a:prstGeom prst="rect">
            <a:avLst/>
          </a:prstGeom>
        </p:spPr>
      </p:pic>
      <p:pic>
        <p:nvPicPr>
          <p:cNvPr id="9" name="Picture 8">
            <a:extLst>
              <a:ext uri="{FF2B5EF4-FFF2-40B4-BE49-F238E27FC236}">
                <a16:creationId xmlns:a16="http://schemas.microsoft.com/office/drawing/2014/main" id="{75D8B6CB-58EC-D69A-EE9F-FF7B54A599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94784" y="2633100"/>
            <a:ext cx="1608620" cy="1608620"/>
          </a:xfrm>
          <a:prstGeom prst="rect">
            <a:avLst/>
          </a:prstGeom>
        </p:spPr>
      </p:pic>
      <p:pic>
        <p:nvPicPr>
          <p:cNvPr id="10" name="Picture 9">
            <a:extLst>
              <a:ext uri="{FF2B5EF4-FFF2-40B4-BE49-F238E27FC236}">
                <a16:creationId xmlns:a16="http://schemas.microsoft.com/office/drawing/2014/main" id="{F9EB5F81-0640-8192-348D-66CF86634B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82569" y="2628528"/>
            <a:ext cx="1600943" cy="1600943"/>
          </a:xfrm>
          <a:prstGeom prst="rect">
            <a:avLst/>
          </a:prstGeom>
        </p:spPr>
      </p:pic>
      <p:pic>
        <p:nvPicPr>
          <p:cNvPr id="11" name="Picture 10">
            <a:extLst>
              <a:ext uri="{FF2B5EF4-FFF2-40B4-BE49-F238E27FC236}">
                <a16:creationId xmlns:a16="http://schemas.microsoft.com/office/drawing/2014/main" id="{F02CC3CF-8B8D-CF6F-081F-D3748B0BBBC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82569" y="4327340"/>
            <a:ext cx="1608620" cy="1608620"/>
          </a:xfrm>
          <a:prstGeom prst="rect">
            <a:avLst/>
          </a:prstGeom>
        </p:spPr>
      </p:pic>
      <p:pic>
        <p:nvPicPr>
          <p:cNvPr id="13" name="Picture 12">
            <a:extLst>
              <a:ext uri="{FF2B5EF4-FFF2-40B4-BE49-F238E27FC236}">
                <a16:creationId xmlns:a16="http://schemas.microsoft.com/office/drawing/2014/main" id="{4B905DB4-E4B3-5296-CEC7-37F4AA2FF25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48765"/>
          <a:stretch/>
        </p:blipFill>
        <p:spPr>
          <a:xfrm>
            <a:off x="9882569" y="6033829"/>
            <a:ext cx="1608620" cy="824171"/>
          </a:xfrm>
          <a:prstGeom prst="rect">
            <a:avLst/>
          </a:prstGeom>
        </p:spPr>
      </p:pic>
      <p:pic>
        <p:nvPicPr>
          <p:cNvPr id="15" name="Picture 14">
            <a:extLst>
              <a:ext uri="{FF2B5EF4-FFF2-40B4-BE49-F238E27FC236}">
                <a16:creationId xmlns:a16="http://schemas.microsoft.com/office/drawing/2014/main" id="{3E5507A9-C6F9-BBBB-8D9C-9D7CEA77AB9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62062"/>
          <a:stretch/>
        </p:blipFill>
        <p:spPr>
          <a:xfrm>
            <a:off x="11562677" y="4327340"/>
            <a:ext cx="610273" cy="1608619"/>
          </a:xfrm>
          <a:prstGeom prst="rect">
            <a:avLst/>
          </a:prstGeom>
        </p:spPr>
      </p:pic>
      <p:pic>
        <p:nvPicPr>
          <p:cNvPr id="17" name="Picture 16">
            <a:extLst>
              <a:ext uri="{FF2B5EF4-FFF2-40B4-BE49-F238E27FC236}">
                <a16:creationId xmlns:a16="http://schemas.microsoft.com/office/drawing/2014/main" id="{E92D7CC7-6894-736B-2C15-A303BCB7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1660"/>
          <a:stretch/>
        </p:blipFill>
        <p:spPr>
          <a:xfrm>
            <a:off x="11562677" y="2645407"/>
            <a:ext cx="610273" cy="1591741"/>
          </a:xfrm>
          <a:prstGeom prst="rect">
            <a:avLst/>
          </a:prstGeom>
        </p:spPr>
      </p:pic>
      <p:pic>
        <p:nvPicPr>
          <p:cNvPr id="19" name="Picture 18">
            <a:extLst>
              <a:ext uri="{FF2B5EF4-FFF2-40B4-BE49-F238E27FC236}">
                <a16:creationId xmlns:a16="http://schemas.microsoft.com/office/drawing/2014/main" id="{C6A615A3-1A4C-37C1-D652-7EB3D5DF706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51623" y="4327340"/>
            <a:ext cx="1608620" cy="1608620"/>
          </a:xfrm>
          <a:prstGeom prst="rect">
            <a:avLst/>
          </a:prstGeom>
        </p:spPr>
      </p:pic>
    </p:spTree>
    <p:extLst>
      <p:ext uri="{BB962C8B-B14F-4D97-AF65-F5344CB8AC3E}">
        <p14:creationId xmlns:p14="http://schemas.microsoft.com/office/powerpoint/2010/main" val="4089938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C135E4-A139-6C48-95BC-163397D9BFFB}"/>
              </a:ext>
            </a:extLst>
          </p:cNvPr>
          <p:cNvSpPr/>
          <p:nvPr/>
        </p:nvSpPr>
        <p:spPr>
          <a:xfrm>
            <a:off x="0" y="0"/>
            <a:ext cx="12191566" cy="6858000"/>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10">
            <a:extLst>
              <a:ext uri="{FF2B5EF4-FFF2-40B4-BE49-F238E27FC236}">
                <a16:creationId xmlns:a16="http://schemas.microsoft.com/office/drawing/2014/main" id="{2A432A6B-5584-7142-9AC0-8736322F61DB}"/>
              </a:ext>
            </a:extLst>
          </p:cNvPr>
          <p:cNvSpPr>
            <a:spLocks noGrp="1"/>
          </p:cNvSpPr>
          <p:nvPr/>
        </p:nvSpPr>
        <p:spPr>
          <a:xfrm>
            <a:off x="498910" y="3887094"/>
            <a:ext cx="5597090" cy="2135199"/>
          </a:xfrm>
          <a:prstGeom prst="rect">
            <a:avLst/>
          </a:prstGeom>
        </p:spPr>
        <p:txBody>
          <a:bodyPr lIns="0" rIns="0"/>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tx1"/>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lv-LV" sz="4400">
                <a:solidFill>
                  <a:srgbClr val="003399"/>
                </a:solidFill>
              </a:rPr>
              <a:t>Mūsu valsts ietekme ES</a:t>
            </a:r>
          </a:p>
          <a:p>
            <a:pPr>
              <a:lnSpc>
                <a:spcPts val="3000"/>
              </a:lnSpc>
            </a:pPr>
            <a:r>
              <a:rPr lang="lv-LV" sz="4400">
                <a:solidFill>
                  <a:schemeClr val="accent2"/>
                </a:solidFill>
              </a:rPr>
              <a:t>⸺</a:t>
            </a:r>
          </a:p>
        </p:txBody>
      </p:sp>
      <p:pic>
        <p:nvPicPr>
          <p:cNvPr id="3" name="Graphic 2">
            <a:extLst>
              <a:ext uri="{FF2B5EF4-FFF2-40B4-BE49-F238E27FC236}">
                <a16:creationId xmlns:a16="http://schemas.microsoft.com/office/drawing/2014/main" id="{BC402107-753E-967D-1D08-35C6351C8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910" y="357847"/>
            <a:ext cx="2857500" cy="2857500"/>
          </a:xfrm>
          <a:prstGeom prst="rect">
            <a:avLst/>
          </a:prstGeom>
        </p:spPr>
      </p:pic>
    </p:spTree>
    <p:extLst>
      <p:ext uri="{BB962C8B-B14F-4D97-AF65-F5344CB8AC3E}">
        <p14:creationId xmlns:p14="http://schemas.microsoft.com/office/powerpoint/2010/main" val="39470458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991D88-3352-9A49-865C-F30C393A0C8E}"/>
              </a:ext>
            </a:extLst>
          </p:cNvPr>
          <p:cNvSpPr>
            <a:spLocks noGrp="1"/>
          </p:cNvSpPr>
          <p:nvPr>
            <p:ph type="body" sz="quarter" idx="14"/>
          </p:nvPr>
        </p:nvSpPr>
        <p:spPr>
          <a:xfrm>
            <a:off x="7206712" y="2354315"/>
            <a:ext cx="5790291" cy="4805902"/>
          </a:xfrm>
        </p:spPr>
        <p:txBody>
          <a:bodyPr/>
          <a:lstStyle/>
          <a:p>
            <a:pPr marL="742950" indent="-742950" algn="l">
              <a:buAutoNum type="arabicPeriod"/>
            </a:pPr>
            <a:r>
              <a:rPr lang="lv-LV" sz="3200" b="1">
                <a:solidFill>
                  <a:srgbClr val="003399"/>
                </a:solidFill>
                <a:ea typeface="Arial" charset="0"/>
                <a:cs typeface="Arial" charset="0"/>
              </a:rPr>
              <a:t>_______</a:t>
            </a:r>
          </a:p>
          <a:p>
            <a:pPr marL="742950" indent="-742950" algn="l">
              <a:buAutoNum type="arabicPeriod"/>
            </a:pPr>
            <a:r>
              <a:rPr lang="lv-LV" sz="3200" b="1">
                <a:solidFill>
                  <a:srgbClr val="003399"/>
                </a:solidFill>
                <a:ea typeface="Arial" charset="0"/>
                <a:cs typeface="Arial" charset="0"/>
              </a:rPr>
              <a:t>_______</a:t>
            </a:r>
          </a:p>
          <a:p>
            <a:pPr marL="742950" indent="-742950" algn="l">
              <a:buAutoNum type="arabicPeriod"/>
            </a:pPr>
            <a:r>
              <a:rPr lang="lv-LV" sz="3200" b="1">
                <a:solidFill>
                  <a:srgbClr val="003399"/>
                </a:solidFill>
                <a:ea typeface="Arial" charset="0"/>
                <a:cs typeface="Arial" charset="0"/>
              </a:rPr>
              <a:t>_______</a:t>
            </a:r>
          </a:p>
          <a:p>
            <a:endParaRPr lang="es-ES" dirty="0"/>
          </a:p>
        </p:txBody>
      </p:sp>
      <p:sp>
        <p:nvSpPr>
          <p:cNvPr id="5" name="Text Placeholder 4">
            <a:extLst>
              <a:ext uri="{FF2B5EF4-FFF2-40B4-BE49-F238E27FC236}">
                <a16:creationId xmlns:a16="http://schemas.microsoft.com/office/drawing/2014/main" id="{18F32645-E3B4-2044-9297-5F4655ABECB6}"/>
              </a:ext>
            </a:extLst>
          </p:cNvPr>
          <p:cNvSpPr>
            <a:spLocks noGrp="1"/>
          </p:cNvSpPr>
          <p:nvPr>
            <p:ph type="body" sz="quarter" idx="15"/>
          </p:nvPr>
        </p:nvSpPr>
        <p:spPr>
          <a:xfrm>
            <a:off x="625060" y="1370632"/>
            <a:ext cx="5288405" cy="4994975"/>
          </a:xfrm>
        </p:spPr>
        <p:txBody>
          <a:bodyPr/>
          <a:lstStyle/>
          <a:p>
            <a:pPr marL="12700" indent="0">
              <a:buClrTx/>
              <a:buSzPct val="100000"/>
              <a:buNone/>
            </a:pPr>
            <a:endParaRPr lang="es-ES" dirty="0"/>
          </a:p>
          <a:p>
            <a:pPr>
              <a:buClrTx/>
              <a:buSzPct val="100000"/>
              <a:buFont typeface="System Font Regular"/>
              <a:buChar char="→"/>
            </a:pPr>
            <a:r>
              <a:rPr lang="lv-LV" sz="2400"/>
              <a:t>Pārtika</a:t>
            </a:r>
          </a:p>
          <a:p>
            <a:pPr>
              <a:buClrTx/>
              <a:buSzPct val="100000"/>
              <a:buFont typeface="System Font Regular"/>
              <a:buChar char="→"/>
            </a:pPr>
            <a:r>
              <a:rPr lang="lv-LV" sz="2400"/>
              <a:t>Iepirkumi </a:t>
            </a:r>
          </a:p>
          <a:p>
            <a:pPr>
              <a:buClrTx/>
              <a:buSzPct val="100000"/>
              <a:buFont typeface="System Font Regular"/>
              <a:buChar char="→"/>
            </a:pPr>
            <a:r>
              <a:rPr lang="lv-LV" sz="2400"/>
              <a:t>Internets</a:t>
            </a:r>
          </a:p>
          <a:p>
            <a:pPr>
              <a:buClrTx/>
              <a:buSzPct val="100000"/>
              <a:buFont typeface="System Font Regular"/>
              <a:buChar char="→"/>
            </a:pPr>
            <a:r>
              <a:rPr lang="lv-LV" sz="2400"/>
              <a:t>Brīvdabas aktivitātes</a:t>
            </a:r>
          </a:p>
          <a:p>
            <a:pPr>
              <a:buClrTx/>
              <a:buSzPct val="100000"/>
              <a:buFont typeface="System Font Regular"/>
              <a:buChar char="→"/>
            </a:pPr>
            <a:r>
              <a:rPr lang="lv-LV" sz="2400"/>
              <a:t>Veselība</a:t>
            </a:r>
          </a:p>
          <a:p>
            <a:pPr>
              <a:buClrTx/>
              <a:buSzPct val="100000"/>
              <a:buFont typeface="System Font Regular"/>
              <a:buChar char="→"/>
            </a:pPr>
            <a:r>
              <a:rPr lang="lv-LV" sz="2400"/>
              <a:t>Karjera</a:t>
            </a:r>
          </a:p>
          <a:p>
            <a:pPr>
              <a:buClrTx/>
              <a:buSzPct val="100000"/>
              <a:buFont typeface="System Font Regular"/>
              <a:buChar char="→"/>
            </a:pPr>
            <a:r>
              <a:rPr lang="lv-LV" sz="2400"/>
              <a:t>Nauda</a:t>
            </a:r>
          </a:p>
          <a:p>
            <a:pPr>
              <a:buClrTx/>
              <a:buSzPct val="100000"/>
              <a:buFont typeface="System Font Regular"/>
              <a:buChar char="→"/>
            </a:pPr>
            <a:r>
              <a:rPr lang="lv-LV" sz="2400"/>
              <a:t>Ceļojumi </a:t>
            </a:r>
          </a:p>
          <a:p>
            <a:pPr>
              <a:buClrTx/>
              <a:buSzPct val="100000"/>
              <a:buFont typeface="System Font Regular"/>
              <a:buChar char="→"/>
            </a:pPr>
            <a:r>
              <a:rPr lang="lv-LV" sz="2400"/>
              <a:t>Vērtības</a:t>
            </a:r>
          </a:p>
          <a:p>
            <a:pPr>
              <a:buClrTx/>
              <a:buSzPct val="100000"/>
              <a:buFont typeface="System Font Regular"/>
              <a:buChar char="→"/>
            </a:pPr>
            <a:r>
              <a:rPr lang="lv-LV" sz="2400"/>
              <a:t>Drošība </a:t>
            </a:r>
          </a:p>
          <a:p>
            <a:pPr marL="12700" indent="0">
              <a:buClrTx/>
              <a:buSzPct val="100000"/>
              <a:buNone/>
            </a:pPr>
            <a:endParaRPr lang="es-ES" dirty="0"/>
          </a:p>
        </p:txBody>
      </p:sp>
      <p:sp>
        <p:nvSpPr>
          <p:cNvPr id="8" name="TextBox 7">
            <a:extLst>
              <a:ext uri="{FF2B5EF4-FFF2-40B4-BE49-F238E27FC236}">
                <a16:creationId xmlns:a16="http://schemas.microsoft.com/office/drawing/2014/main" id="{E338AA4A-02D9-2E3F-F776-A6119759E623}"/>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1B0C3FD5-38DF-7251-6A49-C2C768FD6E35}"/>
              </a:ext>
            </a:extLst>
          </p:cNvPr>
          <p:cNvSpPr>
            <a:spLocks noGrp="1"/>
          </p:cNvSpPr>
          <p:nvPr>
            <p:ph type="body" sz="quarter" idx="12"/>
          </p:nvPr>
        </p:nvSpPr>
        <p:spPr>
          <a:xfrm>
            <a:off x="625060" y="507568"/>
            <a:ext cx="9612548" cy="834313"/>
          </a:xfrm>
        </p:spPr>
        <p:txBody>
          <a:bodyPr/>
          <a:lstStyle/>
          <a:p>
            <a:pPr>
              <a:lnSpc>
                <a:spcPts val="3000"/>
              </a:lnSpc>
            </a:pPr>
            <a:r>
              <a:rPr lang="lv-LV"/>
              <a:t>Sarindojiet savas prioritātes pēc svarīguma</a:t>
            </a:r>
          </a:p>
          <a:p>
            <a:pPr>
              <a:lnSpc>
                <a:spcPts val="3000"/>
              </a:lnSpc>
            </a:pPr>
            <a:r>
              <a:rPr lang="lv-LV">
                <a:solidFill>
                  <a:schemeClr val="accent2"/>
                </a:solidFill>
              </a:rPr>
              <a:t>⸺</a:t>
            </a:r>
          </a:p>
        </p:txBody>
      </p:sp>
      <p:sp>
        <p:nvSpPr>
          <p:cNvPr id="10" name="TextBox 9">
            <a:extLst>
              <a:ext uri="{FF2B5EF4-FFF2-40B4-BE49-F238E27FC236}">
                <a16:creationId xmlns:a16="http://schemas.microsoft.com/office/drawing/2014/main" id="{7CC14364-E513-12F5-1CCE-F4A6A0B402F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1" name="Picture 10">
            <a:extLst>
              <a:ext uri="{FF2B5EF4-FFF2-40B4-BE49-F238E27FC236}">
                <a16:creationId xmlns:a16="http://schemas.microsoft.com/office/drawing/2014/main" id="{310063C9-7F0F-D327-9129-D45546678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871893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1000"/>
                                        <p:tgtEl>
                                          <p:spTgt spid="5">
                                            <p:txEl>
                                              <p:pRg st="1" end="1"/>
                                            </p:txEl>
                                          </p:spTgt>
                                        </p:tgtEl>
                                      </p:cBhvr>
                                    </p:animEffect>
                                    <p:anim calcmode="lin" valueType="num">
                                      <p:cBhvr>
                                        <p:cTn id="2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1000"/>
                                        <p:tgtEl>
                                          <p:spTgt spid="5">
                                            <p:txEl>
                                              <p:pRg st="3" end="3"/>
                                            </p:txEl>
                                          </p:spTgt>
                                        </p:tgtEl>
                                      </p:cBhvr>
                                    </p:animEffect>
                                    <p:anim calcmode="lin" valueType="num">
                                      <p:cBhvr>
                                        <p:cTn id="3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Effect transition="in" filter="fade">
                                      <p:cBhvr>
                                        <p:cTn id="36" dur="1000"/>
                                        <p:tgtEl>
                                          <p:spTgt spid="5">
                                            <p:txEl>
                                              <p:pRg st="4" end="4"/>
                                            </p:txEl>
                                          </p:spTgt>
                                        </p:tgtEl>
                                      </p:cBhvr>
                                    </p:animEffect>
                                    <p:anim calcmode="lin" valueType="num">
                                      <p:cBhvr>
                                        <p:cTn id="3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fade">
                                      <p:cBhvr>
                                        <p:cTn id="46" dur="1000"/>
                                        <p:tgtEl>
                                          <p:spTgt spid="5">
                                            <p:txEl>
                                              <p:pRg st="6" end="6"/>
                                            </p:txEl>
                                          </p:spTgt>
                                        </p:tgtEl>
                                      </p:cBhvr>
                                    </p:animEffect>
                                    <p:anim calcmode="lin" valueType="num">
                                      <p:cBhvr>
                                        <p:cTn id="47"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Effect transition="in" filter="fade">
                                      <p:cBhvr>
                                        <p:cTn id="56" dur="1000"/>
                                        <p:tgtEl>
                                          <p:spTgt spid="5">
                                            <p:txEl>
                                              <p:pRg st="8" end="8"/>
                                            </p:txEl>
                                          </p:spTgt>
                                        </p:tgtEl>
                                      </p:cBhvr>
                                    </p:animEffect>
                                    <p:anim calcmode="lin" valueType="num">
                                      <p:cBhvr>
                                        <p:cTn id="5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fade">
                                      <p:cBhvr>
                                        <p:cTn id="61" dur="1000"/>
                                        <p:tgtEl>
                                          <p:spTgt spid="5">
                                            <p:txEl>
                                              <p:pRg st="9" end="9"/>
                                            </p:txEl>
                                          </p:spTgt>
                                        </p:tgtEl>
                                      </p:cBhvr>
                                    </p:animEffect>
                                    <p:anim calcmode="lin" valueType="num">
                                      <p:cBhvr>
                                        <p:cTn id="62"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9" end="9"/>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5">
                                            <p:txEl>
                                              <p:pRg st="10" end="10"/>
                                            </p:txEl>
                                          </p:spTgt>
                                        </p:tgtEl>
                                        <p:attrNameLst>
                                          <p:attrName>style.visibility</p:attrName>
                                        </p:attrNameLst>
                                      </p:cBhvr>
                                      <p:to>
                                        <p:strVal val="visible"/>
                                      </p:to>
                                    </p:set>
                                    <p:animEffect transition="in" filter="fade">
                                      <p:cBhvr>
                                        <p:cTn id="66" dur="1000"/>
                                        <p:tgtEl>
                                          <p:spTgt spid="5">
                                            <p:txEl>
                                              <p:pRg st="10" end="10"/>
                                            </p:txEl>
                                          </p:spTgt>
                                        </p:tgtEl>
                                      </p:cBhvr>
                                    </p:animEffect>
                                    <p:anim calcmode="lin" valueType="num">
                                      <p:cBhvr>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4">
                                            <p:txEl>
                                              <p:pRg st="0" end="0"/>
                                            </p:txEl>
                                          </p:spTgt>
                                        </p:tgtEl>
                                        <p:attrNameLst>
                                          <p:attrName>style.visibility</p:attrName>
                                        </p:attrNameLst>
                                      </p:cBhvr>
                                      <p:to>
                                        <p:strVal val="visible"/>
                                      </p:to>
                                    </p:set>
                                    <p:animEffect transition="in" filter="fade">
                                      <p:cBhvr>
                                        <p:cTn id="73" dur="1000"/>
                                        <p:tgtEl>
                                          <p:spTgt spid="4">
                                            <p:txEl>
                                              <p:pRg st="0" end="0"/>
                                            </p:txEl>
                                          </p:spTgt>
                                        </p:tgtEl>
                                      </p:cBhvr>
                                    </p:animEffect>
                                    <p:anim calcmode="lin" valueType="num">
                                      <p:cBhvr>
                                        <p:cTn id="7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Effect transition="in" filter="fade">
                                      <p:cBhvr>
                                        <p:cTn id="78" dur="1000"/>
                                        <p:tgtEl>
                                          <p:spTgt spid="4">
                                            <p:txEl>
                                              <p:pRg st="1" end="1"/>
                                            </p:txEl>
                                          </p:spTgt>
                                        </p:tgtEl>
                                      </p:cBhvr>
                                    </p:animEffect>
                                    <p:anim calcmode="lin" valueType="num">
                                      <p:cBhvr>
                                        <p:cTn id="7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4">
                                            <p:txEl>
                                              <p:pRg st="1" end="1"/>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
                                            <p:txEl>
                                              <p:pRg st="2" end="2"/>
                                            </p:txEl>
                                          </p:spTgt>
                                        </p:tgtEl>
                                        <p:attrNameLst>
                                          <p:attrName>style.visibility</p:attrName>
                                        </p:attrNameLst>
                                      </p:cBhvr>
                                      <p:to>
                                        <p:strVal val="visible"/>
                                      </p:to>
                                    </p:set>
                                    <p:animEffect transition="in" filter="fade">
                                      <p:cBhvr>
                                        <p:cTn id="83" dur="1000"/>
                                        <p:tgtEl>
                                          <p:spTgt spid="4">
                                            <p:txEl>
                                              <p:pRg st="2" end="2"/>
                                            </p:txEl>
                                          </p:spTgt>
                                        </p:tgtEl>
                                      </p:cBhvr>
                                    </p:animEffect>
                                    <p:anim calcmode="lin" valueType="num">
                                      <p:cBhvr>
                                        <p:cTn id="8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DF1E54-1378-A7BF-7DE3-8FA3068CC17F}"/>
              </a:ext>
            </a:extLst>
          </p:cNvPr>
          <p:cNvSpPr/>
          <p:nvPr/>
        </p:nvSpPr>
        <p:spPr>
          <a:xfrm>
            <a:off x="5502167" y="1472339"/>
            <a:ext cx="6064773" cy="50834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EFBFF"/>
              </a:solidFill>
            </a:endParaRPr>
          </a:p>
        </p:txBody>
      </p:sp>
      <p:sp>
        <p:nvSpPr>
          <p:cNvPr id="13" name="Text Placeholder 12">
            <a:extLst>
              <a:ext uri="{FF2B5EF4-FFF2-40B4-BE49-F238E27FC236}">
                <a16:creationId xmlns:a16="http://schemas.microsoft.com/office/drawing/2014/main" id="{E7604881-7038-F740-917E-592C81E74F9B}"/>
              </a:ext>
            </a:extLst>
          </p:cNvPr>
          <p:cNvSpPr>
            <a:spLocks noGrp="1"/>
          </p:cNvSpPr>
          <p:nvPr>
            <p:ph type="body" sz="quarter" idx="10"/>
          </p:nvPr>
        </p:nvSpPr>
        <p:spPr>
          <a:xfrm>
            <a:off x="6255167" y="2008459"/>
            <a:ext cx="5155783" cy="4045499"/>
          </a:xfrm>
        </p:spPr>
        <p:txBody>
          <a:bodyPr anchor="ctr"/>
          <a:lstStyle/>
          <a:p>
            <a:r>
              <a:rPr lang="lv-LV" sz="1800"/>
              <a:t>Ik pēc pieciem gadiem sākas jauns likumdošanas cikls.</a:t>
            </a:r>
            <a:br>
              <a:rPr lang="lv-LV" sz="1800"/>
            </a:br>
            <a:endParaRPr lang="lv-LV" sz="1800"/>
          </a:p>
          <a:p>
            <a:r>
              <a:rPr lang="lv-LV" sz="1800"/>
              <a:t>Eiropadome tiekas ES samitos, lai apspriestu prioritātes. 27 valstu vai valdību vadītāji vienojas par stratēģisku programmu.</a:t>
            </a:r>
            <a:br>
              <a:rPr lang="lv-LV" sz="1800"/>
            </a:br>
            <a:endParaRPr lang="lv-LV" sz="1800"/>
          </a:p>
          <a:p>
            <a:r>
              <a:rPr lang="lv-LV" sz="1800"/>
              <a:t>Stratēģiskajā programmā noteiktas politiskās pamatnostādnes, kuras īsteno Eiropas Komisija.</a:t>
            </a:r>
            <a:br>
              <a:rPr lang="lv-LV" sz="1800"/>
            </a:br>
            <a:endParaRPr lang="lv-LV" sz="1800"/>
          </a:p>
          <a:p>
            <a:r>
              <a:rPr lang="lv-LV" sz="1800"/>
              <a:t>Reizi sešos mēnešos prezidentvalsts nosaka savas prioritātes saskaņā ar to, kuri jautājumi ES ir steidzami risināmi.</a:t>
            </a:r>
          </a:p>
        </p:txBody>
      </p:sp>
      <p:pic>
        <p:nvPicPr>
          <p:cNvPr id="18" name="Picture Placeholder 17">
            <a:extLst>
              <a:ext uri="{FF2B5EF4-FFF2-40B4-BE49-F238E27FC236}">
                <a16:creationId xmlns:a16="http://schemas.microsoft.com/office/drawing/2014/main" id="{05645193-0327-CF41-AF82-4241933A0803}"/>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625060" y="2053304"/>
            <a:ext cx="5311775" cy="4045499"/>
          </a:xfrm>
        </p:spPr>
      </p:pic>
      <p:sp>
        <p:nvSpPr>
          <p:cNvPr id="4" name="TextBox 3">
            <a:extLst>
              <a:ext uri="{FF2B5EF4-FFF2-40B4-BE49-F238E27FC236}">
                <a16:creationId xmlns:a16="http://schemas.microsoft.com/office/drawing/2014/main" id="{44B85AC2-EEBF-69C6-BDAE-A9144AE19BFD}"/>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5" name="Text Placeholder 32">
            <a:extLst>
              <a:ext uri="{FF2B5EF4-FFF2-40B4-BE49-F238E27FC236}">
                <a16:creationId xmlns:a16="http://schemas.microsoft.com/office/drawing/2014/main" id="{919A5698-A565-A5D1-B14D-2D607AD7BAAE}"/>
              </a:ext>
            </a:extLst>
          </p:cNvPr>
          <p:cNvSpPr>
            <a:spLocks noGrp="1"/>
          </p:cNvSpPr>
          <p:nvPr>
            <p:ph type="body" sz="quarter" idx="12"/>
          </p:nvPr>
        </p:nvSpPr>
        <p:spPr>
          <a:xfrm>
            <a:off x="625060" y="507568"/>
            <a:ext cx="9612548" cy="1088757"/>
          </a:xfrm>
        </p:spPr>
        <p:txBody>
          <a:bodyPr/>
          <a:lstStyle/>
          <a:p>
            <a:pPr>
              <a:lnSpc>
                <a:spcPts val="3000"/>
              </a:lnSpc>
            </a:pPr>
            <a:r>
              <a:rPr lang="lv-LV"/>
              <a:t>Kā tiek noteiktas ES prioritātes</a:t>
            </a:r>
          </a:p>
          <a:p>
            <a:pPr>
              <a:lnSpc>
                <a:spcPts val="3000"/>
              </a:lnSpc>
            </a:pPr>
            <a:r>
              <a:rPr lang="lv-LV">
                <a:solidFill>
                  <a:schemeClr val="accent2"/>
                </a:solidFill>
              </a:rPr>
              <a:t>⸺</a:t>
            </a:r>
          </a:p>
        </p:txBody>
      </p:sp>
      <p:sp>
        <p:nvSpPr>
          <p:cNvPr id="6" name="TextBox 5">
            <a:extLst>
              <a:ext uri="{FF2B5EF4-FFF2-40B4-BE49-F238E27FC236}">
                <a16:creationId xmlns:a16="http://schemas.microsoft.com/office/drawing/2014/main" id="{F49B9455-25FD-DA07-8E79-1CE8577980D9}"/>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7" name="Picture 6">
            <a:extLst>
              <a:ext uri="{FF2B5EF4-FFF2-40B4-BE49-F238E27FC236}">
                <a16:creationId xmlns:a16="http://schemas.microsoft.com/office/drawing/2014/main" id="{4E2C9C9C-EA4B-DD34-1D50-7B6DCF7B20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404560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611F5353-F9AE-2C4D-BAFB-0EEB40C94E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56794" y="1485900"/>
            <a:ext cx="3945021" cy="4864532"/>
          </a:xfrm>
        </p:spPr>
      </p:pic>
      <p:sp>
        <p:nvSpPr>
          <p:cNvPr id="8" name="Text Placeholder 7">
            <a:extLst>
              <a:ext uri="{FF2B5EF4-FFF2-40B4-BE49-F238E27FC236}">
                <a16:creationId xmlns:a16="http://schemas.microsoft.com/office/drawing/2014/main" id="{5274DECF-9EEB-A648-8178-588570D068D4}"/>
              </a:ext>
            </a:extLst>
          </p:cNvPr>
          <p:cNvSpPr>
            <a:spLocks noGrp="1"/>
          </p:cNvSpPr>
          <p:nvPr>
            <p:ph type="body" sz="quarter" idx="14"/>
          </p:nvPr>
        </p:nvSpPr>
        <p:spPr>
          <a:xfrm>
            <a:off x="5210580" y="1145594"/>
            <a:ext cx="6981420" cy="5365565"/>
          </a:xfrm>
        </p:spPr>
        <p:txBody>
          <a:bodyPr/>
          <a:lstStyle/>
          <a:p>
            <a:r>
              <a:rPr lang="lv-LV" sz="1600" b="1"/>
              <a:t>Brīva un demokrātiska Eiropa</a:t>
            </a:r>
          </a:p>
          <a:p>
            <a:r>
              <a:rPr lang="lv-LV" sz="1600">
                <a:sym typeface="Wingdings" panose="05000000000000000000" pitchFamily="2" charset="2"/>
              </a:rPr>
              <a:t></a:t>
            </a:r>
            <a:r>
              <a:rPr lang="lv-LV" sz="1600"/>
              <a:t>iestāties par Eiropas vērtībām ES</a:t>
            </a:r>
          </a:p>
          <a:p>
            <a:r>
              <a:rPr lang="lv-LV" sz="1600">
                <a:sym typeface="Wingdings" panose="05000000000000000000" pitchFamily="2" charset="2"/>
              </a:rPr>
              <a:t></a:t>
            </a:r>
            <a:r>
              <a:rPr lang="lv-LV" sz="1600"/>
              <a:t>īstenot ES vērtības globālā līmenī</a:t>
            </a:r>
          </a:p>
          <a:p>
            <a:endParaRPr lang="en-US" sz="1600" dirty="0"/>
          </a:p>
          <a:p>
            <a:r>
              <a:rPr lang="lv-LV" sz="1600" b="1"/>
              <a:t>Spēcīga un droša Eiropa</a:t>
            </a:r>
          </a:p>
          <a:p>
            <a:r>
              <a:rPr lang="lv-LV" sz="1600">
                <a:sym typeface="Wingdings" panose="05000000000000000000" pitchFamily="2" charset="2"/>
              </a:rPr>
              <a:t></a:t>
            </a:r>
            <a:r>
              <a:rPr lang="lv-LV" sz="1600"/>
              <a:t> nodrošināt saskaņotu un ietekmīgu ārējo darbību</a:t>
            </a:r>
          </a:p>
          <a:p>
            <a:r>
              <a:rPr lang="lv-LV" sz="1600">
                <a:sym typeface="Wingdings" panose="05000000000000000000" pitchFamily="2" charset="2"/>
              </a:rPr>
              <a:t></a:t>
            </a:r>
            <a:r>
              <a:rPr lang="lv-LV" sz="1600"/>
              <a:t> stiprināt ES drošību un aizsardzību un aizsargāt ES iedzīvotājus</a:t>
            </a:r>
          </a:p>
          <a:p>
            <a:r>
              <a:rPr lang="lv-LV" sz="1600">
                <a:sym typeface="Wingdings" panose="05000000000000000000" pitchFamily="2" charset="2"/>
              </a:rPr>
              <a:t></a:t>
            </a:r>
            <a:r>
              <a:rPr lang="lv-LV" sz="1600"/>
              <a:t> gatavoties lielākai un spēcīgākai Savienībai</a:t>
            </a:r>
          </a:p>
          <a:p>
            <a:r>
              <a:rPr lang="lv-LV" sz="1600">
                <a:sym typeface="Wingdings" panose="05000000000000000000" pitchFamily="2" charset="2"/>
              </a:rPr>
              <a:t></a:t>
            </a:r>
            <a:r>
              <a:rPr lang="lv-LV" sz="1600"/>
              <a:t> īstenot visaptverošu pieeju migrācijai un robežu pārvaldībai</a:t>
            </a:r>
          </a:p>
          <a:p>
            <a:endParaRPr lang="en-US" sz="1600" dirty="0"/>
          </a:p>
          <a:p>
            <a:r>
              <a:rPr lang="lv-LV" sz="1600" b="1"/>
              <a:t>Plaukstoša un konkurētspējīga Eiropa</a:t>
            </a:r>
          </a:p>
          <a:p>
            <a:r>
              <a:rPr lang="lv-LV" sz="1600">
                <a:sym typeface="Wingdings" panose="05000000000000000000" pitchFamily="2" charset="2"/>
              </a:rPr>
              <a:t></a:t>
            </a:r>
            <a:r>
              <a:rPr lang="lv-LV" sz="1600"/>
              <a:t> uzlabot ES konkurētspēju</a:t>
            </a:r>
          </a:p>
          <a:p>
            <a:r>
              <a:rPr lang="lv-LV" sz="1600">
                <a:sym typeface="Wingdings" panose="05000000000000000000" pitchFamily="2" charset="2"/>
              </a:rPr>
              <a:t></a:t>
            </a:r>
            <a:r>
              <a:rPr lang="lv-LV" sz="1600"/>
              <a:t> nodrošināt sekmīgu zaļo un digitālo pārkārtošanos</a:t>
            </a:r>
          </a:p>
          <a:p>
            <a:pPr marL="285750" indent="-285750">
              <a:buFont typeface="Wingdings" panose="05000000000000000000" pitchFamily="2" charset="2"/>
              <a:buChar char="à"/>
            </a:pPr>
            <a:r>
              <a:rPr lang="lv-LV" sz="1600"/>
              <a:t>veicināt inovācijai un uzņēmējdarbībai labvēlīgu vidi</a:t>
            </a:r>
          </a:p>
          <a:p>
            <a:pPr marL="285750" indent="-285750">
              <a:buFont typeface="Wingdings" panose="05000000000000000000" pitchFamily="2" charset="2"/>
              <a:buChar char="à"/>
            </a:pPr>
            <a:r>
              <a:rPr lang="lv-LV" sz="1600"/>
              <a:t>pilnveidoties kopā</a:t>
            </a:r>
          </a:p>
          <a:p>
            <a:endParaRPr lang="es-ES" dirty="0"/>
          </a:p>
          <a:p>
            <a:endParaRPr lang="es-ES" dirty="0"/>
          </a:p>
        </p:txBody>
      </p:sp>
      <p:sp>
        <p:nvSpPr>
          <p:cNvPr id="10" name="TextBox 9">
            <a:extLst>
              <a:ext uri="{FF2B5EF4-FFF2-40B4-BE49-F238E27FC236}">
                <a16:creationId xmlns:a16="http://schemas.microsoft.com/office/drawing/2014/main" id="{9BFFC3A3-AB10-04E0-8DAE-4B087CB2AC7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2" name="Text Placeholder 32">
            <a:extLst>
              <a:ext uri="{FF2B5EF4-FFF2-40B4-BE49-F238E27FC236}">
                <a16:creationId xmlns:a16="http://schemas.microsoft.com/office/drawing/2014/main" id="{90E47219-DC88-9AC1-D424-CBCEBC05CB8C}"/>
              </a:ext>
            </a:extLst>
          </p:cNvPr>
          <p:cNvSpPr>
            <a:spLocks noGrp="1"/>
          </p:cNvSpPr>
          <p:nvPr>
            <p:ph type="body" sz="quarter" idx="12"/>
          </p:nvPr>
        </p:nvSpPr>
        <p:spPr>
          <a:xfrm>
            <a:off x="625060" y="507569"/>
            <a:ext cx="9612548" cy="419532"/>
          </a:xfrm>
        </p:spPr>
        <p:txBody>
          <a:bodyPr/>
          <a:lstStyle/>
          <a:p>
            <a:pPr>
              <a:lnSpc>
                <a:spcPts val="3000"/>
              </a:lnSpc>
            </a:pPr>
            <a:r>
              <a:rPr lang="lv-LV"/>
              <a:t>ES Prioritātes 2024.–2029. gadam</a:t>
            </a:r>
          </a:p>
          <a:p>
            <a:pPr>
              <a:lnSpc>
                <a:spcPts val="3000"/>
              </a:lnSpc>
            </a:pPr>
            <a:r>
              <a:rPr lang="lv-LV">
                <a:solidFill>
                  <a:schemeClr val="accent2"/>
                </a:solidFill>
              </a:rPr>
              <a:t>⸺</a:t>
            </a:r>
          </a:p>
        </p:txBody>
      </p:sp>
      <p:sp>
        <p:nvSpPr>
          <p:cNvPr id="13" name="TextBox 12">
            <a:extLst>
              <a:ext uri="{FF2B5EF4-FFF2-40B4-BE49-F238E27FC236}">
                <a16:creationId xmlns:a16="http://schemas.microsoft.com/office/drawing/2014/main" id="{F0FBB5F8-A3D3-DECB-0CD4-644BAA7EFAF2}"/>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7FCE3EB4-3071-1DE0-651E-34D9F92959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Tree>
    <p:extLst>
      <p:ext uri="{BB962C8B-B14F-4D97-AF65-F5344CB8AC3E}">
        <p14:creationId xmlns:p14="http://schemas.microsoft.com/office/powerpoint/2010/main" val="1183962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fade">
                                      <p:cBhvr>
                                        <p:cTn id="38" dur="1000"/>
                                        <p:tgtEl>
                                          <p:spTgt spid="8">
                                            <p:txEl>
                                              <p:pRg st="2" end="2"/>
                                            </p:txEl>
                                          </p:spTgt>
                                        </p:tgtEl>
                                      </p:cBhvr>
                                    </p:animEffect>
                                    <p:anim calcmode="lin" valueType="num">
                                      <p:cBhvr>
                                        <p:cTn id="3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8">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fade">
                                      <p:cBhvr>
                                        <p:cTn id="43" dur="1000"/>
                                        <p:tgtEl>
                                          <p:spTgt spid="8">
                                            <p:txEl>
                                              <p:pRg st="4" end="4"/>
                                            </p:txEl>
                                          </p:spTgt>
                                        </p:tgtEl>
                                      </p:cBhvr>
                                    </p:animEffect>
                                    <p:anim calcmode="lin" valueType="num">
                                      <p:cBhvr>
                                        <p:cTn id="4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fade">
                                      <p:cBhvr>
                                        <p:cTn id="48" dur="1000"/>
                                        <p:tgtEl>
                                          <p:spTgt spid="8">
                                            <p:txEl>
                                              <p:pRg st="5" end="5"/>
                                            </p:txEl>
                                          </p:spTgt>
                                        </p:tgtEl>
                                      </p:cBhvr>
                                    </p:animEffect>
                                    <p:anim calcmode="lin" valueType="num">
                                      <p:cBhvr>
                                        <p:cTn id="4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8">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6" end="6"/>
                                            </p:txEl>
                                          </p:spTgt>
                                        </p:tgtEl>
                                        <p:attrNameLst>
                                          <p:attrName>style.visibility</p:attrName>
                                        </p:attrNameLst>
                                      </p:cBhvr>
                                      <p:to>
                                        <p:strVal val="visible"/>
                                      </p:to>
                                    </p:set>
                                    <p:animEffect transition="in" filter="fade">
                                      <p:cBhvr>
                                        <p:cTn id="53" dur="1000"/>
                                        <p:tgtEl>
                                          <p:spTgt spid="8">
                                            <p:txEl>
                                              <p:pRg st="6" end="6"/>
                                            </p:txEl>
                                          </p:spTgt>
                                        </p:tgtEl>
                                      </p:cBhvr>
                                    </p:animEffect>
                                    <p:anim calcmode="lin" valueType="num">
                                      <p:cBhvr>
                                        <p:cTn id="54"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8" end="8"/>
                                            </p:txEl>
                                          </p:spTgt>
                                        </p:tgtEl>
                                        <p:attrNameLst>
                                          <p:attrName>style.visibility</p:attrName>
                                        </p:attrNameLst>
                                      </p:cBhvr>
                                      <p:to>
                                        <p:strVal val="visible"/>
                                      </p:to>
                                    </p:set>
                                    <p:animEffect transition="in" filter="fade">
                                      <p:cBhvr>
                                        <p:cTn id="63" dur="1000"/>
                                        <p:tgtEl>
                                          <p:spTgt spid="8">
                                            <p:txEl>
                                              <p:pRg st="8" end="8"/>
                                            </p:txEl>
                                          </p:spTgt>
                                        </p:tgtEl>
                                      </p:cBhvr>
                                    </p:animEffect>
                                    <p:anim calcmode="lin" valueType="num">
                                      <p:cBhvr>
                                        <p:cTn id="64"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10" end="10"/>
                                            </p:txEl>
                                          </p:spTgt>
                                        </p:tgtEl>
                                        <p:attrNameLst>
                                          <p:attrName>style.visibility</p:attrName>
                                        </p:attrNameLst>
                                      </p:cBhvr>
                                      <p:to>
                                        <p:strVal val="visible"/>
                                      </p:to>
                                    </p:set>
                                    <p:animEffect transition="in" filter="fade">
                                      <p:cBhvr>
                                        <p:cTn id="68" dur="1000"/>
                                        <p:tgtEl>
                                          <p:spTgt spid="8">
                                            <p:txEl>
                                              <p:pRg st="10" end="10"/>
                                            </p:txEl>
                                          </p:spTgt>
                                        </p:tgtEl>
                                      </p:cBhvr>
                                    </p:animEffect>
                                    <p:anim calcmode="lin" valueType="num">
                                      <p:cBhvr>
                                        <p:cTn id="69"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10" end="10"/>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11" end="11"/>
                                            </p:txEl>
                                          </p:spTgt>
                                        </p:tgtEl>
                                        <p:attrNameLst>
                                          <p:attrName>style.visibility</p:attrName>
                                        </p:attrNameLst>
                                      </p:cBhvr>
                                      <p:to>
                                        <p:strVal val="visible"/>
                                      </p:to>
                                    </p:set>
                                    <p:animEffect transition="in" filter="fade">
                                      <p:cBhvr>
                                        <p:cTn id="73" dur="1000"/>
                                        <p:tgtEl>
                                          <p:spTgt spid="8">
                                            <p:txEl>
                                              <p:pRg st="11" end="11"/>
                                            </p:txEl>
                                          </p:spTgt>
                                        </p:tgtEl>
                                      </p:cBhvr>
                                    </p:animEffect>
                                    <p:anim calcmode="lin" valueType="num">
                                      <p:cBhvr>
                                        <p:cTn id="74"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11" end="11"/>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12" end="12"/>
                                            </p:txEl>
                                          </p:spTgt>
                                        </p:tgtEl>
                                        <p:attrNameLst>
                                          <p:attrName>style.visibility</p:attrName>
                                        </p:attrNameLst>
                                      </p:cBhvr>
                                      <p:to>
                                        <p:strVal val="visible"/>
                                      </p:to>
                                    </p:set>
                                    <p:animEffect transition="in" filter="fade">
                                      <p:cBhvr>
                                        <p:cTn id="78" dur="1000"/>
                                        <p:tgtEl>
                                          <p:spTgt spid="8">
                                            <p:txEl>
                                              <p:pRg st="12" end="12"/>
                                            </p:txEl>
                                          </p:spTgt>
                                        </p:tgtEl>
                                      </p:cBhvr>
                                    </p:animEffect>
                                    <p:anim calcmode="lin" valueType="num">
                                      <p:cBhvr>
                                        <p:cTn id="79"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12" end="12"/>
                                            </p:txEl>
                                          </p:spTgt>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8">
                                            <p:txEl>
                                              <p:pRg st="13" end="13"/>
                                            </p:txEl>
                                          </p:spTgt>
                                        </p:tgtEl>
                                        <p:attrNameLst>
                                          <p:attrName>style.visibility</p:attrName>
                                        </p:attrNameLst>
                                      </p:cBhvr>
                                      <p:to>
                                        <p:strVal val="visible"/>
                                      </p:to>
                                    </p:set>
                                    <p:animEffect transition="in" filter="fade">
                                      <p:cBhvr>
                                        <p:cTn id="83" dur="1000"/>
                                        <p:tgtEl>
                                          <p:spTgt spid="8">
                                            <p:txEl>
                                              <p:pRg st="13" end="13"/>
                                            </p:txEl>
                                          </p:spTgt>
                                        </p:tgtEl>
                                      </p:cBhvr>
                                    </p:animEffect>
                                    <p:anim calcmode="lin" valueType="num">
                                      <p:cBhvr>
                                        <p:cTn id="8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2FB"/>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pPr>
              <a:lnSpc>
                <a:spcPts val="3000"/>
              </a:lnSpc>
            </a:pPr>
            <a:r>
              <a:rPr lang="lv-LV"/>
              <a:t>27 ES valstis strādā kopā</a:t>
            </a:r>
          </a:p>
          <a:p>
            <a:pPr>
              <a:lnSpc>
                <a:spcPts val="3000"/>
              </a:lnSpc>
            </a:pPr>
            <a:r>
              <a:rPr lang="lv-LV">
                <a:solidFill>
                  <a:schemeClr val="accent2"/>
                </a:solidFill>
              </a:rPr>
              <a: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5995332" cy="6858000"/>
          </a:xfrm>
        </p:spPr>
      </p:pic>
      <p:pic>
        <p:nvPicPr>
          <p:cNvPr id="2" name="Afbeelding 16">
            <a:extLst>
              <a:ext uri="{FF2B5EF4-FFF2-40B4-BE49-F238E27FC236}">
                <a16:creationId xmlns:a16="http://schemas.microsoft.com/office/drawing/2014/main" id="{766838F2-3A72-A0FA-0E1A-96D2200DF59E}"/>
              </a:ext>
            </a:extLst>
          </p:cNvPr>
          <p:cNvPicPr>
            <a:picLocks noChangeAspect="1"/>
          </p:cNvPicPr>
          <p:nvPr/>
        </p:nvPicPr>
        <p:blipFill>
          <a:blip r:embed="rId4"/>
          <a:srcRect/>
          <a:stretch/>
        </p:blipFill>
        <p:spPr>
          <a:xfrm>
            <a:off x="9577553" y="4132789"/>
            <a:ext cx="1269595" cy="1072897"/>
          </a:xfrm>
          <a:prstGeom prst="rect">
            <a:avLst/>
          </a:prstGeom>
        </p:spPr>
      </p:pic>
    </p:spTree>
    <p:extLst>
      <p:ext uri="{BB962C8B-B14F-4D97-AF65-F5344CB8AC3E}">
        <p14:creationId xmlns:p14="http://schemas.microsoft.com/office/powerpoint/2010/main" val="4216918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ABF9486-65AE-2446-9FC7-746B1070E838}"/>
              </a:ext>
            </a:extLst>
          </p:cNvPr>
          <p:cNvSpPr>
            <a:spLocks noGrp="1"/>
          </p:cNvSpPr>
          <p:nvPr>
            <p:ph type="body" sz="quarter" idx="15"/>
          </p:nvPr>
        </p:nvSpPr>
        <p:spPr>
          <a:xfrm>
            <a:off x="705173" y="1401783"/>
            <a:ext cx="8046242" cy="2073329"/>
          </a:xfrm>
        </p:spPr>
        <p:txBody>
          <a:bodyPr/>
          <a:lstStyle/>
          <a:p>
            <a:r>
              <a:rPr lang="lv-LV"/>
              <a:t>Ik pēc sešiem mēnešiem kāda no dalībvalstīm kļūst par prezidentvalsti. </a:t>
            </a:r>
          </a:p>
          <a:p>
            <a:r>
              <a:rPr lang="lv-LV"/>
              <a:t>Pēdējoreiz </a:t>
            </a:r>
            <a:r>
              <a:rPr lang="lv-LV" b="1"/>
              <a:t>[jūsu valsts]</a:t>
            </a:r>
            <a:r>
              <a:rPr lang="lv-LV"/>
              <a:t> bija prezidentvalsts </a:t>
            </a:r>
            <a:r>
              <a:rPr lang="lv-LV" b="1"/>
              <a:t>[gads]</a:t>
            </a:r>
            <a:r>
              <a:rPr lang="lv-LV"/>
              <a:t> gadā.</a:t>
            </a:r>
          </a:p>
          <a:p>
            <a:r>
              <a:rPr lang="lv-LV"/>
              <a:t>Nākamo reizi </a:t>
            </a:r>
            <a:r>
              <a:rPr lang="lv-LV" b="1"/>
              <a:t>[jūsu valsts]</a:t>
            </a:r>
            <a:r>
              <a:rPr lang="lv-LV"/>
              <a:t> būs prezidentvalsts </a:t>
            </a:r>
            <a:r>
              <a:rPr lang="lv-LV" b="1"/>
              <a:t>[gads]</a:t>
            </a:r>
            <a:r>
              <a:rPr lang="lv-LV"/>
              <a:t> gadā.</a:t>
            </a:r>
          </a:p>
          <a:p>
            <a:endParaRPr lang="es-ES" dirty="0"/>
          </a:p>
        </p:txBody>
      </p:sp>
      <p:sp>
        <p:nvSpPr>
          <p:cNvPr id="8" name="TextBox 7">
            <a:extLst>
              <a:ext uri="{FF2B5EF4-FFF2-40B4-BE49-F238E27FC236}">
                <a16:creationId xmlns:a16="http://schemas.microsoft.com/office/drawing/2014/main" id="{7ACE7EC6-722E-A8A0-86D0-E1ABBEA8D4B2}"/>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9" name="Text Placeholder 32">
            <a:extLst>
              <a:ext uri="{FF2B5EF4-FFF2-40B4-BE49-F238E27FC236}">
                <a16:creationId xmlns:a16="http://schemas.microsoft.com/office/drawing/2014/main" id="{7F2D0E5C-7322-341E-6BBC-76C79FC3F042}"/>
              </a:ext>
            </a:extLst>
          </p:cNvPr>
          <p:cNvSpPr txBox="1">
            <a:spLocks/>
          </p:cNvSpPr>
          <p:nvPr/>
        </p:nvSpPr>
        <p:spPr>
          <a:xfrm>
            <a:off x="625060" y="507568"/>
            <a:ext cx="9612548" cy="964771"/>
          </a:xfrm>
          <a:prstGeom prst="rect">
            <a:avLst/>
          </a:prstGeom>
        </p:spPr>
        <p:txBody>
          <a:bodyPr/>
          <a:lstStyle>
            <a:lvl1pPr marL="469900" indent="-457200" algn="l" defTabSz="914400" rtl="0" eaLnBrk="1" latinLnBrk="0" hangingPunct="1">
              <a:lnSpc>
                <a:spcPct val="90000"/>
              </a:lnSpc>
              <a:spcBef>
                <a:spcPts val="1000"/>
              </a:spcBef>
              <a:buClr>
                <a:srgbClr val="1C45EF"/>
              </a:buClr>
              <a:buSzPct val="100000"/>
              <a:buFont typeface="+mj-lt"/>
              <a:buAutoNum type="arabicPeriod"/>
              <a:tabLst/>
              <a:defRPr sz="2000" b="0" i="0" kern="1200">
                <a:solidFill>
                  <a:schemeClr val="accent6"/>
                </a:solidFill>
                <a:latin typeface="Source Sans 3" panose="020B0303030403020204" pitchFamily="34" charset="0"/>
                <a:ea typeface="+mn-ea"/>
                <a:cs typeface="+mn-cs"/>
              </a:defRPr>
            </a:lvl1pPr>
            <a:lvl2pPr marL="800100" indent="-342900" algn="l" defTabSz="914400" rtl="0" eaLnBrk="1" latinLnBrk="0" hangingPunct="1">
              <a:lnSpc>
                <a:spcPct val="90000"/>
              </a:lnSpc>
              <a:spcBef>
                <a:spcPts val="500"/>
              </a:spcBef>
              <a:buClr>
                <a:srgbClr val="B4B4B4"/>
              </a:buClr>
              <a:buFont typeface="+mj-lt"/>
              <a:buAutoNum type="arabicPeriod"/>
              <a:defRPr sz="1800" b="0" i="0" kern="1200">
                <a:solidFill>
                  <a:schemeClr val="accent6"/>
                </a:solidFill>
                <a:latin typeface="Source Sans 3" panose="020B03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0">
              <a:lnSpc>
                <a:spcPts val="3000"/>
              </a:lnSpc>
              <a:buNone/>
            </a:pPr>
            <a:r>
              <a:rPr lang="lv-LV" sz="3200" b="1">
                <a:solidFill>
                  <a:schemeClr val="tx1"/>
                </a:solidFill>
              </a:rPr>
              <a:t>Eiropas Savienības rotējošā prezidentūra</a:t>
            </a:r>
          </a:p>
          <a:p>
            <a:pPr marL="12700" indent="0">
              <a:lnSpc>
                <a:spcPts val="3000"/>
              </a:lnSpc>
              <a:buNone/>
            </a:pPr>
            <a:r>
              <a:rPr lang="lv-LV" sz="3200">
                <a:solidFill>
                  <a:schemeClr val="accent2"/>
                </a:solidFill>
              </a:rPr>
              <a:t>⸺</a:t>
            </a:r>
          </a:p>
        </p:txBody>
      </p:sp>
      <p:sp>
        <p:nvSpPr>
          <p:cNvPr id="15" name="TextBox 14">
            <a:extLst>
              <a:ext uri="{FF2B5EF4-FFF2-40B4-BE49-F238E27FC236}">
                <a16:creationId xmlns:a16="http://schemas.microsoft.com/office/drawing/2014/main" id="{3C891D4D-5DA5-A447-ED5B-C515AC5ADF7A}"/>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80C925A2-59FF-FB34-26D2-4BAAC56FD5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2" name="Text Placeholder 9">
            <a:extLst>
              <a:ext uri="{FF2B5EF4-FFF2-40B4-BE49-F238E27FC236}">
                <a16:creationId xmlns:a16="http://schemas.microsoft.com/office/drawing/2014/main" id="{C3266F5F-63FE-2EA0-326A-99D09F8986FB}"/>
              </a:ext>
            </a:extLst>
          </p:cNvPr>
          <p:cNvSpPr txBox="1">
            <a:spLocks/>
          </p:cNvSpPr>
          <p:nvPr/>
        </p:nvSpPr>
        <p:spPr>
          <a:xfrm>
            <a:off x="759094" y="5682019"/>
            <a:ext cx="10673811" cy="6749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sz="1800">
                <a:latin typeface="Source Sans 3" panose="020B0303030403020204" pitchFamily="34" charset="0"/>
                <a:hlinkClick r:id="rId3"/>
              </a:rPr>
              <a:t>https://newsroom.consilium.europa.eu/events/20150629-what-is-the-council-presidency-and-how-does-it-work/106943-what-is-the-council-presidency-and-how-does-it-work-20150629</a:t>
            </a:r>
            <a:r>
              <a:rPr lang="lv-LV" sz="1800">
                <a:latin typeface="Source Sans 3" panose="020B0303030403020204" pitchFamily="34" charset="0"/>
              </a:rPr>
              <a:t> </a:t>
            </a:r>
          </a:p>
          <a:p>
            <a:endParaRPr lang="es-ES" dirty="0"/>
          </a:p>
        </p:txBody>
      </p:sp>
      <p:pic>
        <p:nvPicPr>
          <p:cNvPr id="4" name="Picture 3">
            <a:extLst>
              <a:ext uri="{FF2B5EF4-FFF2-40B4-BE49-F238E27FC236}">
                <a16:creationId xmlns:a16="http://schemas.microsoft.com/office/drawing/2014/main" id="{C6F7E7CB-BE6A-CF7D-164E-39C25D8478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626181" y="2645019"/>
            <a:ext cx="4487806" cy="2500387"/>
          </a:xfrm>
          <a:prstGeom prst="rect">
            <a:avLst/>
          </a:prstGeom>
          <a:ln>
            <a:solidFill>
              <a:srgbClr val="E1E7F3"/>
            </a:solidFill>
          </a:ln>
        </p:spPr>
      </p:pic>
      <p:sp>
        <p:nvSpPr>
          <p:cNvPr id="3" name="TextBox 2">
            <a:extLst>
              <a:ext uri="{FF2B5EF4-FFF2-40B4-BE49-F238E27FC236}">
                <a16:creationId xmlns:a16="http://schemas.microsoft.com/office/drawing/2014/main" id="{1D8FD958-BE5A-5974-3183-392FB319E408}"/>
              </a:ext>
            </a:extLst>
          </p:cNvPr>
          <p:cNvSpPr txBox="1"/>
          <p:nvPr/>
        </p:nvSpPr>
        <p:spPr>
          <a:xfrm>
            <a:off x="2942897" y="5297436"/>
            <a:ext cx="6306206" cy="369332"/>
          </a:xfrm>
          <a:prstGeom prst="rect">
            <a:avLst/>
          </a:prstGeom>
          <a:noFill/>
        </p:spPr>
        <p:txBody>
          <a:bodyPr wrap="square">
            <a:spAutoFit/>
          </a:bodyPr>
          <a:lstStyle/>
          <a:p>
            <a:pPr algn="ctr"/>
            <a:r>
              <a:rPr lang="lv-LV"/>
              <a:t>Skatīt saiti zemāk:</a:t>
            </a:r>
          </a:p>
        </p:txBody>
      </p:sp>
    </p:spTree>
    <p:extLst>
      <p:ext uri="{BB962C8B-B14F-4D97-AF65-F5344CB8AC3E}">
        <p14:creationId xmlns:p14="http://schemas.microsoft.com/office/powerpoint/2010/main" val="690005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1000"/>
                                        <p:tgtEl>
                                          <p:spTgt spid="12">
                                            <p:txEl>
                                              <p:pRg st="0" end="0"/>
                                            </p:txEl>
                                          </p:spTgt>
                                        </p:tgtEl>
                                      </p:cBhvr>
                                    </p:animEffect>
                                    <p:anim calcmode="lin" valueType="num">
                                      <p:cBhvr>
                                        <p:cTn id="4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3D5676A-0D54-8B44-B623-CFB2E2EBDEE2}"/>
              </a:ext>
            </a:extLst>
          </p:cNvPr>
          <p:cNvSpPr txBox="1"/>
          <p:nvPr/>
        </p:nvSpPr>
        <p:spPr>
          <a:xfrm>
            <a:off x="12267028" y="1786597"/>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10">
            <a:extLst>
              <a:ext uri="{FF2B5EF4-FFF2-40B4-BE49-F238E27FC236}">
                <a16:creationId xmlns:a16="http://schemas.microsoft.com/office/drawing/2014/main" id="{2A432A6B-5584-7142-9AC0-8736322F61DB}"/>
              </a:ext>
            </a:extLst>
          </p:cNvPr>
          <p:cNvSpPr>
            <a:spLocks noGrp="1"/>
          </p:cNvSpPr>
          <p:nvPr>
            <p:ph type="body" sz="quarter" idx="11"/>
          </p:nvPr>
        </p:nvSpPr>
        <p:spPr>
          <a:xfrm>
            <a:off x="6530718" y="3078151"/>
            <a:ext cx="4673601" cy="2135199"/>
          </a:xfrm>
        </p:spPr>
        <p:txBody>
          <a:bodyPr lIns="0" rIns="0"/>
          <a:lstStyle/>
          <a:p>
            <a:r>
              <a:rPr lang="lv-LV"/>
              <a:t>Paldies, ka piedalījāties!</a:t>
            </a:r>
          </a:p>
          <a:p>
            <a:pPr>
              <a:lnSpc>
                <a:spcPts val="3000"/>
              </a:lnSpc>
            </a:pPr>
            <a:r>
              <a:rPr lang="lv-LV">
                <a:solidFill>
                  <a:schemeClr val="accent2"/>
                </a:solidFill>
              </a:rPr>
              <a:t>⸺</a:t>
            </a:r>
          </a:p>
          <a:p>
            <a:pPr marL="0" lvl="1" indent="0">
              <a:buNone/>
            </a:pPr>
            <a:r>
              <a:rPr lang="lv-LV" sz="2800" i="1">
                <a:solidFill>
                  <a:schemeClr val="tx1"/>
                </a:solidFill>
                <a:latin typeface="Source Serif 4 14pt" panose="02040603050405020204" pitchFamily="18" charset="0"/>
                <a:ea typeface="Source Serif 4 14pt" panose="02040603050405020204" pitchFamily="18" charset="0"/>
              </a:rPr>
              <a:t>Ko jaunu jūs šodien uzzinājāt?</a:t>
            </a:r>
          </a:p>
        </p:txBody>
      </p:sp>
      <p:pic>
        <p:nvPicPr>
          <p:cNvPr id="14" name="Picture Placeholder 13">
            <a:extLst>
              <a:ext uri="{FF2B5EF4-FFF2-40B4-BE49-F238E27FC236}">
                <a16:creationId xmlns:a16="http://schemas.microsoft.com/office/drawing/2014/main" id="{F0910822-322B-C045-9CE9-AB570CAECA2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0" y="0"/>
            <a:ext cx="5995332" cy="6858000"/>
          </a:xfrm>
        </p:spPr>
      </p:pic>
    </p:spTree>
    <p:extLst>
      <p:ext uri="{BB962C8B-B14F-4D97-AF65-F5344CB8AC3E}">
        <p14:creationId xmlns:p14="http://schemas.microsoft.com/office/powerpoint/2010/main" val="62326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 name="TextBox 2">
            <a:extLst>
              <a:ext uri="{FF2B5EF4-FFF2-40B4-BE49-F238E27FC236}">
                <a16:creationId xmlns:a16="http://schemas.microsoft.com/office/drawing/2014/main" id="{B3E6CD4D-4B34-4CD4-1860-A646F74C7A04}"/>
              </a:ext>
            </a:extLst>
          </p:cNvPr>
          <p:cNvSpPr txBox="1"/>
          <p:nvPr/>
        </p:nvSpPr>
        <p:spPr>
          <a:xfrm>
            <a:off x="1765717"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248836" y="1459833"/>
            <a:ext cx="11718575" cy="5057376"/>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3399"/>
              </a:solidFill>
              <a:latin typeface="Source Sans 3" panose="020B0303030403020204" pitchFamily="34" charset="0"/>
            </a:endParaRPr>
          </a:p>
        </p:txBody>
      </p:sp>
      <p:sp>
        <p:nvSpPr>
          <p:cNvPr id="14" name="TextBox 13">
            <a:extLst>
              <a:ext uri="{FF2B5EF4-FFF2-40B4-BE49-F238E27FC236}">
                <a16:creationId xmlns:a16="http://schemas.microsoft.com/office/drawing/2014/main" id="{315C7A58-B3EB-6AC1-261C-A69788AAC24F}"/>
              </a:ext>
            </a:extLst>
          </p:cNvPr>
          <p:cNvSpPr txBox="1"/>
          <p:nvPr/>
        </p:nvSpPr>
        <p:spPr>
          <a:xfrm>
            <a:off x="1317272" y="1869221"/>
            <a:ext cx="1644713" cy="830997"/>
          </a:xfrm>
          <a:prstGeom prst="rect">
            <a:avLst/>
          </a:prstGeom>
          <a:noFill/>
        </p:spPr>
        <p:txBody>
          <a:bodyPr wrap="square">
            <a:spAutoFit/>
          </a:bodyPr>
          <a:lstStyle/>
          <a:p>
            <a:r>
              <a:rPr lang="lv-LV" sz="2400" b="1" dirty="0">
                <a:latin typeface="Source Sans 3" panose="020B0303030403020204" pitchFamily="34" charset="0"/>
              </a:rPr>
              <a:t>27</a:t>
            </a:r>
            <a:br>
              <a:rPr lang="lv-LV" sz="2400" dirty="0">
                <a:latin typeface="Source Sans 3" panose="020B0303030403020204" pitchFamily="34" charset="0"/>
              </a:rPr>
            </a:br>
            <a:r>
              <a:rPr lang="lv-LV" sz="2400" dirty="0">
                <a:latin typeface="Source Sans 3" panose="020B0303030403020204" pitchFamily="34" charset="0"/>
              </a:rPr>
              <a:t>dalībvalstis</a:t>
            </a:r>
          </a:p>
        </p:txBody>
      </p:sp>
      <p:sp>
        <p:nvSpPr>
          <p:cNvPr id="16" name="TextBox 15">
            <a:extLst>
              <a:ext uri="{FF2B5EF4-FFF2-40B4-BE49-F238E27FC236}">
                <a16:creationId xmlns:a16="http://schemas.microsoft.com/office/drawing/2014/main" id="{E3D40E0A-D306-09AD-9579-FD18997779EB}"/>
              </a:ext>
            </a:extLst>
          </p:cNvPr>
          <p:cNvSpPr txBox="1"/>
          <p:nvPr/>
        </p:nvSpPr>
        <p:spPr>
          <a:xfrm>
            <a:off x="1318881" y="3364446"/>
            <a:ext cx="1644714" cy="1200329"/>
          </a:xfrm>
          <a:prstGeom prst="rect">
            <a:avLst/>
          </a:prstGeom>
          <a:noFill/>
        </p:spPr>
        <p:txBody>
          <a:bodyPr wrap="square">
            <a:spAutoFit/>
          </a:bodyPr>
          <a:lstStyle/>
          <a:p>
            <a:r>
              <a:rPr lang="lv-LV" sz="2400" b="1" dirty="0">
                <a:latin typeface="Source Sans 3" panose="020B0303030403020204" pitchFamily="34" charset="0"/>
              </a:rPr>
              <a:t>446</a:t>
            </a:r>
            <a:br>
              <a:rPr lang="lv-LV" sz="2400" b="1" dirty="0">
                <a:latin typeface="Source Sans 3" panose="020B0303030403020204" pitchFamily="34" charset="0"/>
              </a:rPr>
            </a:br>
            <a:r>
              <a:rPr lang="lv-LV" sz="2400" dirty="0">
                <a:latin typeface="Source Sans 3" panose="020B0303030403020204" pitchFamily="34" charset="0"/>
              </a:rPr>
              <a:t>miljoni iedzīvotāju</a:t>
            </a:r>
          </a:p>
        </p:txBody>
      </p:sp>
      <p:sp>
        <p:nvSpPr>
          <p:cNvPr id="17" name="TextBox 16">
            <a:extLst>
              <a:ext uri="{FF2B5EF4-FFF2-40B4-BE49-F238E27FC236}">
                <a16:creationId xmlns:a16="http://schemas.microsoft.com/office/drawing/2014/main" id="{AEF5572F-5C88-9ED8-9191-32B88B5572E2}"/>
              </a:ext>
            </a:extLst>
          </p:cNvPr>
          <p:cNvSpPr txBox="1"/>
          <p:nvPr/>
        </p:nvSpPr>
        <p:spPr>
          <a:xfrm>
            <a:off x="1317273" y="4822522"/>
            <a:ext cx="1802559" cy="1200329"/>
          </a:xfrm>
          <a:prstGeom prst="rect">
            <a:avLst/>
          </a:prstGeom>
          <a:noFill/>
        </p:spPr>
        <p:txBody>
          <a:bodyPr wrap="square">
            <a:spAutoFit/>
          </a:bodyPr>
          <a:lstStyle/>
          <a:p>
            <a:r>
              <a:rPr lang="lv-LV" sz="2400" b="1">
                <a:latin typeface="Source Sans 3" panose="020B0303030403020204" pitchFamily="34" charset="0"/>
              </a:rPr>
              <a:t>24</a:t>
            </a:r>
            <a:br>
              <a:rPr lang="lv-LV" sz="2400" b="1">
                <a:latin typeface="Source Sans 3" panose="020B0303030403020204" pitchFamily="34" charset="0"/>
              </a:rPr>
            </a:br>
            <a:r>
              <a:rPr lang="lv-LV" sz="2400">
                <a:latin typeface="Source Sans 3" panose="020B0303030403020204" pitchFamily="34" charset="0"/>
              </a:rPr>
              <a:t>oficiālās</a:t>
            </a:r>
            <a:br>
              <a:rPr lang="lv-LV" sz="2400">
                <a:latin typeface="Source Sans 3" panose="020B0303030403020204" pitchFamily="34" charset="0"/>
              </a:rPr>
            </a:br>
            <a:r>
              <a:rPr lang="lv-LV" sz="2400">
                <a:latin typeface="Source Sans 3" panose="020B0303030403020204" pitchFamily="34" charset="0"/>
              </a:rPr>
              <a:t>valodas</a:t>
            </a: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13755"/>
          </a:xfrm>
        </p:spPr>
        <p:txBody>
          <a:bodyPr/>
          <a:lstStyle/>
          <a:p>
            <a:pPr>
              <a:lnSpc>
                <a:spcPts val="3000"/>
              </a:lnSpc>
            </a:pPr>
            <a:r>
              <a:rPr lang="lv-LV"/>
              <a:t>Kā tiek rasti risinājumi pārrobežu problēmām</a:t>
            </a:r>
          </a:p>
          <a:p>
            <a:pPr>
              <a:lnSpc>
                <a:spcPts val="3000"/>
              </a:lnSpc>
            </a:pPr>
            <a:r>
              <a:rPr lang="lv-LV">
                <a:solidFill>
                  <a:schemeClr val="accent2"/>
                </a:solidFill>
              </a:rPr>
              <a:t>⸺</a:t>
            </a:r>
          </a:p>
        </p:txBody>
      </p:sp>
      <p:grpSp>
        <p:nvGrpSpPr>
          <p:cNvPr id="5" name="Group 4">
            <a:extLst>
              <a:ext uri="{FF2B5EF4-FFF2-40B4-BE49-F238E27FC236}">
                <a16:creationId xmlns:a16="http://schemas.microsoft.com/office/drawing/2014/main" id="{3E88FE8D-687A-D6A1-A7B1-E403724204E9}"/>
              </a:ext>
            </a:extLst>
          </p:cNvPr>
          <p:cNvGrpSpPr/>
          <p:nvPr/>
        </p:nvGrpSpPr>
        <p:grpSpPr>
          <a:xfrm>
            <a:off x="5834349" y="6307468"/>
            <a:ext cx="516737" cy="200055"/>
            <a:chOff x="8400758" y="1059210"/>
            <a:chExt cx="516737" cy="200055"/>
          </a:xfrm>
        </p:grpSpPr>
        <p:sp>
          <p:nvSpPr>
            <p:cNvPr id="6" name="TextBox 5">
              <a:extLst>
                <a:ext uri="{FF2B5EF4-FFF2-40B4-BE49-F238E27FC236}">
                  <a16:creationId xmlns:a16="http://schemas.microsoft.com/office/drawing/2014/main" id="{CDF963CF-3CA3-19CA-39FB-BCF9D5F35CFE}"/>
                </a:ext>
              </a:extLst>
            </p:cNvPr>
            <p:cNvSpPr txBox="1"/>
            <p:nvPr/>
          </p:nvSpPr>
          <p:spPr>
            <a:xfrm>
              <a:off x="8400758" y="1059210"/>
              <a:ext cx="404278"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Malta</a:t>
              </a:r>
            </a:p>
          </p:txBody>
        </p:sp>
        <p:sp>
          <p:nvSpPr>
            <p:cNvPr id="7" name="Oval 2">
              <a:extLst>
                <a:ext uri="{FF2B5EF4-FFF2-40B4-BE49-F238E27FC236}">
                  <a16:creationId xmlns:a16="http://schemas.microsoft.com/office/drawing/2014/main" id="{CF88A5A3-008F-5479-E6E1-FF73F96CF4CB}"/>
                </a:ext>
              </a:extLst>
            </p:cNvPr>
            <p:cNvSpPr/>
            <p:nvPr/>
          </p:nvSpPr>
          <p:spPr>
            <a:xfrm rot="669190">
              <a:off x="8874356" y="1144904"/>
              <a:ext cx="43139" cy="42199"/>
            </a:xfrm>
            <a:custGeom>
              <a:avLst/>
              <a:gdLst>
                <a:gd name="connsiteX0" fmla="*/ 0 w 45719"/>
                <a:gd name="connsiteY0" fmla="*/ 23887 h 47773"/>
                <a:gd name="connsiteX1" fmla="*/ 22860 w 45719"/>
                <a:gd name="connsiteY1" fmla="*/ 0 h 47773"/>
                <a:gd name="connsiteX2" fmla="*/ 45720 w 45719"/>
                <a:gd name="connsiteY2" fmla="*/ 23887 h 47773"/>
                <a:gd name="connsiteX3" fmla="*/ 22860 w 45719"/>
                <a:gd name="connsiteY3" fmla="*/ 47774 h 47773"/>
                <a:gd name="connsiteX4" fmla="*/ 0 w 45719"/>
                <a:gd name="connsiteY4" fmla="*/ 23887 h 47773"/>
                <a:gd name="connsiteX0" fmla="*/ 73784 w 73784"/>
                <a:gd name="connsiteY0" fmla="*/ 60014 h 64674"/>
                <a:gd name="connsiteX1" fmla="*/ 1394 w 73784"/>
                <a:gd name="connsiteY1" fmla="*/ 1202 h 64674"/>
                <a:gd name="connsiteX2" fmla="*/ 24254 w 73784"/>
                <a:gd name="connsiteY2" fmla="*/ 25089 h 64674"/>
                <a:gd name="connsiteX3" fmla="*/ 1394 w 73784"/>
                <a:gd name="connsiteY3" fmla="*/ 48976 h 64674"/>
                <a:gd name="connsiteX4" fmla="*/ 73784 w 73784"/>
                <a:gd name="connsiteY4" fmla="*/ 60014 h 64674"/>
                <a:gd name="connsiteX0" fmla="*/ 80146 w 80146"/>
                <a:gd name="connsiteY0" fmla="*/ 60014 h 64674"/>
                <a:gd name="connsiteX1" fmla="*/ 7756 w 80146"/>
                <a:gd name="connsiteY1" fmla="*/ 1202 h 64674"/>
                <a:gd name="connsiteX2" fmla="*/ 2041 w 80146"/>
                <a:gd name="connsiteY2" fmla="*/ 25089 h 64674"/>
                <a:gd name="connsiteX3" fmla="*/ 7756 w 80146"/>
                <a:gd name="connsiteY3" fmla="*/ 48976 h 64674"/>
                <a:gd name="connsiteX4" fmla="*/ 80146 w 80146"/>
                <a:gd name="connsiteY4" fmla="*/ 60014 h 64674"/>
                <a:gd name="connsiteX0" fmla="*/ 169476 w 171692"/>
                <a:gd name="connsiteY0" fmla="*/ 60014 h 60160"/>
                <a:gd name="connsiteX1" fmla="*/ 97086 w 171692"/>
                <a:gd name="connsiteY1" fmla="*/ 1202 h 60160"/>
                <a:gd name="connsiteX2" fmla="*/ 91371 w 171692"/>
                <a:gd name="connsiteY2" fmla="*/ 25089 h 60160"/>
                <a:gd name="connsiteX3" fmla="*/ 1136 w 171692"/>
                <a:gd name="connsiteY3" fmla="*/ 18128 h 60160"/>
                <a:gd name="connsiteX4" fmla="*/ 169476 w 171692"/>
                <a:gd name="connsiteY4" fmla="*/ 60014 h 60160"/>
                <a:gd name="connsiteX0" fmla="*/ 168351 w 170313"/>
                <a:gd name="connsiteY0" fmla="*/ 78745 h 78918"/>
                <a:gd name="connsiteX1" fmla="*/ 95961 w 170313"/>
                <a:gd name="connsiteY1" fmla="*/ 19933 h 78918"/>
                <a:gd name="connsiteX2" fmla="*/ 159915 w 170313"/>
                <a:gd name="connsiteY2" fmla="*/ 4976 h 78918"/>
                <a:gd name="connsiteX3" fmla="*/ 11 w 170313"/>
                <a:gd name="connsiteY3" fmla="*/ 36859 h 78918"/>
                <a:gd name="connsiteX4" fmla="*/ 168351 w 170313"/>
                <a:gd name="connsiteY4" fmla="*/ 78745 h 78918"/>
                <a:gd name="connsiteX0" fmla="*/ 168349 w 218394"/>
                <a:gd name="connsiteY0" fmla="*/ 75230 h 86540"/>
                <a:gd name="connsiteX1" fmla="*/ 218303 w 218394"/>
                <a:gd name="connsiteY1" fmla="*/ 80749 h 86540"/>
                <a:gd name="connsiteX2" fmla="*/ 159913 w 218394"/>
                <a:gd name="connsiteY2" fmla="*/ 1461 h 86540"/>
                <a:gd name="connsiteX3" fmla="*/ 9 w 218394"/>
                <a:gd name="connsiteY3" fmla="*/ 33344 h 86540"/>
                <a:gd name="connsiteX4" fmla="*/ 168349 w 218394"/>
                <a:gd name="connsiteY4" fmla="*/ 75230 h 86540"/>
                <a:gd name="connsiteX0" fmla="*/ 169170 w 221931"/>
                <a:gd name="connsiteY0" fmla="*/ 46931 h 56106"/>
                <a:gd name="connsiteX1" fmla="*/ 219124 w 221931"/>
                <a:gd name="connsiteY1" fmla="*/ 52450 h 56106"/>
                <a:gd name="connsiteX2" fmla="*/ 100368 w 221931"/>
                <a:gd name="connsiteY2" fmla="*/ 1999 h 56106"/>
                <a:gd name="connsiteX3" fmla="*/ 830 w 221931"/>
                <a:gd name="connsiteY3" fmla="*/ 5045 h 56106"/>
                <a:gd name="connsiteX4" fmla="*/ 169170 w 221931"/>
                <a:gd name="connsiteY4" fmla="*/ 46931 h 56106"/>
                <a:gd name="connsiteX0" fmla="*/ 168580 w 219795"/>
                <a:gd name="connsiteY0" fmla="*/ 143804 h 160235"/>
                <a:gd name="connsiteX1" fmla="*/ 218534 w 219795"/>
                <a:gd name="connsiteY1" fmla="*/ 149323 h 160235"/>
                <a:gd name="connsiteX2" fmla="*/ 128562 w 219795"/>
                <a:gd name="connsiteY2" fmla="*/ 887 h 160235"/>
                <a:gd name="connsiteX3" fmla="*/ 240 w 219795"/>
                <a:gd name="connsiteY3" fmla="*/ 101918 h 160235"/>
                <a:gd name="connsiteX4" fmla="*/ 168580 w 219795"/>
                <a:gd name="connsiteY4" fmla="*/ 143804 h 160235"/>
                <a:gd name="connsiteX0" fmla="*/ 70884 w 220392"/>
                <a:gd name="connsiteY0" fmla="*/ 203819 h 205147"/>
                <a:gd name="connsiteX1" fmla="*/ 219715 w 220392"/>
                <a:gd name="connsiteY1" fmla="*/ 149387 h 205147"/>
                <a:gd name="connsiteX2" fmla="*/ 129743 w 220392"/>
                <a:gd name="connsiteY2" fmla="*/ 951 h 205147"/>
                <a:gd name="connsiteX3" fmla="*/ 1421 w 220392"/>
                <a:gd name="connsiteY3" fmla="*/ 101982 h 205147"/>
                <a:gd name="connsiteX4" fmla="*/ 70884 w 220392"/>
                <a:gd name="connsiteY4" fmla="*/ 203819 h 205147"/>
                <a:gd name="connsiteX0" fmla="*/ 110123 w 218456"/>
                <a:gd name="connsiteY0" fmla="*/ 149812 h 162498"/>
                <a:gd name="connsiteX1" fmla="*/ 218383 w 218456"/>
                <a:gd name="connsiteY1" fmla="*/ 149330 h 162498"/>
                <a:gd name="connsiteX2" fmla="*/ 128411 w 218456"/>
                <a:gd name="connsiteY2" fmla="*/ 894 h 162498"/>
                <a:gd name="connsiteX3" fmla="*/ 89 w 218456"/>
                <a:gd name="connsiteY3" fmla="*/ 101925 h 162498"/>
                <a:gd name="connsiteX4" fmla="*/ 110123 w 218456"/>
                <a:gd name="connsiteY4" fmla="*/ 149812 h 162498"/>
                <a:gd name="connsiteX0" fmla="*/ 110046 w 218313"/>
                <a:gd name="connsiteY0" fmla="*/ 50218 h 55952"/>
                <a:gd name="connsiteX1" fmla="*/ 218306 w 218313"/>
                <a:gd name="connsiteY1" fmla="*/ 49736 h 55952"/>
                <a:gd name="connsiteX2" fmla="*/ 116103 w 218313"/>
                <a:gd name="connsiteY2" fmla="*/ 2106 h 55952"/>
                <a:gd name="connsiteX3" fmla="*/ 12 w 218313"/>
                <a:gd name="connsiteY3" fmla="*/ 2331 h 55952"/>
                <a:gd name="connsiteX4" fmla="*/ 110046 w 218313"/>
                <a:gd name="connsiteY4" fmla="*/ 50218 h 55952"/>
                <a:gd name="connsiteX0" fmla="*/ 48587 w 156854"/>
                <a:gd name="connsiteY0" fmla="*/ 50218 h 55232"/>
                <a:gd name="connsiteX1" fmla="*/ 156847 w 156854"/>
                <a:gd name="connsiteY1" fmla="*/ 49736 h 55232"/>
                <a:gd name="connsiteX2" fmla="*/ 54644 w 156854"/>
                <a:gd name="connsiteY2" fmla="*/ 2106 h 55232"/>
                <a:gd name="connsiteX3" fmla="*/ 31 w 156854"/>
                <a:gd name="connsiteY3" fmla="*/ 13877 h 55232"/>
                <a:gd name="connsiteX4" fmla="*/ 48587 w 156854"/>
                <a:gd name="connsiteY4" fmla="*/ 50218 h 55232"/>
                <a:gd name="connsiteX0" fmla="*/ 48576 w 77497"/>
                <a:gd name="connsiteY0" fmla="*/ 50774 h 51644"/>
                <a:gd name="connsiteX1" fmla="*/ 77467 w 77497"/>
                <a:gd name="connsiteY1" fmla="*/ 37190 h 51644"/>
                <a:gd name="connsiteX2" fmla="*/ 54633 w 77497"/>
                <a:gd name="connsiteY2" fmla="*/ 2662 h 51644"/>
                <a:gd name="connsiteX3" fmla="*/ 20 w 77497"/>
                <a:gd name="connsiteY3" fmla="*/ 14433 h 51644"/>
                <a:gd name="connsiteX4" fmla="*/ 48576 w 77497"/>
                <a:gd name="connsiteY4" fmla="*/ 50774 h 51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497" h="51644">
                  <a:moveTo>
                    <a:pt x="48576" y="50774"/>
                  </a:moveTo>
                  <a:cubicBezTo>
                    <a:pt x="61484" y="54567"/>
                    <a:pt x="76458" y="45209"/>
                    <a:pt x="77467" y="37190"/>
                  </a:cubicBezTo>
                  <a:cubicBezTo>
                    <a:pt x="78476" y="29171"/>
                    <a:pt x="54633" y="-10530"/>
                    <a:pt x="54633" y="2662"/>
                  </a:cubicBezTo>
                  <a:cubicBezTo>
                    <a:pt x="54633" y="15854"/>
                    <a:pt x="1029" y="6414"/>
                    <a:pt x="20" y="14433"/>
                  </a:cubicBezTo>
                  <a:cubicBezTo>
                    <a:pt x="-989" y="22452"/>
                    <a:pt x="35668" y="46981"/>
                    <a:pt x="48576" y="50774"/>
                  </a:cubicBezTo>
                  <a:close/>
                </a:path>
              </a:pathLst>
            </a:custGeom>
            <a:solidFill>
              <a:srgbClr val="5F8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latin typeface="Arial" panose="020B0604020202020204" pitchFamily="34" charset="0"/>
                <a:cs typeface="Arial" panose="020B0604020202020204" pitchFamily="34" charset="0"/>
              </a:endParaRPr>
            </a:p>
          </p:txBody>
        </p:sp>
      </p:grpSp>
      <p:grpSp>
        <p:nvGrpSpPr>
          <p:cNvPr id="8" name="Group 7">
            <a:extLst>
              <a:ext uri="{FF2B5EF4-FFF2-40B4-BE49-F238E27FC236}">
                <a16:creationId xmlns:a16="http://schemas.microsoft.com/office/drawing/2014/main" id="{ECBA7E32-B8AA-1C48-D0BC-05FB78ADEAA9}"/>
              </a:ext>
            </a:extLst>
          </p:cNvPr>
          <p:cNvGrpSpPr/>
          <p:nvPr/>
        </p:nvGrpSpPr>
        <p:grpSpPr>
          <a:xfrm>
            <a:off x="560227" y="774145"/>
            <a:ext cx="8491791" cy="5686144"/>
            <a:chOff x="560227" y="774145"/>
            <a:chExt cx="8491791" cy="5686144"/>
          </a:xfrm>
        </p:grpSpPr>
        <p:pic>
          <p:nvPicPr>
            <p:cNvPr id="9" name="Graphic 8">
              <a:extLst>
                <a:ext uri="{FF2B5EF4-FFF2-40B4-BE49-F238E27FC236}">
                  <a16:creationId xmlns:a16="http://schemas.microsoft.com/office/drawing/2014/main" id="{DBECC5E7-BEDB-4DD0-6F7D-5B8EE01A00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32141" y="4233116"/>
              <a:ext cx="73514" cy="112618"/>
            </a:xfrm>
            <a:prstGeom prst="rect">
              <a:avLst/>
            </a:prstGeom>
          </p:spPr>
        </p:pic>
        <p:grpSp>
          <p:nvGrpSpPr>
            <p:cNvPr id="11" name="Group 10">
              <a:extLst>
                <a:ext uri="{FF2B5EF4-FFF2-40B4-BE49-F238E27FC236}">
                  <a16:creationId xmlns:a16="http://schemas.microsoft.com/office/drawing/2014/main" id="{52A4D40D-4A4B-DC48-3C0E-959B5BF95772}"/>
                </a:ext>
              </a:extLst>
            </p:cNvPr>
            <p:cNvGrpSpPr/>
            <p:nvPr/>
          </p:nvGrpSpPr>
          <p:grpSpPr>
            <a:xfrm>
              <a:off x="560227" y="774145"/>
              <a:ext cx="8491791" cy="5686144"/>
              <a:chOff x="1001090" y="822712"/>
              <a:chExt cx="8491791" cy="5686144"/>
            </a:xfrm>
          </p:grpSpPr>
          <p:grpSp>
            <p:nvGrpSpPr>
              <p:cNvPr id="12" name="non EU">
                <a:extLst>
                  <a:ext uri="{FF2B5EF4-FFF2-40B4-BE49-F238E27FC236}">
                    <a16:creationId xmlns:a16="http://schemas.microsoft.com/office/drawing/2014/main" id="{3A2D21DC-EE5C-F96D-6107-34A14A6902C1}"/>
                  </a:ext>
                </a:extLst>
              </p:cNvPr>
              <p:cNvGrpSpPr/>
              <p:nvPr/>
            </p:nvGrpSpPr>
            <p:grpSpPr>
              <a:xfrm>
                <a:off x="4418782" y="861866"/>
                <a:ext cx="3312610" cy="4980034"/>
                <a:chOff x="4418782" y="861866"/>
                <a:chExt cx="3312610" cy="4980034"/>
              </a:xfrm>
            </p:grpSpPr>
            <p:sp>
              <p:nvSpPr>
                <p:cNvPr id="72" name="Freeform 197">
                  <a:extLst>
                    <a:ext uri="{FF2B5EF4-FFF2-40B4-BE49-F238E27FC236}">
                      <a16:creationId xmlns:a16="http://schemas.microsoft.com/office/drawing/2014/main" id="{0190DF8C-909B-6B5A-9252-5B30CAFBA583}"/>
                    </a:ext>
                  </a:extLst>
                </p:cNvPr>
                <p:cNvSpPr>
                  <a:spLocks noEditPoints="1"/>
                </p:cNvSpPr>
                <p:nvPr/>
              </p:nvSpPr>
              <p:spPr bwMode="auto">
                <a:xfrm>
                  <a:off x="7010632" y="3401473"/>
                  <a:ext cx="311368" cy="156456"/>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3" name="Freeform 23">
                  <a:extLst>
                    <a:ext uri="{FF2B5EF4-FFF2-40B4-BE49-F238E27FC236}">
                      <a16:creationId xmlns:a16="http://schemas.microsoft.com/office/drawing/2014/main" id="{C1CFC23D-3374-A053-213B-02D839788F16}"/>
                    </a:ext>
                  </a:extLst>
                </p:cNvPr>
                <p:cNvSpPr>
                  <a:spLocks/>
                </p:cNvSpPr>
                <p:nvPr/>
              </p:nvSpPr>
              <p:spPr bwMode="auto">
                <a:xfrm>
                  <a:off x="7327766" y="5262176"/>
                  <a:ext cx="224877" cy="226302"/>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4" name="Freeform 5">
                  <a:extLst>
                    <a:ext uri="{FF2B5EF4-FFF2-40B4-BE49-F238E27FC236}">
                      <a16:creationId xmlns:a16="http://schemas.microsoft.com/office/drawing/2014/main" id="{972151A8-D5C0-8225-DEBC-61EA36B96937}"/>
                    </a:ext>
                  </a:extLst>
                </p:cNvPr>
                <p:cNvSpPr>
                  <a:spLocks/>
                </p:cNvSpPr>
                <p:nvPr/>
              </p:nvSpPr>
              <p:spPr bwMode="auto">
                <a:xfrm>
                  <a:off x="7260015" y="5378121"/>
                  <a:ext cx="253708" cy="46377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5" name="Freeform 84">
                  <a:extLst>
                    <a:ext uri="{FF2B5EF4-FFF2-40B4-BE49-F238E27FC236}">
                      <a16:creationId xmlns:a16="http://schemas.microsoft.com/office/drawing/2014/main" id="{DF105070-DBFC-0B49-938B-0AB7A0FAD815}"/>
                    </a:ext>
                  </a:extLst>
                </p:cNvPr>
                <p:cNvSpPr>
                  <a:spLocks/>
                </p:cNvSpPr>
                <p:nvPr/>
              </p:nvSpPr>
              <p:spPr bwMode="auto">
                <a:xfrm>
                  <a:off x="7143253" y="5251001"/>
                  <a:ext cx="232084" cy="257034"/>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6" name="Freeform 193">
                  <a:extLst>
                    <a:ext uri="{FF2B5EF4-FFF2-40B4-BE49-F238E27FC236}">
                      <a16:creationId xmlns:a16="http://schemas.microsoft.com/office/drawing/2014/main" id="{A68B0956-7FAB-BEDF-EF86-AD1D9C843872}"/>
                    </a:ext>
                  </a:extLst>
                </p:cNvPr>
                <p:cNvSpPr>
                  <a:spLocks/>
                </p:cNvSpPr>
                <p:nvPr/>
              </p:nvSpPr>
              <p:spPr bwMode="auto">
                <a:xfrm>
                  <a:off x="7414257" y="5372533"/>
                  <a:ext cx="317135" cy="26960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7" name="Freeform 21">
                  <a:extLst>
                    <a:ext uri="{FF2B5EF4-FFF2-40B4-BE49-F238E27FC236}">
                      <a16:creationId xmlns:a16="http://schemas.microsoft.com/office/drawing/2014/main" id="{93FBAADE-D40D-4962-75C6-3C9DD1672D1C}"/>
                    </a:ext>
                  </a:extLst>
                </p:cNvPr>
                <p:cNvSpPr>
                  <a:spLocks/>
                </p:cNvSpPr>
                <p:nvPr/>
              </p:nvSpPr>
              <p:spPr bwMode="auto">
                <a:xfrm>
                  <a:off x="7121630" y="4830526"/>
                  <a:ext cx="556426" cy="574136"/>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8" name="Freeform 25">
                  <a:extLst>
                    <a:ext uri="{FF2B5EF4-FFF2-40B4-BE49-F238E27FC236}">
                      <a16:creationId xmlns:a16="http://schemas.microsoft.com/office/drawing/2014/main" id="{A3E40870-99E1-9137-0C3F-BA739FAE0ED5}"/>
                    </a:ext>
                  </a:extLst>
                </p:cNvPr>
                <p:cNvSpPr>
                  <a:spLocks/>
                </p:cNvSpPr>
                <p:nvPr/>
              </p:nvSpPr>
              <p:spPr bwMode="auto">
                <a:xfrm>
                  <a:off x="5662812" y="4655911"/>
                  <a:ext cx="517505" cy="315706"/>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9" name="Freeform 61">
                  <a:extLst>
                    <a:ext uri="{FF2B5EF4-FFF2-40B4-BE49-F238E27FC236}">
                      <a16:creationId xmlns:a16="http://schemas.microsoft.com/office/drawing/2014/main" id="{517FB330-8E99-C6E5-8D08-973BC74ADAA1}"/>
                    </a:ext>
                  </a:extLst>
                </p:cNvPr>
                <p:cNvSpPr>
                  <a:spLocks noEditPoints="1"/>
                </p:cNvSpPr>
                <p:nvPr/>
              </p:nvSpPr>
              <p:spPr bwMode="auto">
                <a:xfrm>
                  <a:off x="6781430" y="5009334"/>
                  <a:ext cx="471377" cy="403711"/>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0" name="Freeform 96">
                  <a:extLst>
                    <a:ext uri="{FF2B5EF4-FFF2-40B4-BE49-F238E27FC236}">
                      <a16:creationId xmlns:a16="http://schemas.microsoft.com/office/drawing/2014/main" id="{A35441C0-4A5D-7D7E-FC60-F956EE97075E}"/>
                    </a:ext>
                  </a:extLst>
                </p:cNvPr>
                <p:cNvSpPr>
                  <a:spLocks noEditPoints="1"/>
                </p:cNvSpPr>
                <p:nvPr/>
              </p:nvSpPr>
              <p:spPr bwMode="auto">
                <a:xfrm>
                  <a:off x="5668579" y="861866"/>
                  <a:ext cx="1608735" cy="2202950"/>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81" name="Freeform 109">
                  <a:extLst>
                    <a:ext uri="{FF2B5EF4-FFF2-40B4-BE49-F238E27FC236}">
                      <a16:creationId xmlns:a16="http://schemas.microsoft.com/office/drawing/2014/main" id="{5C3FC5D3-2EA7-3920-6C83-66630CD716A4}"/>
                    </a:ext>
                  </a:extLst>
                </p:cNvPr>
                <p:cNvSpPr>
                  <a:spLocks noEditPoints="1"/>
                </p:cNvSpPr>
                <p:nvPr/>
              </p:nvSpPr>
              <p:spPr bwMode="auto">
                <a:xfrm>
                  <a:off x="4418782" y="2574494"/>
                  <a:ext cx="870678" cy="159528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chemeClr val="bg2"/>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grpSp>
          <p:grpSp>
            <p:nvGrpSpPr>
              <p:cNvPr id="13" name="EU">
                <a:extLst>
                  <a:ext uri="{FF2B5EF4-FFF2-40B4-BE49-F238E27FC236}">
                    <a16:creationId xmlns:a16="http://schemas.microsoft.com/office/drawing/2014/main" id="{61FC7113-91F3-0BA4-EC61-A52FD27628BA}"/>
                  </a:ext>
                </a:extLst>
              </p:cNvPr>
              <p:cNvGrpSpPr/>
              <p:nvPr/>
            </p:nvGrpSpPr>
            <p:grpSpPr>
              <a:xfrm>
                <a:off x="1001090" y="822712"/>
                <a:ext cx="8399581" cy="5650597"/>
                <a:chOff x="1001090" y="822712"/>
                <a:chExt cx="8399581" cy="5650597"/>
              </a:xfrm>
              <a:solidFill>
                <a:srgbClr val="00B0F0"/>
              </a:solidFill>
            </p:grpSpPr>
            <p:sp>
              <p:nvSpPr>
                <p:cNvPr id="45" name="TextBox 44">
                  <a:extLst>
                    <a:ext uri="{FF2B5EF4-FFF2-40B4-BE49-F238E27FC236}">
                      <a16:creationId xmlns:a16="http://schemas.microsoft.com/office/drawing/2014/main" id="{D1B398E5-E438-E5B6-3D56-80D30D72A9B6}"/>
                    </a:ext>
                  </a:extLst>
                </p:cNvPr>
                <p:cNvSpPr txBox="1"/>
                <p:nvPr/>
              </p:nvSpPr>
              <p:spPr>
                <a:xfrm>
                  <a:off x="1258162" y="82271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s-ES" sz="4000" b="1" dirty="0" err="1">
                    <a:solidFill>
                      <a:srgbClr val="1C45EF"/>
                    </a:solidFill>
                    <a:latin typeface="Arial" panose="020B0604020202020204" pitchFamily="34" charset="0"/>
                    <a:ea typeface="Arial" charset="0"/>
                    <a:cs typeface="Arial" panose="020B0604020202020204" pitchFamily="34" charset="0"/>
                  </a:endParaRPr>
                </a:p>
              </p:txBody>
            </p:sp>
            <p:sp>
              <p:nvSpPr>
                <p:cNvPr id="46" name="Freeform 47">
                  <a:extLst>
                    <a:ext uri="{FF2B5EF4-FFF2-40B4-BE49-F238E27FC236}">
                      <a16:creationId xmlns:a16="http://schemas.microsoft.com/office/drawing/2014/main" id="{761AAE23-FF12-B29D-2AF0-1F8C7C79AD9C}"/>
                    </a:ext>
                  </a:extLst>
                </p:cNvPr>
                <p:cNvSpPr>
                  <a:spLocks/>
                </p:cNvSpPr>
                <p:nvPr/>
              </p:nvSpPr>
              <p:spPr bwMode="auto">
                <a:xfrm>
                  <a:off x="6852065" y="4291314"/>
                  <a:ext cx="583815" cy="315706"/>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7" name="Freeform 88">
                  <a:extLst>
                    <a:ext uri="{FF2B5EF4-FFF2-40B4-BE49-F238E27FC236}">
                      <a16:creationId xmlns:a16="http://schemas.microsoft.com/office/drawing/2014/main" id="{C5B7C4F5-0237-58D4-B45B-64BD4039E9EB}"/>
                    </a:ext>
                  </a:extLst>
                </p:cNvPr>
                <p:cNvSpPr>
                  <a:spLocks/>
                </p:cNvSpPr>
                <p:nvPr/>
              </p:nvSpPr>
              <p:spPr bwMode="auto">
                <a:xfrm>
                  <a:off x="6500334" y="4763474"/>
                  <a:ext cx="348847" cy="25563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8" name="Freeform 197">
                  <a:extLst>
                    <a:ext uri="{FF2B5EF4-FFF2-40B4-BE49-F238E27FC236}">
                      <a16:creationId xmlns:a16="http://schemas.microsoft.com/office/drawing/2014/main" id="{C7D93C23-A227-8565-0836-7AA6BF25013A}"/>
                    </a:ext>
                  </a:extLst>
                </p:cNvPr>
                <p:cNvSpPr>
                  <a:spLocks noEditPoints="1"/>
                </p:cNvSpPr>
                <p:nvPr/>
              </p:nvSpPr>
              <p:spPr bwMode="auto">
                <a:xfrm>
                  <a:off x="6523399" y="4817954"/>
                  <a:ext cx="678956" cy="611852"/>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49" name="Freeform 9">
                  <a:extLst>
                    <a:ext uri="{FF2B5EF4-FFF2-40B4-BE49-F238E27FC236}">
                      <a16:creationId xmlns:a16="http://schemas.microsoft.com/office/drawing/2014/main" id="{6B802A96-C684-FD3C-3CF0-265778388210}"/>
                    </a:ext>
                  </a:extLst>
                </p:cNvPr>
                <p:cNvSpPr>
                  <a:spLocks/>
                </p:cNvSpPr>
                <p:nvPr/>
              </p:nvSpPr>
              <p:spPr bwMode="auto">
                <a:xfrm>
                  <a:off x="9116691" y="6076582"/>
                  <a:ext cx="283980" cy="159250"/>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0" name="Freeform 51">
                  <a:extLst>
                    <a:ext uri="{FF2B5EF4-FFF2-40B4-BE49-F238E27FC236}">
                      <a16:creationId xmlns:a16="http://schemas.microsoft.com/office/drawing/2014/main" id="{BD804C40-0690-72EA-361F-CB12CCC22682}"/>
                    </a:ext>
                  </a:extLst>
                </p:cNvPr>
                <p:cNvSpPr>
                  <a:spLocks/>
                </p:cNvSpPr>
                <p:nvPr/>
              </p:nvSpPr>
              <p:spPr bwMode="auto">
                <a:xfrm>
                  <a:off x="7068293" y="2911153"/>
                  <a:ext cx="648685" cy="38834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1" name="Freeform 63">
                  <a:extLst>
                    <a:ext uri="{FF2B5EF4-FFF2-40B4-BE49-F238E27FC236}">
                      <a16:creationId xmlns:a16="http://schemas.microsoft.com/office/drawing/2014/main" id="{F2F7CCE2-3386-4892-C8C6-323F848F137E}"/>
                    </a:ext>
                  </a:extLst>
                </p:cNvPr>
                <p:cNvSpPr>
                  <a:spLocks noEditPoints="1"/>
                </p:cNvSpPr>
                <p:nvPr/>
              </p:nvSpPr>
              <p:spPr bwMode="auto">
                <a:xfrm>
                  <a:off x="5919403" y="3105326"/>
                  <a:ext cx="422366" cy="484732"/>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2" name="Freeform 144">
                  <a:extLst>
                    <a:ext uri="{FF2B5EF4-FFF2-40B4-BE49-F238E27FC236}">
                      <a16:creationId xmlns:a16="http://schemas.microsoft.com/office/drawing/2014/main" id="{B8FF3D27-E8BF-6EA9-948A-D101A0E67A36}"/>
                    </a:ext>
                  </a:extLst>
                </p:cNvPr>
                <p:cNvSpPr>
                  <a:spLocks noEditPoints="1"/>
                </p:cNvSpPr>
                <p:nvPr/>
              </p:nvSpPr>
              <p:spPr bwMode="auto">
                <a:xfrm>
                  <a:off x="5448026" y="3728354"/>
                  <a:ext cx="406507" cy="460985"/>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3" name="Freeform 219">
                  <a:extLst>
                    <a:ext uri="{FF2B5EF4-FFF2-40B4-BE49-F238E27FC236}">
                      <a16:creationId xmlns:a16="http://schemas.microsoft.com/office/drawing/2014/main" id="{515B520E-66AE-2413-4EB5-34E13F65E338}"/>
                    </a:ext>
                  </a:extLst>
                </p:cNvPr>
                <p:cNvSpPr>
                  <a:spLocks/>
                </p:cNvSpPr>
                <p:nvPr/>
              </p:nvSpPr>
              <p:spPr bwMode="auto">
                <a:xfrm>
                  <a:off x="6801612" y="4429609"/>
                  <a:ext cx="717876" cy="493114"/>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4" name="Freeform 29">
                  <a:extLst>
                    <a:ext uri="{FF2B5EF4-FFF2-40B4-BE49-F238E27FC236}">
                      <a16:creationId xmlns:a16="http://schemas.microsoft.com/office/drawing/2014/main" id="{5E9DDF12-DB22-A9BF-B90F-845BE50C9EC8}"/>
                    </a:ext>
                  </a:extLst>
                </p:cNvPr>
                <p:cNvSpPr>
                  <a:spLocks/>
                </p:cNvSpPr>
                <p:nvPr/>
              </p:nvSpPr>
              <p:spPr bwMode="auto">
                <a:xfrm>
                  <a:off x="5354327" y="4062217"/>
                  <a:ext cx="386327" cy="315706"/>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5" name="Freeform 31">
                  <a:extLst>
                    <a:ext uri="{FF2B5EF4-FFF2-40B4-BE49-F238E27FC236}">
                      <a16:creationId xmlns:a16="http://schemas.microsoft.com/office/drawing/2014/main" id="{DF3E63EA-DC54-F47D-C082-EBC6DAAEDFD9}"/>
                    </a:ext>
                  </a:extLst>
                </p:cNvPr>
                <p:cNvSpPr>
                  <a:spLocks/>
                </p:cNvSpPr>
                <p:nvPr/>
              </p:nvSpPr>
              <p:spPr bwMode="auto">
                <a:xfrm>
                  <a:off x="6325911" y="4132064"/>
                  <a:ext cx="717876" cy="38555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6" name="Freeform 41">
                  <a:extLst>
                    <a:ext uri="{FF2B5EF4-FFF2-40B4-BE49-F238E27FC236}">
                      <a16:creationId xmlns:a16="http://schemas.microsoft.com/office/drawing/2014/main" id="{D0F168A2-C888-2B63-A9D1-9299FF29F927}"/>
                    </a:ext>
                  </a:extLst>
                </p:cNvPr>
                <p:cNvSpPr>
                  <a:spLocks/>
                </p:cNvSpPr>
                <p:nvPr/>
              </p:nvSpPr>
              <p:spPr bwMode="auto">
                <a:xfrm>
                  <a:off x="7088474" y="3163996"/>
                  <a:ext cx="542011" cy="40510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7" name="Freeform 53">
                  <a:extLst>
                    <a:ext uri="{FF2B5EF4-FFF2-40B4-BE49-F238E27FC236}">
                      <a16:creationId xmlns:a16="http://schemas.microsoft.com/office/drawing/2014/main" id="{15CDD4A2-C66B-FCBF-324A-AFD236489235}"/>
                    </a:ext>
                  </a:extLst>
                </p:cNvPr>
                <p:cNvSpPr>
                  <a:spLocks noEditPoints="1"/>
                </p:cNvSpPr>
                <p:nvPr/>
              </p:nvSpPr>
              <p:spPr bwMode="auto">
                <a:xfrm>
                  <a:off x="7085592" y="2644341"/>
                  <a:ext cx="526155" cy="347834"/>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8" name="Freeform 195">
                  <a:extLst>
                    <a:ext uri="{FF2B5EF4-FFF2-40B4-BE49-F238E27FC236}">
                      <a16:creationId xmlns:a16="http://schemas.microsoft.com/office/drawing/2014/main" id="{34F356BC-FA27-5AE1-7F9A-C277AE8ACADB}"/>
                    </a:ext>
                  </a:extLst>
                </p:cNvPr>
                <p:cNvSpPr>
                  <a:spLocks/>
                </p:cNvSpPr>
                <p:nvPr/>
              </p:nvSpPr>
              <p:spPr bwMode="auto">
                <a:xfrm>
                  <a:off x="7580032" y="4981394"/>
                  <a:ext cx="729409" cy="532228"/>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59" name="Freeform 221">
                  <a:extLst>
                    <a:ext uri="{FF2B5EF4-FFF2-40B4-BE49-F238E27FC236}">
                      <a16:creationId xmlns:a16="http://schemas.microsoft.com/office/drawing/2014/main" id="{9A5BEE3B-C143-C9AC-8EB2-B82C0BC59A29}"/>
                    </a:ext>
                  </a:extLst>
                </p:cNvPr>
                <p:cNvSpPr>
                  <a:spLocks noEditPoints="1"/>
                </p:cNvSpPr>
                <p:nvPr/>
              </p:nvSpPr>
              <p:spPr bwMode="auto">
                <a:xfrm>
                  <a:off x="6057789" y="4442181"/>
                  <a:ext cx="833199" cy="410696"/>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0" name="Freeform 11">
                  <a:extLst>
                    <a:ext uri="{FF2B5EF4-FFF2-40B4-BE49-F238E27FC236}">
                      <a16:creationId xmlns:a16="http://schemas.microsoft.com/office/drawing/2014/main" id="{AFABDC39-D1EA-590E-2942-4A91481C9F17}"/>
                    </a:ext>
                  </a:extLst>
                </p:cNvPr>
                <p:cNvSpPr>
                  <a:spLocks noEditPoints="1"/>
                </p:cNvSpPr>
                <p:nvPr/>
              </p:nvSpPr>
              <p:spPr bwMode="auto">
                <a:xfrm>
                  <a:off x="4518245" y="4111111"/>
                  <a:ext cx="1553957" cy="1560364"/>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1" name="Freeform 19">
                  <a:extLst>
                    <a:ext uri="{FF2B5EF4-FFF2-40B4-BE49-F238E27FC236}">
                      <a16:creationId xmlns:a16="http://schemas.microsoft.com/office/drawing/2014/main" id="{DF85D408-71CE-E9C5-7BE7-22E1A1C56384}"/>
                    </a:ext>
                  </a:extLst>
                </p:cNvPr>
                <p:cNvSpPr>
                  <a:spLocks/>
                </p:cNvSpPr>
                <p:nvPr/>
              </p:nvSpPr>
              <p:spPr bwMode="auto">
                <a:xfrm>
                  <a:off x="6503217" y="3504846"/>
                  <a:ext cx="1052309" cy="856314"/>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2" name="Freeform 39">
                  <a:extLst>
                    <a:ext uri="{FF2B5EF4-FFF2-40B4-BE49-F238E27FC236}">
                      <a16:creationId xmlns:a16="http://schemas.microsoft.com/office/drawing/2014/main" id="{6D5E36B7-5F9E-B864-5344-E0A90CFE5E07}"/>
                    </a:ext>
                  </a:extLst>
                </p:cNvPr>
                <p:cNvSpPr>
                  <a:spLocks/>
                </p:cNvSpPr>
                <p:nvPr/>
              </p:nvSpPr>
              <p:spPr bwMode="auto">
                <a:xfrm>
                  <a:off x="4090115" y="3296704"/>
                  <a:ext cx="495883" cy="544800"/>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3" name="Freeform 45">
                  <a:extLst>
                    <a:ext uri="{FF2B5EF4-FFF2-40B4-BE49-F238E27FC236}">
                      <a16:creationId xmlns:a16="http://schemas.microsoft.com/office/drawing/2014/main" id="{DCFB5ABE-3033-C2A2-D957-C3A8B03642DA}"/>
                    </a:ext>
                  </a:extLst>
                </p:cNvPr>
                <p:cNvSpPr>
                  <a:spLocks/>
                </p:cNvSpPr>
                <p:nvPr/>
              </p:nvSpPr>
              <p:spPr bwMode="auto">
                <a:xfrm>
                  <a:off x="3611531" y="5285923"/>
                  <a:ext cx="531921" cy="804628"/>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4" name="Freeform 80">
                  <a:extLst>
                    <a:ext uri="{FF2B5EF4-FFF2-40B4-BE49-F238E27FC236}">
                      <a16:creationId xmlns:a16="http://schemas.microsoft.com/office/drawing/2014/main" id="{FEC5EFE0-8299-EA60-7B27-8DE3AF563E1A}"/>
                    </a:ext>
                  </a:extLst>
                </p:cNvPr>
                <p:cNvSpPr>
                  <a:spLocks noEditPoints="1"/>
                </p:cNvSpPr>
                <p:nvPr/>
              </p:nvSpPr>
              <p:spPr bwMode="auto">
                <a:xfrm>
                  <a:off x="5734889" y="4763474"/>
                  <a:ext cx="1470349" cy="1626020"/>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5" name="Freeform 86">
                  <a:extLst>
                    <a:ext uri="{FF2B5EF4-FFF2-40B4-BE49-F238E27FC236}">
                      <a16:creationId xmlns:a16="http://schemas.microsoft.com/office/drawing/2014/main" id="{B7E686C8-C8F6-9B27-82E8-8F172848A87E}"/>
                    </a:ext>
                  </a:extLst>
                </p:cNvPr>
                <p:cNvSpPr>
                  <a:spLocks/>
                </p:cNvSpPr>
                <p:nvPr/>
              </p:nvSpPr>
              <p:spPr bwMode="auto">
                <a:xfrm>
                  <a:off x="7265782" y="4366748"/>
                  <a:ext cx="1102762" cy="771102"/>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6" name="Freeform 92">
                  <a:extLst>
                    <a:ext uri="{FF2B5EF4-FFF2-40B4-BE49-F238E27FC236}">
                      <a16:creationId xmlns:a16="http://schemas.microsoft.com/office/drawing/2014/main" id="{B35007FF-7E2C-06ED-6129-748174D42867}"/>
                    </a:ext>
                  </a:extLst>
                </p:cNvPr>
                <p:cNvSpPr>
                  <a:spLocks noEditPoints="1"/>
                </p:cNvSpPr>
                <p:nvPr/>
              </p:nvSpPr>
              <p:spPr bwMode="auto">
                <a:xfrm>
                  <a:off x="6183200" y="1258592"/>
                  <a:ext cx="843289" cy="2221109"/>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7" name="Freeform 192">
                  <a:extLst>
                    <a:ext uri="{FF2B5EF4-FFF2-40B4-BE49-F238E27FC236}">
                      <a16:creationId xmlns:a16="http://schemas.microsoft.com/office/drawing/2014/main" id="{E81FC55C-D177-F463-78CE-5A7C1EE5BB67}"/>
                    </a:ext>
                  </a:extLst>
                </p:cNvPr>
                <p:cNvSpPr>
                  <a:spLocks noEditPoints="1"/>
                </p:cNvSpPr>
                <p:nvPr/>
              </p:nvSpPr>
              <p:spPr bwMode="auto">
                <a:xfrm>
                  <a:off x="3823434" y="5044256"/>
                  <a:ext cx="1597203" cy="1272598"/>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dirty="0">
                    <a:latin typeface="Arial" panose="020B0604020202020204" pitchFamily="34" charset="0"/>
                    <a:cs typeface="Arial" panose="020B0604020202020204" pitchFamily="34" charset="0"/>
                  </a:endParaRPr>
                </a:p>
              </p:txBody>
            </p:sp>
            <p:sp>
              <p:nvSpPr>
                <p:cNvPr id="68" name="Freeform 146">
                  <a:extLst>
                    <a:ext uri="{FF2B5EF4-FFF2-40B4-BE49-F238E27FC236}">
                      <a16:creationId xmlns:a16="http://schemas.microsoft.com/office/drawing/2014/main" id="{BCE3BA2A-FBC8-93B1-8EED-0F3940742E95}"/>
                    </a:ext>
                  </a:extLst>
                </p:cNvPr>
                <p:cNvSpPr>
                  <a:spLocks noEditPoints="1"/>
                </p:cNvSpPr>
                <p:nvPr/>
              </p:nvSpPr>
              <p:spPr bwMode="auto">
                <a:xfrm>
                  <a:off x="7363805" y="5372532"/>
                  <a:ext cx="1219525" cy="110077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69" name="Freeform 223">
                  <a:extLst>
                    <a:ext uri="{FF2B5EF4-FFF2-40B4-BE49-F238E27FC236}">
                      <a16:creationId xmlns:a16="http://schemas.microsoft.com/office/drawing/2014/main" id="{62E913DE-DD99-40AF-2685-4E9D14CFD43E}"/>
                    </a:ext>
                  </a:extLst>
                </p:cNvPr>
                <p:cNvSpPr>
                  <a:spLocks noEditPoints="1"/>
                </p:cNvSpPr>
                <p:nvPr/>
              </p:nvSpPr>
              <p:spPr bwMode="auto">
                <a:xfrm>
                  <a:off x="6706472" y="1029497"/>
                  <a:ext cx="947079" cy="1676309"/>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0" name="Freeform 78">
                  <a:extLst>
                    <a:ext uri="{FF2B5EF4-FFF2-40B4-BE49-F238E27FC236}">
                      <a16:creationId xmlns:a16="http://schemas.microsoft.com/office/drawing/2014/main" id="{0E77171E-9E9A-426C-D5C9-C0D0DDD0C345}"/>
                    </a:ext>
                  </a:extLst>
                </p:cNvPr>
                <p:cNvSpPr>
                  <a:spLocks noEditPoints="1"/>
                </p:cNvSpPr>
                <p:nvPr/>
              </p:nvSpPr>
              <p:spPr bwMode="auto">
                <a:xfrm>
                  <a:off x="5693084" y="3546753"/>
                  <a:ext cx="932662" cy="1197164"/>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1C45EF">
                    <a:alpha val="70000"/>
                  </a:srgbClr>
                </a:solidFill>
                <a:ln w="3175" cap="rnd">
                  <a:solidFill>
                    <a:schemeClr val="accent3">
                      <a:lumMod val="40000"/>
                      <a:lumOff val="60000"/>
                    </a:schemeClr>
                  </a:solidFill>
                </a:ln>
              </p:spPr>
              <p:txBody>
                <a:bodyPr vert="horz" wrap="square" lIns="45714" tIns="22857" rIns="45714" bIns="22857" numCol="1" anchor="t" anchorCtr="0" compatLnSpc="1">
                  <a:prstTxWarp prst="textNoShape">
                    <a:avLst/>
                  </a:prstTxWarp>
                </a:bodyPr>
                <a:lstStyle/>
                <a:p>
                  <a:endParaRPr lang="en-US" sz="90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7FD386EB-C650-C0B5-3354-EAACD99E64E4}"/>
                    </a:ext>
                  </a:extLst>
                </p:cNvPr>
                <p:cNvSpPr txBox="1"/>
                <p:nvPr/>
              </p:nvSpPr>
              <p:spPr>
                <a:xfrm>
                  <a:off x="1001090" y="882002"/>
                  <a:ext cx="0" cy="0"/>
                </a:xfrm>
                <a:prstGeom prst="rect">
                  <a:avLst/>
                </a:prstGeom>
                <a:solidFill>
                  <a:srgbClr val="1C45EF">
                    <a:alpha val="70000"/>
                  </a:srgbClr>
                </a:solidFill>
                <a:ln>
                  <a:solidFill>
                    <a:schemeClr val="accent3">
                      <a:lumMod val="40000"/>
                      <a:lumOff val="60000"/>
                    </a:schemeClr>
                  </a:solidFill>
                </a:ln>
              </p:spPr>
              <p:txBody>
                <a:bodyPr vert="horz" wrap="none" lIns="91440" tIns="45720" rIns="91440" bIns="45720" rtlCol="0" anchor="t">
                  <a:noAutofit/>
                </a:bodyPr>
                <a:lstStyle/>
                <a:p>
                  <a:pPr algn="l"/>
                  <a:endParaRPr lang="en-GB" sz="4000" b="1" dirty="0" err="1">
                    <a:solidFill>
                      <a:srgbClr val="1C45EF"/>
                    </a:solidFill>
                    <a:latin typeface="Arial" panose="020B0604020202020204" pitchFamily="34" charset="0"/>
                    <a:ea typeface="Arial" charset="0"/>
                    <a:cs typeface="Arial" panose="020B0604020202020204" pitchFamily="34" charset="0"/>
                  </a:endParaRPr>
                </a:p>
              </p:txBody>
            </p:sp>
          </p:grpSp>
          <p:grpSp>
            <p:nvGrpSpPr>
              <p:cNvPr id="15" name="labels">
                <a:extLst>
                  <a:ext uri="{FF2B5EF4-FFF2-40B4-BE49-F238E27FC236}">
                    <a16:creationId xmlns:a16="http://schemas.microsoft.com/office/drawing/2014/main" id="{369D887B-BF3C-DDEC-4C83-48BB55DEC57A}"/>
                  </a:ext>
                </a:extLst>
              </p:cNvPr>
              <p:cNvGrpSpPr/>
              <p:nvPr/>
            </p:nvGrpSpPr>
            <p:grpSpPr>
              <a:xfrm>
                <a:off x="3397148" y="1752914"/>
                <a:ext cx="6095733" cy="4755942"/>
                <a:chOff x="3397148" y="1752914"/>
                <a:chExt cx="6095733" cy="4755942"/>
              </a:xfrm>
              <a:solidFill>
                <a:schemeClr val="bg1"/>
              </a:solidFill>
            </p:grpSpPr>
            <p:sp>
              <p:nvSpPr>
                <p:cNvPr id="18" name="TextBox 17">
                  <a:extLst>
                    <a:ext uri="{FF2B5EF4-FFF2-40B4-BE49-F238E27FC236}">
                      <a16:creationId xmlns:a16="http://schemas.microsoft.com/office/drawing/2014/main" id="{C1B5FFE1-8F06-9499-2E0D-CD97097887B0}"/>
                    </a:ext>
                  </a:extLst>
                </p:cNvPr>
                <p:cNvSpPr txBox="1"/>
                <p:nvPr/>
              </p:nvSpPr>
              <p:spPr>
                <a:xfrm>
                  <a:off x="7095789" y="2179445"/>
                  <a:ext cx="476413"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Somija</a:t>
                  </a:r>
                </a:p>
              </p:txBody>
            </p:sp>
            <p:sp>
              <p:nvSpPr>
                <p:cNvPr id="19" name="TextBox 18">
                  <a:extLst>
                    <a:ext uri="{FF2B5EF4-FFF2-40B4-BE49-F238E27FC236}">
                      <a16:creationId xmlns:a16="http://schemas.microsoft.com/office/drawing/2014/main" id="{89CF4C6A-50BB-A5D4-6A85-F0397B807434}"/>
                    </a:ext>
                  </a:extLst>
                </p:cNvPr>
                <p:cNvSpPr txBox="1"/>
                <p:nvPr/>
              </p:nvSpPr>
              <p:spPr>
                <a:xfrm>
                  <a:off x="6463108" y="1752914"/>
                  <a:ext cx="506870"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Zviedrija</a:t>
                  </a:r>
                </a:p>
              </p:txBody>
            </p:sp>
            <p:sp>
              <p:nvSpPr>
                <p:cNvPr id="20" name="TextBox 19">
                  <a:extLst>
                    <a:ext uri="{FF2B5EF4-FFF2-40B4-BE49-F238E27FC236}">
                      <a16:creationId xmlns:a16="http://schemas.microsoft.com/office/drawing/2014/main" id="{31491129-F8BD-0308-D1DC-0F7974C6F3F0}"/>
                    </a:ext>
                  </a:extLst>
                </p:cNvPr>
                <p:cNvSpPr txBox="1"/>
                <p:nvPr/>
              </p:nvSpPr>
              <p:spPr>
                <a:xfrm>
                  <a:off x="7048873" y="2680724"/>
                  <a:ext cx="482824"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Igaunija</a:t>
                  </a:r>
                </a:p>
              </p:txBody>
            </p:sp>
            <p:sp>
              <p:nvSpPr>
                <p:cNvPr id="21" name="TextBox 20">
                  <a:extLst>
                    <a:ext uri="{FF2B5EF4-FFF2-40B4-BE49-F238E27FC236}">
                      <a16:creationId xmlns:a16="http://schemas.microsoft.com/office/drawing/2014/main" id="{7DE74A44-73BD-E2CC-F5FD-A21E80BA9AD3}"/>
                    </a:ext>
                  </a:extLst>
                </p:cNvPr>
                <p:cNvSpPr txBox="1"/>
                <p:nvPr/>
              </p:nvSpPr>
              <p:spPr>
                <a:xfrm>
                  <a:off x="7137139" y="2984345"/>
                  <a:ext cx="423514"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Latvija</a:t>
                  </a:r>
                </a:p>
              </p:txBody>
            </p:sp>
            <p:sp>
              <p:nvSpPr>
                <p:cNvPr id="22" name="TextBox 21">
                  <a:extLst>
                    <a:ext uri="{FF2B5EF4-FFF2-40B4-BE49-F238E27FC236}">
                      <a16:creationId xmlns:a16="http://schemas.microsoft.com/office/drawing/2014/main" id="{26BF65D9-D68C-D76C-46D1-71B4643792BE}"/>
                    </a:ext>
                  </a:extLst>
                </p:cNvPr>
                <p:cNvSpPr txBox="1"/>
                <p:nvPr/>
              </p:nvSpPr>
              <p:spPr>
                <a:xfrm>
                  <a:off x="6969815" y="3228732"/>
                  <a:ext cx="546945"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Lietuva</a:t>
                  </a:r>
                </a:p>
              </p:txBody>
            </p:sp>
            <p:sp>
              <p:nvSpPr>
                <p:cNvPr id="23" name="TextBox 22">
                  <a:extLst>
                    <a:ext uri="{FF2B5EF4-FFF2-40B4-BE49-F238E27FC236}">
                      <a16:creationId xmlns:a16="http://schemas.microsoft.com/office/drawing/2014/main" id="{B3E38299-7A18-9796-730A-7070515D20E6}"/>
                    </a:ext>
                  </a:extLst>
                </p:cNvPr>
                <p:cNvSpPr txBox="1"/>
                <p:nvPr/>
              </p:nvSpPr>
              <p:spPr>
                <a:xfrm>
                  <a:off x="7573320" y="4684174"/>
                  <a:ext cx="542136"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Rumānija</a:t>
                  </a:r>
                </a:p>
              </p:txBody>
            </p:sp>
            <p:sp>
              <p:nvSpPr>
                <p:cNvPr id="24" name="TextBox 23">
                  <a:extLst>
                    <a:ext uri="{FF2B5EF4-FFF2-40B4-BE49-F238E27FC236}">
                      <a16:creationId xmlns:a16="http://schemas.microsoft.com/office/drawing/2014/main" id="{D3A8B4F8-6735-323C-F9DC-55A264CA49CC}"/>
                    </a:ext>
                  </a:extLst>
                </p:cNvPr>
                <p:cNvSpPr txBox="1"/>
                <p:nvPr/>
              </p:nvSpPr>
              <p:spPr>
                <a:xfrm>
                  <a:off x="6889611" y="4613910"/>
                  <a:ext cx="522900"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Ungārija</a:t>
                  </a:r>
                </a:p>
              </p:txBody>
            </p:sp>
            <p:sp>
              <p:nvSpPr>
                <p:cNvPr id="25" name="TextBox 24">
                  <a:extLst>
                    <a:ext uri="{FF2B5EF4-FFF2-40B4-BE49-F238E27FC236}">
                      <a16:creationId xmlns:a16="http://schemas.microsoft.com/office/drawing/2014/main" id="{6F5548CA-9DAE-64EA-0E11-35C017058C99}"/>
                    </a:ext>
                  </a:extLst>
                </p:cNvPr>
                <p:cNvSpPr txBox="1"/>
                <p:nvPr/>
              </p:nvSpPr>
              <p:spPr>
                <a:xfrm>
                  <a:off x="6769706" y="4973356"/>
                  <a:ext cx="473207"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Horvātija</a:t>
                  </a:r>
                </a:p>
              </p:txBody>
            </p:sp>
            <p:sp>
              <p:nvSpPr>
                <p:cNvPr id="26" name="TextBox 25">
                  <a:extLst>
                    <a:ext uri="{FF2B5EF4-FFF2-40B4-BE49-F238E27FC236}">
                      <a16:creationId xmlns:a16="http://schemas.microsoft.com/office/drawing/2014/main" id="{B87ECAA1-67FD-796D-D6A4-CB7042B94956}"/>
                    </a:ext>
                  </a:extLst>
                </p:cNvPr>
                <p:cNvSpPr txBox="1"/>
                <p:nvPr/>
              </p:nvSpPr>
              <p:spPr>
                <a:xfrm>
                  <a:off x="7477170" y="5738282"/>
                  <a:ext cx="479619"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Grieķija</a:t>
                  </a:r>
                </a:p>
              </p:txBody>
            </p:sp>
            <p:sp>
              <p:nvSpPr>
                <p:cNvPr id="27" name="TextBox 26">
                  <a:extLst>
                    <a:ext uri="{FF2B5EF4-FFF2-40B4-BE49-F238E27FC236}">
                      <a16:creationId xmlns:a16="http://schemas.microsoft.com/office/drawing/2014/main" id="{622FBD07-2822-30AC-4138-BCB5C0461E5C}"/>
                    </a:ext>
                  </a:extLst>
                </p:cNvPr>
                <p:cNvSpPr txBox="1"/>
                <p:nvPr/>
              </p:nvSpPr>
              <p:spPr>
                <a:xfrm>
                  <a:off x="6219574" y="5353791"/>
                  <a:ext cx="349776"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Itālija</a:t>
                  </a:r>
                </a:p>
              </p:txBody>
            </p:sp>
            <p:sp>
              <p:nvSpPr>
                <p:cNvPr id="28" name="TextBox 27">
                  <a:extLst>
                    <a:ext uri="{FF2B5EF4-FFF2-40B4-BE49-F238E27FC236}">
                      <a16:creationId xmlns:a16="http://schemas.microsoft.com/office/drawing/2014/main" id="{C171E1B2-3C2A-7CA0-F6F5-E1B68756344C}"/>
                    </a:ext>
                  </a:extLst>
                </p:cNvPr>
                <p:cNvSpPr txBox="1"/>
                <p:nvPr/>
              </p:nvSpPr>
              <p:spPr>
                <a:xfrm>
                  <a:off x="6959333" y="4333025"/>
                  <a:ext cx="521298"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Slovākija</a:t>
                  </a:r>
                </a:p>
              </p:txBody>
            </p:sp>
            <p:sp>
              <p:nvSpPr>
                <p:cNvPr id="29" name="TextBox 28">
                  <a:extLst>
                    <a:ext uri="{FF2B5EF4-FFF2-40B4-BE49-F238E27FC236}">
                      <a16:creationId xmlns:a16="http://schemas.microsoft.com/office/drawing/2014/main" id="{094FA2F3-C8D2-5216-BA32-2B3584D495A7}"/>
                    </a:ext>
                  </a:extLst>
                </p:cNvPr>
                <p:cNvSpPr txBox="1"/>
                <p:nvPr/>
              </p:nvSpPr>
              <p:spPr>
                <a:xfrm>
                  <a:off x="6472319" y="4105730"/>
                  <a:ext cx="506869"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Čehija</a:t>
                  </a:r>
                </a:p>
              </p:txBody>
            </p:sp>
            <p:sp>
              <p:nvSpPr>
                <p:cNvPr id="30" name="TextBox 29">
                  <a:extLst>
                    <a:ext uri="{FF2B5EF4-FFF2-40B4-BE49-F238E27FC236}">
                      <a16:creationId xmlns:a16="http://schemas.microsoft.com/office/drawing/2014/main" id="{99681062-816E-5343-A2C4-0AB2A63FC953}"/>
                    </a:ext>
                  </a:extLst>
                </p:cNvPr>
                <p:cNvSpPr txBox="1"/>
                <p:nvPr/>
              </p:nvSpPr>
              <p:spPr>
                <a:xfrm>
                  <a:off x="6766949" y="3800693"/>
                  <a:ext cx="461986"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Polija</a:t>
                  </a:r>
                </a:p>
              </p:txBody>
            </p:sp>
            <p:sp>
              <p:nvSpPr>
                <p:cNvPr id="31" name="TextBox 30">
                  <a:extLst>
                    <a:ext uri="{FF2B5EF4-FFF2-40B4-BE49-F238E27FC236}">
                      <a16:creationId xmlns:a16="http://schemas.microsoft.com/office/drawing/2014/main" id="{769FA65A-B209-8191-1216-5B046430E4C6}"/>
                    </a:ext>
                  </a:extLst>
                </p:cNvPr>
                <p:cNvSpPr txBox="1"/>
                <p:nvPr/>
              </p:nvSpPr>
              <p:spPr>
                <a:xfrm>
                  <a:off x="5013219" y="4723154"/>
                  <a:ext cx="463588"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Francija</a:t>
                  </a:r>
                </a:p>
              </p:txBody>
            </p:sp>
            <p:sp>
              <p:nvSpPr>
                <p:cNvPr id="32" name="TextBox 31">
                  <a:extLst>
                    <a:ext uri="{FF2B5EF4-FFF2-40B4-BE49-F238E27FC236}">
                      <a16:creationId xmlns:a16="http://schemas.microsoft.com/office/drawing/2014/main" id="{8E0F97E0-2288-82F2-7EF0-1A243A307B12}"/>
                    </a:ext>
                  </a:extLst>
                </p:cNvPr>
                <p:cNvSpPr txBox="1"/>
                <p:nvPr/>
              </p:nvSpPr>
              <p:spPr>
                <a:xfrm>
                  <a:off x="4232815" y="5620339"/>
                  <a:ext cx="412292"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Spānija</a:t>
                  </a:r>
                </a:p>
              </p:txBody>
            </p:sp>
            <p:sp>
              <p:nvSpPr>
                <p:cNvPr id="34" name="TextBox 33">
                  <a:extLst>
                    <a:ext uri="{FF2B5EF4-FFF2-40B4-BE49-F238E27FC236}">
                      <a16:creationId xmlns:a16="http://schemas.microsoft.com/office/drawing/2014/main" id="{BD8180DA-1A40-2319-2F95-16E17E0088CC}"/>
                    </a:ext>
                  </a:extLst>
                </p:cNvPr>
                <p:cNvSpPr txBox="1"/>
                <p:nvPr/>
              </p:nvSpPr>
              <p:spPr>
                <a:xfrm>
                  <a:off x="3397148" y="5568292"/>
                  <a:ext cx="518091"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Portugāle</a:t>
                  </a:r>
                </a:p>
              </p:txBody>
            </p:sp>
            <p:sp>
              <p:nvSpPr>
                <p:cNvPr id="35" name="TextBox 34">
                  <a:extLst>
                    <a:ext uri="{FF2B5EF4-FFF2-40B4-BE49-F238E27FC236}">
                      <a16:creationId xmlns:a16="http://schemas.microsoft.com/office/drawing/2014/main" id="{6F93E793-264C-71AA-2DEF-97BF73C22F8B}"/>
                    </a:ext>
                  </a:extLst>
                </p:cNvPr>
                <p:cNvSpPr txBox="1"/>
                <p:nvPr/>
              </p:nvSpPr>
              <p:spPr>
                <a:xfrm>
                  <a:off x="3929947" y="3528594"/>
                  <a:ext cx="458780"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Īrija</a:t>
                  </a:r>
                </a:p>
              </p:txBody>
            </p:sp>
            <p:sp>
              <p:nvSpPr>
                <p:cNvPr id="36" name="TextBox 35">
                  <a:extLst>
                    <a:ext uri="{FF2B5EF4-FFF2-40B4-BE49-F238E27FC236}">
                      <a16:creationId xmlns:a16="http://schemas.microsoft.com/office/drawing/2014/main" id="{E1909A43-6471-A31C-8B43-FEEE7A0B170C}"/>
                    </a:ext>
                  </a:extLst>
                </p:cNvPr>
                <p:cNvSpPr txBox="1"/>
                <p:nvPr/>
              </p:nvSpPr>
              <p:spPr>
                <a:xfrm>
                  <a:off x="5166134" y="4079729"/>
                  <a:ext cx="506870"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Beļģija</a:t>
                  </a:r>
                </a:p>
              </p:txBody>
            </p:sp>
            <p:sp>
              <p:nvSpPr>
                <p:cNvPr id="37" name="TextBox 36">
                  <a:extLst>
                    <a:ext uri="{FF2B5EF4-FFF2-40B4-BE49-F238E27FC236}">
                      <a16:creationId xmlns:a16="http://schemas.microsoft.com/office/drawing/2014/main" id="{76E9AEEF-5D93-9F9F-616E-AB2B99BCB318}"/>
                    </a:ext>
                  </a:extLst>
                </p:cNvPr>
                <p:cNvSpPr txBox="1"/>
                <p:nvPr/>
              </p:nvSpPr>
              <p:spPr>
                <a:xfrm>
                  <a:off x="6170227" y="4850075"/>
                  <a:ext cx="564739" cy="200055"/>
                </a:xfrm>
                <a:prstGeom prst="rect">
                  <a:avLst/>
                </a:prstGeom>
                <a:solidFill>
                  <a:schemeClr val="bg1">
                    <a:alpha val="84000"/>
                  </a:schemeClr>
                </a:solidFill>
                <a:ln>
                  <a:noFill/>
                </a:ln>
              </p:spPr>
              <p:txBody>
                <a:bodyPr wrap="square" rtlCol="0" anchor="ctr">
                  <a:spAutoFit/>
                </a:bodyPr>
                <a:lstStyle/>
                <a:p>
                  <a:pPr algn="ctr"/>
                  <a:r>
                    <a:rPr lang="lv-LV" sz="700">
                      <a:latin typeface="Arial" panose="020B0604020202020204" pitchFamily="34" charset="0"/>
                      <a:cs typeface="Arial" panose="020B0604020202020204" pitchFamily="34" charset="0"/>
                    </a:rPr>
                    <a:t>Slovēnija</a:t>
                  </a:r>
                </a:p>
              </p:txBody>
            </p:sp>
            <p:sp>
              <p:nvSpPr>
                <p:cNvPr id="38" name="TextBox 37">
                  <a:extLst>
                    <a:ext uri="{FF2B5EF4-FFF2-40B4-BE49-F238E27FC236}">
                      <a16:creationId xmlns:a16="http://schemas.microsoft.com/office/drawing/2014/main" id="{ECF8F3B4-551E-DF48-01EB-751ED68BABB3}"/>
                    </a:ext>
                  </a:extLst>
                </p:cNvPr>
                <p:cNvSpPr txBox="1"/>
                <p:nvPr/>
              </p:nvSpPr>
              <p:spPr>
                <a:xfrm>
                  <a:off x="7722740" y="5176305"/>
                  <a:ext cx="511679"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Bulgārija</a:t>
                  </a:r>
                </a:p>
              </p:txBody>
            </p:sp>
            <p:sp>
              <p:nvSpPr>
                <p:cNvPr id="39" name="TextBox 38">
                  <a:extLst>
                    <a:ext uri="{FF2B5EF4-FFF2-40B4-BE49-F238E27FC236}">
                      <a16:creationId xmlns:a16="http://schemas.microsoft.com/office/drawing/2014/main" id="{1F6A68E3-E171-B0AD-62DC-3B6D153122A4}"/>
                    </a:ext>
                  </a:extLst>
                </p:cNvPr>
                <p:cNvSpPr txBox="1"/>
                <p:nvPr/>
              </p:nvSpPr>
              <p:spPr>
                <a:xfrm>
                  <a:off x="5881935" y="3894322"/>
                  <a:ext cx="554960"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Vācija</a:t>
                  </a:r>
                </a:p>
              </p:txBody>
            </p:sp>
            <p:sp>
              <p:nvSpPr>
                <p:cNvPr id="40" name="TextBox 39">
                  <a:extLst>
                    <a:ext uri="{FF2B5EF4-FFF2-40B4-BE49-F238E27FC236}">
                      <a16:creationId xmlns:a16="http://schemas.microsoft.com/office/drawing/2014/main" id="{4857F6D7-A5AB-6E41-52C2-9E5CD72A3753}"/>
                    </a:ext>
                  </a:extLst>
                </p:cNvPr>
                <p:cNvSpPr txBox="1"/>
                <p:nvPr/>
              </p:nvSpPr>
              <p:spPr>
                <a:xfrm>
                  <a:off x="6288038" y="4599188"/>
                  <a:ext cx="463588"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Austrija</a:t>
                  </a:r>
                </a:p>
              </p:txBody>
            </p:sp>
            <p:sp>
              <p:nvSpPr>
                <p:cNvPr id="41" name="TextBox 40">
                  <a:extLst>
                    <a:ext uri="{FF2B5EF4-FFF2-40B4-BE49-F238E27FC236}">
                      <a16:creationId xmlns:a16="http://schemas.microsoft.com/office/drawing/2014/main" id="{F65302E5-E31B-1209-9C11-723937F74F50}"/>
                    </a:ext>
                  </a:extLst>
                </p:cNvPr>
                <p:cNvSpPr txBox="1"/>
                <p:nvPr/>
              </p:nvSpPr>
              <p:spPr>
                <a:xfrm>
                  <a:off x="5098583" y="3752587"/>
                  <a:ext cx="667170"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Nīderlande</a:t>
                  </a:r>
                </a:p>
              </p:txBody>
            </p:sp>
            <p:sp>
              <p:nvSpPr>
                <p:cNvPr id="42" name="TextBox 41">
                  <a:extLst>
                    <a:ext uri="{FF2B5EF4-FFF2-40B4-BE49-F238E27FC236}">
                      <a16:creationId xmlns:a16="http://schemas.microsoft.com/office/drawing/2014/main" id="{306C286F-978B-DF65-E5C0-DB4701932326}"/>
                    </a:ext>
                  </a:extLst>
                </p:cNvPr>
                <p:cNvSpPr txBox="1"/>
                <p:nvPr/>
              </p:nvSpPr>
              <p:spPr>
                <a:xfrm>
                  <a:off x="5676940" y="3336364"/>
                  <a:ext cx="548548"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Dānija</a:t>
                  </a:r>
                </a:p>
              </p:txBody>
            </p:sp>
            <p:sp>
              <p:nvSpPr>
                <p:cNvPr id="43" name="TextBox 42">
                  <a:extLst>
                    <a:ext uri="{FF2B5EF4-FFF2-40B4-BE49-F238E27FC236}">
                      <a16:creationId xmlns:a16="http://schemas.microsoft.com/office/drawing/2014/main" id="{A0CD8476-630F-27CF-3207-062FD81A0BC0}"/>
                    </a:ext>
                  </a:extLst>
                </p:cNvPr>
                <p:cNvSpPr txBox="1"/>
                <p:nvPr/>
              </p:nvSpPr>
              <p:spPr>
                <a:xfrm>
                  <a:off x="5600119" y="4333731"/>
                  <a:ext cx="741650" cy="200055"/>
                </a:xfrm>
                <a:prstGeom prst="rect">
                  <a:avLst/>
                </a:prstGeom>
                <a:solidFill>
                  <a:schemeClr val="bg1">
                    <a:alpha val="84000"/>
                  </a:schemeClr>
                </a:solidFill>
                <a:ln>
                  <a:noFill/>
                </a:ln>
              </p:spPr>
              <p:txBody>
                <a:bodyPr wrap="square" rtlCol="0" anchor="ctr">
                  <a:spAutoFit/>
                </a:bodyPr>
                <a:lstStyle/>
                <a:p>
                  <a:pPr algn="ctr"/>
                  <a:r>
                    <a:rPr lang="lv-LV" sz="700" dirty="0">
                      <a:latin typeface="Arial" panose="020B0604020202020204" pitchFamily="34" charset="0"/>
                      <a:cs typeface="Arial" panose="020B0604020202020204" pitchFamily="34" charset="0"/>
                    </a:rPr>
                    <a:t>Luksemburga</a:t>
                  </a:r>
                </a:p>
              </p:txBody>
            </p:sp>
            <p:sp>
              <p:nvSpPr>
                <p:cNvPr id="44" name="TextBox 43">
                  <a:extLst>
                    <a:ext uri="{FF2B5EF4-FFF2-40B4-BE49-F238E27FC236}">
                      <a16:creationId xmlns:a16="http://schemas.microsoft.com/office/drawing/2014/main" id="{C71CDB2C-3896-8BC0-3342-4893888E1556}"/>
                    </a:ext>
                  </a:extLst>
                </p:cNvPr>
                <p:cNvSpPr txBox="1"/>
                <p:nvPr/>
              </p:nvSpPr>
              <p:spPr>
                <a:xfrm>
                  <a:off x="9024483" y="6308801"/>
                  <a:ext cx="468398" cy="200055"/>
                </a:xfrm>
                <a:prstGeom prst="rect">
                  <a:avLst/>
                </a:prstGeom>
                <a:solidFill>
                  <a:schemeClr val="bg1">
                    <a:alpha val="84000"/>
                  </a:schemeClr>
                </a:solidFill>
                <a:ln>
                  <a:noFill/>
                </a:ln>
              </p:spPr>
              <p:txBody>
                <a:bodyPr wrap="none" rtlCol="0" anchor="ctr">
                  <a:spAutoFit/>
                </a:bodyPr>
                <a:lstStyle/>
                <a:p>
                  <a:pPr algn="ctr"/>
                  <a:r>
                    <a:rPr lang="lv-LV" sz="700">
                      <a:latin typeface="Arial" panose="020B0604020202020204" pitchFamily="34" charset="0"/>
                      <a:cs typeface="Arial" panose="020B0604020202020204" pitchFamily="34" charset="0"/>
                    </a:rPr>
                    <a:t>Kipra</a:t>
                  </a:r>
                </a:p>
              </p:txBody>
            </p:sp>
          </p:grpSp>
        </p:grpSp>
      </p:grpSp>
    </p:spTree>
    <p:extLst>
      <p:ext uri="{BB962C8B-B14F-4D97-AF65-F5344CB8AC3E}">
        <p14:creationId xmlns:p14="http://schemas.microsoft.com/office/powerpoint/2010/main" val="2600409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6" grpId="0"/>
      <p:bldP spid="17" grpId="0"/>
      <p:bldP spid="3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DD5345-F523-994F-B31E-A8B21312C7E2}"/>
              </a:ext>
            </a:extLst>
          </p:cNvPr>
          <p:cNvSpPr>
            <a:spLocks noGrp="1"/>
          </p:cNvSpPr>
          <p:nvPr>
            <p:ph type="body" sz="quarter" idx="15"/>
          </p:nvPr>
        </p:nvSpPr>
        <p:spPr>
          <a:xfrm>
            <a:off x="8010905" y="2123265"/>
            <a:ext cx="3208337" cy="1794664"/>
          </a:xfrm>
        </p:spPr>
        <p:txBody>
          <a:bodyPr/>
          <a:lstStyle/>
          <a:p>
            <a:pPr algn="ctr"/>
            <a:r>
              <a:rPr lang="lv-LV"/>
              <a:t>1952–1992</a:t>
            </a:r>
          </a:p>
          <a:p>
            <a:pPr lvl="1"/>
            <a:endParaRPr lang="es-ES" dirty="0"/>
          </a:p>
          <a:p>
            <a:pPr lvl="1" algn="ctr"/>
            <a:r>
              <a:rPr lang="lv-LV"/>
              <a:t>Pievienojas vairāk valstu un sadarbojas lielākā skaitā jautājumu</a:t>
            </a:r>
          </a:p>
          <a:p>
            <a:endParaRPr lang="es-ES" dirty="0"/>
          </a:p>
        </p:txBody>
      </p:sp>
      <p:sp>
        <p:nvSpPr>
          <p:cNvPr id="4" name="Text Placeholder 3">
            <a:extLst>
              <a:ext uri="{FF2B5EF4-FFF2-40B4-BE49-F238E27FC236}">
                <a16:creationId xmlns:a16="http://schemas.microsoft.com/office/drawing/2014/main" id="{14E6B41C-085B-C74B-915B-695F3585E557}"/>
              </a:ext>
            </a:extLst>
          </p:cNvPr>
          <p:cNvSpPr>
            <a:spLocks noGrp="1"/>
          </p:cNvSpPr>
          <p:nvPr>
            <p:ph type="body" sz="quarter" idx="16"/>
          </p:nvPr>
        </p:nvSpPr>
        <p:spPr>
          <a:xfrm>
            <a:off x="625060" y="2160987"/>
            <a:ext cx="3208337" cy="1756942"/>
          </a:xfrm>
        </p:spPr>
        <p:txBody>
          <a:bodyPr/>
          <a:lstStyle/>
          <a:p>
            <a:pPr algn="ctr"/>
            <a:r>
              <a:rPr lang="lv-LV"/>
              <a:t>1945</a:t>
            </a:r>
          </a:p>
          <a:p>
            <a:pPr lvl="1" algn="ctr"/>
            <a:endParaRPr lang="es-ES" dirty="0"/>
          </a:p>
          <a:p>
            <a:pPr lvl="1" algn="ctr"/>
            <a:r>
              <a:rPr lang="lv-LV"/>
              <a:t>“Nekad vairs!”</a:t>
            </a:r>
          </a:p>
          <a:p>
            <a:pPr lvl="1"/>
            <a:endParaRPr lang="es-ES" dirty="0"/>
          </a:p>
        </p:txBody>
      </p:sp>
      <p:sp>
        <p:nvSpPr>
          <p:cNvPr id="5" name="Text Placeholder 4">
            <a:extLst>
              <a:ext uri="{FF2B5EF4-FFF2-40B4-BE49-F238E27FC236}">
                <a16:creationId xmlns:a16="http://schemas.microsoft.com/office/drawing/2014/main" id="{68E3945C-68F3-A948-B410-0F257EAF2A81}"/>
              </a:ext>
            </a:extLst>
          </p:cNvPr>
          <p:cNvSpPr>
            <a:spLocks noGrp="1"/>
          </p:cNvSpPr>
          <p:nvPr>
            <p:ph type="body" sz="quarter" idx="17"/>
          </p:nvPr>
        </p:nvSpPr>
        <p:spPr>
          <a:xfrm>
            <a:off x="4317982" y="2130461"/>
            <a:ext cx="3208337" cy="1756942"/>
          </a:xfrm>
        </p:spPr>
        <p:txBody>
          <a:bodyPr/>
          <a:lstStyle/>
          <a:p>
            <a:pPr algn="ctr"/>
            <a:r>
              <a:rPr lang="lv-LV"/>
              <a:t>1951/1952</a:t>
            </a:r>
          </a:p>
          <a:p>
            <a:pPr lvl="1"/>
            <a:endParaRPr lang="es-ES" dirty="0"/>
          </a:p>
          <a:p>
            <a:pPr lvl="1" algn="ctr"/>
            <a:r>
              <a:rPr lang="lv-LV"/>
              <a:t>Eiropas Ogļu un tērauda kopiena</a:t>
            </a:r>
          </a:p>
          <a:p>
            <a:pPr lvl="1"/>
            <a:endParaRPr lang="es-ES" dirty="0"/>
          </a:p>
          <a:p>
            <a:pPr marL="38100" lvl="2" indent="0">
              <a:buNone/>
            </a:pPr>
            <a:endParaRPr lang="es-ES" dirty="0"/>
          </a:p>
          <a:p>
            <a:endParaRPr lang="es-ES" dirty="0"/>
          </a:p>
        </p:txBody>
      </p:sp>
      <p:sp>
        <p:nvSpPr>
          <p:cNvPr id="10" name="TextBox 9">
            <a:extLst>
              <a:ext uri="{FF2B5EF4-FFF2-40B4-BE49-F238E27FC236}">
                <a16:creationId xmlns:a16="http://schemas.microsoft.com/office/drawing/2014/main" id="{A68DD999-98AA-82F8-35AA-C8DAAA349C66}"/>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1" name="Text Placeholder 32">
            <a:extLst>
              <a:ext uri="{FF2B5EF4-FFF2-40B4-BE49-F238E27FC236}">
                <a16:creationId xmlns:a16="http://schemas.microsoft.com/office/drawing/2014/main" id="{F444026D-4F74-EA4E-3538-5472D0D1A7FF}"/>
              </a:ext>
            </a:extLst>
          </p:cNvPr>
          <p:cNvSpPr>
            <a:spLocks noGrp="1"/>
          </p:cNvSpPr>
          <p:nvPr>
            <p:ph type="body" sz="quarter" idx="12"/>
          </p:nvPr>
        </p:nvSpPr>
        <p:spPr>
          <a:xfrm>
            <a:off x="625060" y="507568"/>
            <a:ext cx="9612548" cy="1468465"/>
          </a:xfrm>
        </p:spPr>
        <p:txBody>
          <a:bodyPr/>
          <a:lstStyle/>
          <a:p>
            <a:pPr>
              <a:lnSpc>
                <a:spcPts val="3000"/>
              </a:lnSpc>
            </a:pPr>
            <a:r>
              <a:rPr lang="lv-LV"/>
              <a:t>Eiropas Savienības pirmsākumi</a:t>
            </a:r>
          </a:p>
          <a:p>
            <a:pPr>
              <a:lnSpc>
                <a:spcPts val="3000"/>
              </a:lnSpc>
            </a:pPr>
            <a:r>
              <a:rPr lang="lv-LV">
                <a:solidFill>
                  <a:schemeClr val="accent2"/>
                </a:solidFill>
              </a:rPr>
              <a:t>⸺</a:t>
            </a:r>
          </a:p>
        </p:txBody>
      </p:sp>
      <p:sp>
        <p:nvSpPr>
          <p:cNvPr id="12" name="TextBox 11">
            <a:extLst>
              <a:ext uri="{FF2B5EF4-FFF2-40B4-BE49-F238E27FC236}">
                <a16:creationId xmlns:a16="http://schemas.microsoft.com/office/drawing/2014/main" id="{47424734-01AE-4FDC-BA78-283AFB32B41F}"/>
              </a:ext>
            </a:extLst>
          </p:cNvPr>
          <p:cNvSpPr txBox="1"/>
          <p:nvPr/>
        </p:nvSpPr>
        <p:spPr>
          <a:xfrm>
            <a:off x="705173" y="1438670"/>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3" name="Picture 12">
            <a:extLst>
              <a:ext uri="{FF2B5EF4-FFF2-40B4-BE49-F238E27FC236}">
                <a16:creationId xmlns:a16="http://schemas.microsoft.com/office/drawing/2014/main" id="{6549836B-7F54-495C-CA1D-BA0CFA9341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0872"/>
            <a:ext cx="417156" cy="834313"/>
          </a:xfrm>
          <a:prstGeom prst="rect">
            <a:avLst/>
          </a:prstGeom>
        </p:spPr>
      </p:pic>
      <p:sp>
        <p:nvSpPr>
          <p:cNvPr id="2" name="Text Placeholder 3">
            <a:extLst>
              <a:ext uri="{FF2B5EF4-FFF2-40B4-BE49-F238E27FC236}">
                <a16:creationId xmlns:a16="http://schemas.microsoft.com/office/drawing/2014/main" id="{9F26A32E-A37E-AD41-487A-2582409ECCC4}"/>
              </a:ext>
            </a:extLst>
          </p:cNvPr>
          <p:cNvSpPr txBox="1">
            <a:spLocks/>
          </p:cNvSpPr>
          <p:nvPr/>
        </p:nvSpPr>
        <p:spPr>
          <a:xfrm>
            <a:off x="2484855" y="4276038"/>
            <a:ext cx="3208337" cy="1756942"/>
          </a:xfrm>
          <a:prstGeom prst="rect">
            <a:avLst/>
          </a:prstGeom>
          <a:solidFill>
            <a:schemeClr val="accent2">
              <a:lumMod val="20000"/>
              <a:lumOff val="80000"/>
              <a:alpha val="20000"/>
            </a:schemeClr>
          </a:solidFill>
          <a:ln>
            <a:noFill/>
          </a:ln>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a:t>1992/1993</a:t>
            </a:r>
          </a:p>
          <a:p>
            <a:pPr lvl="1" algn="ctr"/>
            <a:endParaRPr lang="es-ES" dirty="0"/>
          </a:p>
          <a:p>
            <a:pPr lvl="1" algn="ctr"/>
            <a:r>
              <a:rPr lang="lv-LV"/>
              <a:t>Māstrihtas līgums – Eiropas Savienība</a:t>
            </a:r>
          </a:p>
          <a:p>
            <a:pPr lvl="1"/>
            <a:endParaRPr lang="es-ES" dirty="0"/>
          </a:p>
        </p:txBody>
      </p:sp>
      <p:sp>
        <p:nvSpPr>
          <p:cNvPr id="6" name="Text Placeholder 3">
            <a:extLst>
              <a:ext uri="{FF2B5EF4-FFF2-40B4-BE49-F238E27FC236}">
                <a16:creationId xmlns:a16="http://schemas.microsoft.com/office/drawing/2014/main" id="{A5D189A7-0B06-7FDE-97EA-02B350579B0D}"/>
              </a:ext>
            </a:extLst>
          </p:cNvPr>
          <p:cNvSpPr txBox="1">
            <a:spLocks/>
          </p:cNvSpPr>
          <p:nvPr/>
        </p:nvSpPr>
        <p:spPr>
          <a:xfrm>
            <a:off x="6498810" y="4230012"/>
            <a:ext cx="3208337" cy="1756942"/>
          </a:xfrm>
          <a:prstGeom prst="rect">
            <a:avLst/>
          </a:prstGeom>
          <a:solidFill>
            <a:schemeClr val="accent2">
              <a:lumMod val="20000"/>
              <a:lumOff val="80000"/>
              <a:alpha val="2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v-LV"/>
              <a:t>1993 </a:t>
            </a:r>
            <a:r>
              <a:rPr lang="lv-LV">
                <a:sym typeface="Wingdings" panose="05000000000000000000" pitchFamily="2" charset="2"/>
              </a:rPr>
              <a:t></a:t>
            </a:r>
          </a:p>
          <a:p>
            <a:pPr algn="ctr"/>
            <a:endParaRPr lang="es-ES" dirty="0"/>
          </a:p>
          <a:p>
            <a:pPr lvl="1" algn="ctr"/>
            <a:r>
              <a:rPr lang="lv-LV"/>
              <a:t>Arvien ciešāka sadarbība starp 27 dalībvalstīm (šobrīd)</a:t>
            </a:r>
          </a:p>
        </p:txBody>
      </p:sp>
      <p:sp>
        <p:nvSpPr>
          <p:cNvPr id="7" name="Text Placeholder 37">
            <a:extLst>
              <a:ext uri="{FF2B5EF4-FFF2-40B4-BE49-F238E27FC236}">
                <a16:creationId xmlns:a16="http://schemas.microsoft.com/office/drawing/2014/main" id="{8F873616-D3A8-A2D7-F9D2-174E69031350}"/>
              </a:ext>
            </a:extLst>
          </p:cNvPr>
          <p:cNvSpPr txBox="1">
            <a:spLocks/>
          </p:cNvSpPr>
          <p:nvPr/>
        </p:nvSpPr>
        <p:spPr>
          <a:xfrm>
            <a:off x="3049605" y="1225933"/>
            <a:ext cx="6092789" cy="17946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400" dirty="0"/>
          </a:p>
        </p:txBody>
      </p:sp>
    </p:spTree>
    <p:extLst>
      <p:ext uri="{BB962C8B-B14F-4D97-AF65-F5344CB8AC3E}">
        <p14:creationId xmlns:p14="http://schemas.microsoft.com/office/powerpoint/2010/main" val="1146676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fade">
                                      <p:cBhvr>
                                        <p:cTn id="17" dur="1000"/>
                                        <p:tgtEl>
                                          <p:spTgt spid="4">
                                            <p:bg/>
                                          </p:spTgt>
                                        </p:tgtEl>
                                      </p:cBhvr>
                                    </p:animEffect>
                                    <p:anim calcmode="lin" valueType="num">
                                      <p:cBhvr>
                                        <p:cTn id="18" dur="1000" fill="hold"/>
                                        <p:tgtEl>
                                          <p:spTgt spid="4">
                                            <p:bg/>
                                          </p:spTgt>
                                        </p:tgtEl>
                                        <p:attrNameLst>
                                          <p:attrName>ppt_x</p:attrName>
                                        </p:attrNameLst>
                                      </p:cBhvr>
                                      <p:tavLst>
                                        <p:tav tm="0">
                                          <p:val>
                                            <p:strVal val="#ppt_x"/>
                                          </p:val>
                                        </p:tav>
                                        <p:tav tm="100000">
                                          <p:val>
                                            <p:strVal val="#ppt_x"/>
                                          </p:val>
                                        </p:tav>
                                      </p:tavLst>
                                    </p:anim>
                                    <p:anim calcmode="lin" valueType="num">
                                      <p:cBhvr>
                                        <p:cTn id="1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bg/>
                                          </p:spTgt>
                                        </p:tgtEl>
                                        <p:attrNameLst>
                                          <p:attrName>style.visibility</p:attrName>
                                        </p:attrNameLst>
                                      </p:cBhvr>
                                      <p:to>
                                        <p:strVal val="visible"/>
                                      </p:to>
                                    </p:set>
                                    <p:animEffect transition="in" filter="fade">
                                      <p:cBhvr>
                                        <p:cTn id="36" dur="1000"/>
                                        <p:tgtEl>
                                          <p:spTgt spid="5">
                                            <p:bg/>
                                          </p:spTgt>
                                        </p:tgtEl>
                                      </p:cBhvr>
                                    </p:animEffect>
                                    <p:anim calcmode="lin" valueType="num">
                                      <p:cBhvr>
                                        <p:cTn id="37" dur="1000" fill="hold"/>
                                        <p:tgtEl>
                                          <p:spTgt spid="5">
                                            <p:bg/>
                                          </p:spTgt>
                                        </p:tgtEl>
                                        <p:attrNameLst>
                                          <p:attrName>ppt_x</p:attrName>
                                        </p:attrNameLst>
                                      </p:cBhvr>
                                      <p:tavLst>
                                        <p:tav tm="0">
                                          <p:val>
                                            <p:strVal val="#ppt_x"/>
                                          </p:val>
                                        </p:tav>
                                        <p:tav tm="100000">
                                          <p:val>
                                            <p:strVal val="#ppt_x"/>
                                          </p:val>
                                        </p:tav>
                                      </p:tavLst>
                                    </p:anim>
                                    <p:anim calcmode="lin" valueType="num">
                                      <p:cBhvr>
                                        <p:cTn id="38"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Effect transition="in" filter="fade">
                                      <p:cBhvr>
                                        <p:cTn id="43" dur="1000"/>
                                        <p:tgtEl>
                                          <p:spTgt spid="5">
                                            <p:txEl>
                                              <p:pRg st="0" end="0"/>
                                            </p:txEl>
                                          </p:spTgt>
                                        </p:tgtEl>
                                      </p:cBhvr>
                                    </p:animEffect>
                                    <p:anim calcmode="lin" valueType="num">
                                      <p:cBhvr>
                                        <p:cTn id="4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
                                            <p:txEl>
                                              <p:pRg st="2" end="2"/>
                                            </p:txEl>
                                          </p:spTgt>
                                        </p:tgtEl>
                                        <p:attrNameLst>
                                          <p:attrName>style.visibility</p:attrName>
                                        </p:attrNameLst>
                                      </p:cBhvr>
                                      <p:to>
                                        <p:strVal val="visible"/>
                                      </p:to>
                                    </p:set>
                                    <p:animEffect transition="in" filter="fade">
                                      <p:cBhvr>
                                        <p:cTn id="48" dur="1000"/>
                                        <p:tgtEl>
                                          <p:spTgt spid="5">
                                            <p:txEl>
                                              <p:pRg st="2" end="2"/>
                                            </p:txEl>
                                          </p:spTgt>
                                        </p:tgtEl>
                                      </p:cBhvr>
                                    </p:animEffect>
                                    <p:anim calcmode="lin" valueType="num">
                                      <p:cBhvr>
                                        <p:cTn id="4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bg/>
                                          </p:spTgt>
                                        </p:tgtEl>
                                        <p:attrNameLst>
                                          <p:attrName>style.visibility</p:attrName>
                                        </p:attrNameLst>
                                      </p:cBhvr>
                                      <p:to>
                                        <p:strVal val="visible"/>
                                      </p:to>
                                    </p:set>
                                    <p:animEffect transition="in" filter="fade">
                                      <p:cBhvr>
                                        <p:cTn id="55" dur="1000"/>
                                        <p:tgtEl>
                                          <p:spTgt spid="3">
                                            <p:bg/>
                                          </p:spTgt>
                                        </p:tgtEl>
                                      </p:cBhvr>
                                    </p:animEffect>
                                    <p:anim calcmode="lin" valueType="num">
                                      <p:cBhvr>
                                        <p:cTn id="56" dur="1000" fill="hold"/>
                                        <p:tgtEl>
                                          <p:spTgt spid="3">
                                            <p:bg/>
                                          </p:spTgt>
                                        </p:tgtEl>
                                        <p:attrNameLst>
                                          <p:attrName>ppt_x</p:attrName>
                                        </p:attrNameLst>
                                      </p:cBhvr>
                                      <p:tavLst>
                                        <p:tav tm="0">
                                          <p:val>
                                            <p:strVal val="#ppt_x"/>
                                          </p:val>
                                        </p:tav>
                                        <p:tav tm="100000">
                                          <p:val>
                                            <p:strVal val="#ppt_x"/>
                                          </p:val>
                                        </p:tav>
                                      </p:tavLst>
                                    </p:anim>
                                    <p:anim calcmode="lin" valueType="num">
                                      <p:cBhvr>
                                        <p:cTn id="57"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
                                            <p:txEl>
                                              <p:pRg st="2" end="2"/>
                                            </p:txEl>
                                          </p:spTgt>
                                        </p:tgtEl>
                                        <p:attrNameLst>
                                          <p:attrName>style.visibility</p:attrName>
                                        </p:attrNameLst>
                                      </p:cBhvr>
                                      <p:to>
                                        <p:strVal val="visible"/>
                                      </p:to>
                                    </p:set>
                                    <p:animEffect transition="in" filter="fade">
                                      <p:cBhvr>
                                        <p:cTn id="67" dur="1000"/>
                                        <p:tgtEl>
                                          <p:spTgt spid="3">
                                            <p:txEl>
                                              <p:pRg st="2" end="2"/>
                                            </p:txEl>
                                          </p:spTgt>
                                        </p:tgtEl>
                                      </p:cBhvr>
                                    </p:animEffect>
                                    <p:anim calcmode="lin" valueType="num">
                                      <p:cBhvr>
                                        <p:cTn id="6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fade">
                                      <p:cBhvr>
                                        <p:cTn id="81" dur="1000"/>
                                        <p:tgtEl>
                                          <p:spTgt spid="6"/>
                                        </p:tgtEl>
                                      </p:cBhvr>
                                    </p:animEffect>
                                    <p:anim calcmode="lin" valueType="num">
                                      <p:cBhvr>
                                        <p:cTn id="82" dur="1000" fill="hold"/>
                                        <p:tgtEl>
                                          <p:spTgt spid="6"/>
                                        </p:tgtEl>
                                        <p:attrNameLst>
                                          <p:attrName>ppt_x</p:attrName>
                                        </p:attrNameLst>
                                      </p:cBhvr>
                                      <p:tavLst>
                                        <p:tav tm="0">
                                          <p:val>
                                            <p:strVal val="#ppt_x"/>
                                          </p:val>
                                        </p:tav>
                                        <p:tav tm="100000">
                                          <p:val>
                                            <p:strVal val="#ppt_x"/>
                                          </p:val>
                                        </p:tav>
                                      </p:tavLst>
                                    </p:anim>
                                    <p:anim calcmode="lin" valueType="num">
                                      <p:cBhvr>
                                        <p:cTn id="8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nodePh="1">
                                  <p:stCondLst>
                                    <p:cond delay="0"/>
                                  </p:stCondLst>
                                  <p:endCondLst>
                                    <p:cond evt="begin" delay="0">
                                      <p:tn val="86"/>
                                    </p:cond>
                                  </p:endCondLst>
                                  <p:childTnLst>
                                    <p:set>
                                      <p:cBhvr>
                                        <p:cTn id="87" dur="1" fill="hold">
                                          <p:stCondLst>
                                            <p:cond delay="0"/>
                                          </p:stCondLst>
                                        </p:cTn>
                                        <p:tgtEl>
                                          <p:spTgt spid="7"/>
                                        </p:tgtEl>
                                        <p:attrNameLst>
                                          <p:attrName>style.visibility</p:attrName>
                                        </p:attrNameLst>
                                      </p:cBhvr>
                                      <p:to>
                                        <p:strVal val="visible"/>
                                      </p:to>
                                    </p:set>
                                    <p:anim calcmode="lin" valueType="num">
                                      <p:cBhvr additive="base">
                                        <p:cTn id="88" dur="500" fill="hold"/>
                                        <p:tgtEl>
                                          <p:spTgt spid="7"/>
                                        </p:tgtEl>
                                        <p:attrNameLst>
                                          <p:attrName>ppt_x</p:attrName>
                                        </p:attrNameLst>
                                      </p:cBhvr>
                                      <p:tavLst>
                                        <p:tav tm="0">
                                          <p:val>
                                            <p:strVal val="#ppt_x"/>
                                          </p:val>
                                        </p:tav>
                                        <p:tav tm="100000">
                                          <p:val>
                                            <p:strVal val="#ppt_x"/>
                                          </p:val>
                                        </p:tav>
                                      </p:tavLst>
                                    </p:anim>
                                    <p:anim calcmode="lin" valueType="num">
                                      <p:cBhvr additive="base">
                                        <p:cTn id="8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11" grpId="0" build="p"/>
      <p:bldP spid="2" grpId="0" animBg="1"/>
      <p:bldP spid="6"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834313"/>
          </a:xfrm>
        </p:spPr>
        <p:txBody>
          <a:bodyPr/>
          <a:lstStyle/>
          <a:p>
            <a:pPr>
              <a:lnSpc>
                <a:spcPts val="3000"/>
              </a:lnSpc>
            </a:pPr>
            <a:r>
              <a:rPr lang="lv-LV"/>
              <a:t>ES iestādes</a:t>
            </a:r>
          </a:p>
          <a:p>
            <a:pPr>
              <a:lnSpc>
                <a:spcPts val="3000"/>
              </a:lnSpc>
            </a:pPr>
            <a:r>
              <a:rPr lang="lv-LV">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5" name="Afbeelding 9">
            <a:extLst>
              <a:ext uri="{FF2B5EF4-FFF2-40B4-BE49-F238E27FC236}">
                <a16:creationId xmlns:a16="http://schemas.microsoft.com/office/drawing/2014/main" id="{C41463BA-215B-022E-4BA8-3E68E51CBF6F}"/>
              </a:ext>
            </a:extLst>
          </p:cNvPr>
          <p:cNvPicPr>
            <a:picLocks noChangeAspect="1"/>
          </p:cNvPicPr>
          <p:nvPr/>
        </p:nvPicPr>
        <p:blipFill>
          <a:blip r:embed="rId4"/>
          <a:srcRect/>
          <a:stretch/>
        </p:blipFill>
        <p:spPr>
          <a:xfrm>
            <a:off x="7680845" y="1925988"/>
            <a:ext cx="2306823" cy="1609195"/>
          </a:xfrm>
          <a:prstGeom prst="rect">
            <a:avLst/>
          </a:prstGeom>
        </p:spPr>
      </p:pic>
      <p:pic>
        <p:nvPicPr>
          <p:cNvPr id="8" name="Afbeelding 2">
            <a:extLst>
              <a:ext uri="{FF2B5EF4-FFF2-40B4-BE49-F238E27FC236}">
                <a16:creationId xmlns:a16="http://schemas.microsoft.com/office/drawing/2014/main" id="{A8F85150-80E0-BB40-5448-F1FCF4501B00}"/>
              </a:ext>
            </a:extLst>
          </p:cNvPr>
          <p:cNvPicPr>
            <a:picLocks noChangeAspect="1"/>
          </p:cNvPicPr>
          <p:nvPr/>
        </p:nvPicPr>
        <p:blipFill>
          <a:blip r:embed="rId5"/>
          <a:srcRect/>
          <a:stretch/>
        </p:blipFill>
        <p:spPr>
          <a:xfrm>
            <a:off x="1856854" y="4609911"/>
            <a:ext cx="2139532" cy="1740521"/>
          </a:xfrm>
          <a:prstGeom prst="rect">
            <a:avLst/>
          </a:prstGeom>
        </p:spPr>
      </p:pic>
      <p:pic>
        <p:nvPicPr>
          <p:cNvPr id="9" name="Picture 8">
            <a:extLst>
              <a:ext uri="{FF2B5EF4-FFF2-40B4-BE49-F238E27FC236}">
                <a16:creationId xmlns:a16="http://schemas.microsoft.com/office/drawing/2014/main" id="{93F4847B-95AA-006F-F139-9150BFFDCFEF}"/>
              </a:ext>
            </a:extLst>
          </p:cNvPr>
          <p:cNvPicPr>
            <a:picLocks noChangeAspect="1"/>
          </p:cNvPicPr>
          <p:nvPr/>
        </p:nvPicPr>
        <p:blipFill>
          <a:blip r:embed="rId6"/>
          <a:srcRect/>
          <a:stretch/>
        </p:blipFill>
        <p:spPr>
          <a:xfrm>
            <a:off x="7674477" y="4492977"/>
            <a:ext cx="2139532" cy="1639723"/>
          </a:xfrm>
          <a:prstGeom prst="rect">
            <a:avLst/>
          </a:prstGeom>
        </p:spPr>
      </p:pic>
      <p:pic>
        <p:nvPicPr>
          <p:cNvPr id="11" name="Picture 10">
            <a:extLst>
              <a:ext uri="{FF2B5EF4-FFF2-40B4-BE49-F238E27FC236}">
                <a16:creationId xmlns:a16="http://schemas.microsoft.com/office/drawing/2014/main" id="{28FDA5C6-53D9-4376-71DB-AC720E0B211B}"/>
              </a:ext>
            </a:extLst>
          </p:cNvPr>
          <p:cNvPicPr>
            <a:picLocks noChangeAspect="1"/>
          </p:cNvPicPr>
          <p:nvPr/>
        </p:nvPicPr>
        <p:blipFill>
          <a:blip r:embed="rId7"/>
          <a:srcRect/>
          <a:stretch/>
        </p:blipFill>
        <p:spPr>
          <a:xfrm>
            <a:off x="2157592" y="2092279"/>
            <a:ext cx="1890090" cy="1767233"/>
          </a:xfrm>
          <a:prstGeom prst="rect">
            <a:avLst/>
          </a:prstGeom>
        </p:spPr>
      </p:pic>
    </p:spTree>
    <p:extLst>
      <p:ext uri="{BB962C8B-B14F-4D97-AF65-F5344CB8AC3E}">
        <p14:creationId xmlns:p14="http://schemas.microsoft.com/office/powerpoint/2010/main" val="33005448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1000"/>
                                        <p:tgtEl>
                                          <p:spTgt spid="33">
                                            <p:txEl>
                                              <p:pRg st="1" end="1"/>
                                            </p:txEl>
                                          </p:spTgt>
                                        </p:tgtEl>
                                      </p:cBhvr>
                                    </p:animEffect>
                                    <p:anim calcmode="lin" valueType="num">
                                      <p:cBhvr>
                                        <p:cTn id="13"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21DF4121-DE7F-93B2-40C9-B6BC014058BF}"/>
              </a:ext>
            </a:extLst>
          </p:cNvPr>
          <p:cNvSpPr/>
          <p:nvPr/>
        </p:nvSpPr>
        <p:spPr>
          <a:xfrm>
            <a:off x="4039298" y="1261722"/>
            <a:ext cx="5265446" cy="5265446"/>
          </a:xfrm>
          <a:prstGeom prst="ellipse">
            <a:avLst/>
          </a:prstGeom>
          <a:no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51" name="Oval 50">
            <a:extLst>
              <a:ext uri="{FF2B5EF4-FFF2-40B4-BE49-F238E27FC236}">
                <a16:creationId xmlns:a16="http://schemas.microsoft.com/office/drawing/2014/main" id="{EDDFA41B-3AF2-C477-3775-4840B6C61437}"/>
              </a:ext>
            </a:extLst>
          </p:cNvPr>
          <p:cNvSpPr/>
          <p:nvPr/>
        </p:nvSpPr>
        <p:spPr>
          <a:xfrm>
            <a:off x="4638925" y="1840694"/>
            <a:ext cx="4107502" cy="4107502"/>
          </a:xfrm>
          <a:prstGeom prst="ellipse">
            <a:avLst/>
          </a:prstGeom>
          <a:solidFill>
            <a:schemeClr val="bg1"/>
          </a:solidFill>
          <a:ln w="76200">
            <a:solidFill>
              <a:srgbClr val="E1E7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Source Sans 3" panose="020B03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Source Sans 3" panose="020B0303030403020204" pitchFamily="34"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lv-LV"/>
              <a:t>Eiropas Savienības tiesību akti</a:t>
            </a:r>
          </a:p>
          <a:p>
            <a:pPr>
              <a:lnSpc>
                <a:spcPts val="3000"/>
              </a:lnSpc>
            </a:pPr>
            <a:r>
              <a:rPr lang="lv-LV">
                <a:solidFill>
                  <a:schemeClr val="accent2"/>
                </a:solidFill>
              </a:rPr>
              <a:t>⸺</a:t>
            </a: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8" name="Oval 7">
            <a:extLst>
              <a:ext uri="{FF2B5EF4-FFF2-40B4-BE49-F238E27FC236}">
                <a16:creationId xmlns:a16="http://schemas.microsoft.com/office/drawing/2014/main" id="{00E5E381-9651-B04D-836E-C47027533564}"/>
              </a:ext>
            </a:extLst>
          </p:cNvPr>
          <p:cNvSpPr/>
          <p:nvPr/>
        </p:nvSpPr>
        <p:spPr>
          <a:xfrm>
            <a:off x="3804200" y="1220366"/>
            <a:ext cx="5265446" cy="5265446"/>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2" name="Oval 11">
            <a:extLst>
              <a:ext uri="{FF2B5EF4-FFF2-40B4-BE49-F238E27FC236}">
                <a16:creationId xmlns:a16="http://schemas.microsoft.com/office/drawing/2014/main" id="{90AB06A0-1053-C701-7DC8-1A498F2CF866}"/>
              </a:ext>
            </a:extLst>
          </p:cNvPr>
          <p:cNvSpPr/>
          <p:nvPr/>
        </p:nvSpPr>
        <p:spPr>
          <a:xfrm>
            <a:off x="3675858" y="1523194"/>
            <a:ext cx="1268611" cy="1268611"/>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Source Sans 3" panose="020B0303030403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7C347163-2284-3735-7F72-B331B17388C6}"/>
              </a:ext>
            </a:extLst>
          </p:cNvPr>
          <p:cNvSpPr txBox="1"/>
          <p:nvPr/>
        </p:nvSpPr>
        <p:spPr>
          <a:xfrm>
            <a:off x="3383010" y="5151654"/>
            <a:ext cx="0" cy="0"/>
          </a:xfrm>
          <a:prstGeom prst="rect">
            <a:avLst/>
          </a:prstGeom>
        </p:spPr>
        <p:txBody>
          <a:bodyPr vert="horz" wrap="none" lIns="91440" tIns="45720" rIns="91440" bIns="45720" rtlCol="0" anchor="t">
            <a:noAutofit/>
          </a:bodyPr>
          <a:lstStyle/>
          <a:p>
            <a:pPr algn="l"/>
            <a:endParaRPr lang="es-ES" sz="3600" b="1" dirty="0" err="1">
              <a:solidFill>
                <a:srgbClr val="1C45EF"/>
              </a:solidFill>
              <a:latin typeface="Source Sans 3" panose="020B0303030403020204" pitchFamily="34" charset="0"/>
              <a:ea typeface="Arial" charset="0"/>
              <a:cs typeface="Arial" panose="020B0604020202020204" pitchFamily="34" charset="0"/>
            </a:endParaRPr>
          </a:p>
        </p:txBody>
      </p:sp>
      <p:cxnSp>
        <p:nvCxnSpPr>
          <p:cNvPr id="23" name="Straight Arrow Connector 22">
            <a:extLst>
              <a:ext uri="{FF2B5EF4-FFF2-40B4-BE49-F238E27FC236}">
                <a16:creationId xmlns:a16="http://schemas.microsoft.com/office/drawing/2014/main" id="{C0589D32-716B-4FE3-3E7E-622EF272E9F1}"/>
              </a:ext>
            </a:extLst>
          </p:cNvPr>
          <p:cNvCxnSpPr>
            <a:cxnSpLocks/>
          </p:cNvCxnSpPr>
          <p:nvPr/>
        </p:nvCxnSpPr>
        <p:spPr>
          <a:xfrm flipH="1">
            <a:off x="6725016" y="2425059"/>
            <a:ext cx="1" cy="2022624"/>
          </a:xfrm>
          <a:prstGeom prst="straightConnector1">
            <a:avLst/>
          </a:prstGeom>
          <a:ln w="47625" cap="rnd">
            <a:solidFill>
              <a:srgbClr val="1C45EF"/>
            </a:solidFill>
            <a:round/>
            <a:tailEnd type="triangle"/>
          </a:ln>
        </p:spPr>
        <p:style>
          <a:lnRef idx="1">
            <a:schemeClr val="dk1"/>
          </a:lnRef>
          <a:fillRef idx="0">
            <a:schemeClr val="dk1"/>
          </a:fillRef>
          <a:effectRef idx="0">
            <a:schemeClr val="dk1"/>
          </a:effectRef>
          <a:fontRef idx="minor">
            <a:schemeClr val="tx1"/>
          </a:fontRef>
        </p:style>
      </p:cxnSp>
      <p:sp>
        <p:nvSpPr>
          <p:cNvPr id="24" name="Text Box 67">
            <a:extLst>
              <a:ext uri="{FF2B5EF4-FFF2-40B4-BE49-F238E27FC236}">
                <a16:creationId xmlns:a16="http://schemas.microsoft.com/office/drawing/2014/main" id="{56728D3B-943A-8FAD-4FD2-CAD023848886}"/>
              </a:ext>
            </a:extLst>
          </p:cNvPr>
          <p:cNvSpPr txBox="1">
            <a:spLocks noChangeArrowheads="1"/>
          </p:cNvSpPr>
          <p:nvPr/>
        </p:nvSpPr>
        <p:spPr bwMode="auto">
          <a:xfrm>
            <a:off x="6311015" y="2703932"/>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lv-LV" sz="1100" b="1">
                <a:solidFill>
                  <a:srgbClr val="1C45EF"/>
                </a:solidFill>
                <a:latin typeface="Source Sans 3" panose="020B0303030403020204" pitchFamily="34" charset="0"/>
                <a:cs typeface="Arial" panose="020B0604020202020204" pitchFamily="34" charset="0"/>
              </a:rPr>
              <a:t>Priekšlikums</a:t>
            </a:r>
          </a:p>
        </p:txBody>
      </p:sp>
      <p:cxnSp>
        <p:nvCxnSpPr>
          <p:cNvPr id="25" name="Straight Arrow Connector 24">
            <a:extLst>
              <a:ext uri="{FF2B5EF4-FFF2-40B4-BE49-F238E27FC236}">
                <a16:creationId xmlns:a16="http://schemas.microsoft.com/office/drawing/2014/main" id="{8465A905-9271-9A3C-FDCE-3181B8423951}"/>
              </a:ext>
            </a:extLst>
          </p:cNvPr>
          <p:cNvCxnSpPr>
            <a:cxnSpLocks/>
          </p:cNvCxnSpPr>
          <p:nvPr/>
        </p:nvCxnSpPr>
        <p:spPr>
          <a:xfrm>
            <a:off x="2979522" y="2117566"/>
            <a:ext cx="641641" cy="0"/>
          </a:xfrm>
          <a:prstGeom prst="straightConnector1">
            <a:avLst/>
          </a:prstGeom>
          <a:ln w="38100" cap="rnd">
            <a:solidFill>
              <a:srgbClr val="1C45EF"/>
            </a:solidFill>
            <a:round/>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FB4B24A-D7FC-D6EC-BCE8-0566FDC13A25}"/>
              </a:ext>
            </a:extLst>
          </p:cNvPr>
          <p:cNvPicPr>
            <a:picLocks noChangeAspect="1"/>
          </p:cNvPicPr>
          <p:nvPr/>
        </p:nvPicPr>
        <p:blipFill>
          <a:blip r:embed="rId4">
            <a:lum contrast="40000"/>
          </a:blip>
          <a:stretch>
            <a:fillRect/>
          </a:stretch>
        </p:blipFill>
        <p:spPr>
          <a:xfrm>
            <a:off x="6201062" y="1443649"/>
            <a:ext cx="937953" cy="870353"/>
          </a:xfrm>
          <a:prstGeom prst="rect">
            <a:avLst/>
          </a:prstGeom>
        </p:spPr>
      </p:pic>
      <p:pic>
        <p:nvPicPr>
          <p:cNvPr id="27" name="Picture 26">
            <a:extLst>
              <a:ext uri="{FF2B5EF4-FFF2-40B4-BE49-F238E27FC236}">
                <a16:creationId xmlns:a16="http://schemas.microsoft.com/office/drawing/2014/main" id="{8C7A7D29-6188-5A98-6E03-85B3E8F2A2D6}"/>
              </a:ext>
            </a:extLst>
          </p:cNvPr>
          <p:cNvPicPr>
            <a:picLocks noChangeAspect="1"/>
          </p:cNvPicPr>
          <p:nvPr/>
        </p:nvPicPr>
        <p:blipFill>
          <a:blip r:embed="rId5">
            <a:lum contrast="40000"/>
          </a:blip>
          <a:stretch>
            <a:fillRect/>
          </a:stretch>
        </p:blipFill>
        <p:spPr>
          <a:xfrm>
            <a:off x="8063241" y="4005949"/>
            <a:ext cx="891084" cy="883468"/>
          </a:xfrm>
          <a:prstGeom prst="rect">
            <a:avLst/>
          </a:prstGeom>
        </p:spPr>
      </p:pic>
      <p:sp>
        <p:nvSpPr>
          <p:cNvPr id="28" name="TextBox 27">
            <a:extLst>
              <a:ext uri="{FF2B5EF4-FFF2-40B4-BE49-F238E27FC236}">
                <a16:creationId xmlns:a16="http://schemas.microsoft.com/office/drawing/2014/main" id="{61AA2375-38A1-09F7-219E-59B37B9EA817}"/>
              </a:ext>
            </a:extLst>
          </p:cNvPr>
          <p:cNvSpPr txBox="1"/>
          <p:nvPr/>
        </p:nvSpPr>
        <p:spPr>
          <a:xfrm>
            <a:off x="7231161" y="1599003"/>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lv-LV" sz="1400" b="1">
                <a:solidFill>
                  <a:srgbClr val="404A52"/>
                </a:solidFill>
                <a:latin typeface="Source Sans 3" panose="020B0303030403020204" pitchFamily="34" charset="0"/>
                <a:ea typeface="Arial" charset="0"/>
                <a:cs typeface="Arial" panose="020B0604020202020204" pitchFamily="34" charset="0"/>
              </a:rPr>
              <a:t>Eiropas Komisija</a:t>
            </a:r>
          </a:p>
        </p:txBody>
      </p:sp>
      <p:sp>
        <p:nvSpPr>
          <p:cNvPr id="29" name="TextBox 28">
            <a:extLst>
              <a:ext uri="{FF2B5EF4-FFF2-40B4-BE49-F238E27FC236}">
                <a16:creationId xmlns:a16="http://schemas.microsoft.com/office/drawing/2014/main" id="{06FA71FD-E2A8-086D-99F0-4251A539808F}"/>
              </a:ext>
            </a:extLst>
          </p:cNvPr>
          <p:cNvSpPr txBox="1"/>
          <p:nvPr/>
        </p:nvSpPr>
        <p:spPr>
          <a:xfrm>
            <a:off x="3621163" y="1855480"/>
            <a:ext cx="1379350" cy="895958"/>
          </a:xfrm>
          <a:prstGeom prst="rect">
            <a:avLst/>
          </a:prstGeom>
          <a:ln>
            <a:noFill/>
          </a:ln>
        </p:spPr>
        <p:txBody>
          <a:bodyPr vert="horz" wrap="square" lIns="91440" tIns="45720" rIns="91440" bIns="45720" rtlCol="0" anchor="t">
            <a:noAutofit/>
          </a:bodyPr>
          <a:lstStyle/>
          <a:p>
            <a:pPr algn="ctr"/>
            <a:r>
              <a:rPr lang="lv-LV" sz="1400" b="1">
                <a:solidFill>
                  <a:srgbClr val="1C45EF"/>
                </a:solidFill>
                <a:latin typeface="Source Sans 3" panose="020B0303030403020204" pitchFamily="34" charset="0"/>
                <a:ea typeface="Arial" charset="0"/>
                <a:cs typeface="Arial" panose="020B0604020202020204" pitchFamily="34" charset="0"/>
              </a:rPr>
              <a:t>Politiskas norādes</a:t>
            </a:r>
          </a:p>
        </p:txBody>
      </p:sp>
      <p:sp>
        <p:nvSpPr>
          <p:cNvPr id="30" name="TextBox 29">
            <a:extLst>
              <a:ext uri="{FF2B5EF4-FFF2-40B4-BE49-F238E27FC236}">
                <a16:creationId xmlns:a16="http://schemas.microsoft.com/office/drawing/2014/main" id="{D8BAD655-6416-87DF-047D-8596C9EEB3D6}"/>
              </a:ext>
            </a:extLst>
          </p:cNvPr>
          <p:cNvSpPr txBox="1"/>
          <p:nvPr/>
        </p:nvSpPr>
        <p:spPr>
          <a:xfrm>
            <a:off x="3213101" y="3252764"/>
            <a:ext cx="1738717" cy="503677"/>
          </a:xfrm>
          <a:prstGeom prst="rect">
            <a:avLst/>
          </a:prstGeom>
          <a:solidFill>
            <a:schemeClr val="bg1"/>
          </a:solidFill>
          <a:ln>
            <a:solidFill>
              <a:srgbClr val="E1E7F3"/>
            </a:solidFill>
          </a:ln>
        </p:spPr>
        <p:txBody>
          <a:bodyPr vert="horz" wrap="square" lIns="91440" tIns="45720" rIns="91440" bIns="45720" rtlCol="0" anchor="t">
            <a:noAutofit/>
          </a:bodyPr>
          <a:lstStyle/>
          <a:p>
            <a:pPr algn="r"/>
            <a:r>
              <a:rPr lang="lv-LV" sz="1400" b="1" dirty="0">
                <a:solidFill>
                  <a:srgbClr val="404A52"/>
                </a:solidFill>
                <a:latin typeface="Source Sans 3" panose="020B0303030403020204" pitchFamily="34" charset="0"/>
                <a:ea typeface="Arial" charset="0"/>
                <a:cs typeface="Arial" panose="020B0604020202020204" pitchFamily="34" charset="0"/>
              </a:rPr>
              <a:t>Eiropas Savienības Padome</a:t>
            </a:r>
          </a:p>
        </p:txBody>
      </p:sp>
      <p:sp>
        <p:nvSpPr>
          <p:cNvPr id="31" name="TextBox 30">
            <a:extLst>
              <a:ext uri="{FF2B5EF4-FFF2-40B4-BE49-F238E27FC236}">
                <a16:creationId xmlns:a16="http://schemas.microsoft.com/office/drawing/2014/main" id="{B8344F74-1068-1A28-55D7-29DA7043D907}"/>
              </a:ext>
            </a:extLst>
          </p:cNvPr>
          <p:cNvSpPr txBox="1"/>
          <p:nvPr/>
        </p:nvSpPr>
        <p:spPr>
          <a:xfrm>
            <a:off x="9029689" y="4232655"/>
            <a:ext cx="1415823" cy="512954"/>
          </a:xfrm>
          <a:prstGeom prst="rect">
            <a:avLst/>
          </a:prstGeom>
          <a:solidFill>
            <a:schemeClr val="bg1"/>
          </a:solidFill>
          <a:ln>
            <a:solidFill>
              <a:srgbClr val="E1E7F3"/>
            </a:solidFill>
          </a:ln>
        </p:spPr>
        <p:txBody>
          <a:bodyPr vert="horz" wrap="square" lIns="91440" tIns="45720" rIns="91440" bIns="45720" rtlCol="0" anchor="t">
            <a:noAutofit/>
          </a:bodyPr>
          <a:lstStyle/>
          <a:p>
            <a:r>
              <a:rPr lang="lv-LV" sz="1400" b="1">
                <a:solidFill>
                  <a:srgbClr val="404A52"/>
                </a:solidFill>
                <a:latin typeface="Source Sans 3" panose="020B0303030403020204" pitchFamily="34" charset="0"/>
                <a:ea typeface="Arial" charset="0"/>
                <a:cs typeface="Arial" panose="020B0604020202020204" pitchFamily="34" charset="0"/>
              </a:rPr>
              <a:t>Eiropas Parlaments</a:t>
            </a:r>
          </a:p>
        </p:txBody>
      </p:sp>
      <p:sp>
        <p:nvSpPr>
          <p:cNvPr id="32" name="Text Box 67">
            <a:extLst>
              <a:ext uri="{FF2B5EF4-FFF2-40B4-BE49-F238E27FC236}">
                <a16:creationId xmlns:a16="http://schemas.microsoft.com/office/drawing/2014/main" id="{2E10C935-C829-8FFD-F9F3-0FA23C44A6F1}"/>
              </a:ext>
            </a:extLst>
          </p:cNvPr>
          <p:cNvSpPr txBox="1">
            <a:spLocks noChangeArrowheads="1"/>
          </p:cNvSpPr>
          <p:nvPr/>
        </p:nvSpPr>
        <p:spPr bwMode="auto">
          <a:xfrm>
            <a:off x="6319223" y="5189519"/>
            <a:ext cx="828000" cy="826810"/>
          </a:xfrm>
          <a:prstGeom prst="ellipse">
            <a:avLst/>
          </a:prstGeom>
          <a:solidFill>
            <a:srgbClr val="71EFF3"/>
          </a:solidFill>
          <a:ln w="28575">
            <a:noFill/>
          </a:ln>
          <a:effectLst/>
        </p:spPr>
        <p:txBody>
          <a:bodyPr wrap="none" lIns="80165" tIns="40083" rIns="80165" bIns="40083" anchor="ctr">
            <a:noAutofit/>
          </a:bodyPr>
          <a:lstStyle>
            <a:lvl1pPr marL="285750" indent="-28575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lv-LV" sz="1100" b="1">
                <a:solidFill>
                  <a:srgbClr val="1C45EF"/>
                </a:solidFill>
                <a:latin typeface="Source Sans 3" panose="020B0303030403020204" pitchFamily="34" charset="0"/>
                <a:cs typeface="Arial" panose="020B0604020202020204" pitchFamily="34" charset="0"/>
              </a:rPr>
              <a:t>Pieņemšana</a:t>
            </a:r>
          </a:p>
        </p:txBody>
      </p:sp>
      <p:cxnSp>
        <p:nvCxnSpPr>
          <p:cNvPr id="34" name="Straight Arrow Connector 33">
            <a:extLst>
              <a:ext uri="{FF2B5EF4-FFF2-40B4-BE49-F238E27FC236}">
                <a16:creationId xmlns:a16="http://schemas.microsoft.com/office/drawing/2014/main" id="{F7EC81EE-765F-BCDD-D109-0818BF7E789F}"/>
              </a:ext>
            </a:extLst>
          </p:cNvPr>
          <p:cNvCxnSpPr>
            <a:cxnSpLocks/>
          </p:cNvCxnSpPr>
          <p:nvPr/>
        </p:nvCxnSpPr>
        <p:spPr>
          <a:xfrm>
            <a:off x="5587283" y="4447683"/>
            <a:ext cx="2291878" cy="0"/>
          </a:xfrm>
          <a:prstGeom prst="straightConnector1">
            <a:avLst/>
          </a:prstGeom>
          <a:ln w="47625" cap="rnd">
            <a:solidFill>
              <a:srgbClr val="1C45EF"/>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lbow Connector 48">
            <a:extLst>
              <a:ext uri="{FF2B5EF4-FFF2-40B4-BE49-F238E27FC236}">
                <a16:creationId xmlns:a16="http://schemas.microsoft.com/office/drawing/2014/main" id="{A085FF5E-B8AC-FEF8-8B95-372F7AFAAC55}"/>
              </a:ext>
            </a:extLst>
          </p:cNvPr>
          <p:cNvCxnSpPr>
            <a:cxnSpLocks/>
          </p:cNvCxnSpPr>
          <p:nvPr/>
        </p:nvCxnSpPr>
        <p:spPr>
          <a:xfrm rot="16200000" flipH="1">
            <a:off x="5335284"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65">
            <a:extLst>
              <a:ext uri="{FF2B5EF4-FFF2-40B4-BE49-F238E27FC236}">
                <a16:creationId xmlns:a16="http://schemas.microsoft.com/office/drawing/2014/main" id="{BC2C98E8-8EF6-DE28-8AC4-0CC8158056EB}"/>
              </a:ext>
            </a:extLst>
          </p:cNvPr>
          <p:cNvCxnSpPr>
            <a:cxnSpLocks/>
          </p:cNvCxnSpPr>
          <p:nvPr/>
        </p:nvCxnSpPr>
        <p:spPr>
          <a:xfrm rot="5400000">
            <a:off x="7627162" y="4711376"/>
            <a:ext cx="503999" cy="1296000"/>
          </a:xfrm>
          <a:prstGeom prst="bentConnector2">
            <a:avLst/>
          </a:prstGeom>
          <a:ln w="47625">
            <a:solidFill>
              <a:srgbClr val="1C45EF"/>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0F55EC1-F39D-8346-4B2F-5767D7AD2A2D}"/>
              </a:ext>
            </a:extLst>
          </p:cNvPr>
          <p:cNvSpPr txBox="1"/>
          <p:nvPr/>
        </p:nvSpPr>
        <p:spPr>
          <a:xfrm>
            <a:off x="1340485" y="2650949"/>
            <a:ext cx="1683590" cy="503677"/>
          </a:xfrm>
          <a:prstGeom prst="rect">
            <a:avLst/>
          </a:prstGeom>
        </p:spPr>
        <p:txBody>
          <a:bodyPr vert="horz" wrap="square" lIns="91440" tIns="45720" rIns="91440" bIns="45720" rtlCol="0" anchor="t">
            <a:noAutofit/>
          </a:bodyPr>
          <a:lstStyle/>
          <a:p>
            <a:pPr algn="ctr"/>
            <a:r>
              <a:rPr lang="lv-LV" sz="1400" b="1">
                <a:solidFill>
                  <a:srgbClr val="404A52"/>
                </a:solidFill>
                <a:latin typeface="Source Sans 3" panose="020B0303030403020204" pitchFamily="34" charset="0"/>
                <a:ea typeface="Arial" charset="0"/>
                <a:cs typeface="Arial" panose="020B0604020202020204" pitchFamily="34" charset="0"/>
              </a:rPr>
              <a:t>Eiropadome</a:t>
            </a:r>
          </a:p>
        </p:txBody>
      </p:sp>
      <p:sp>
        <p:nvSpPr>
          <p:cNvPr id="41" name="TextBox 40">
            <a:extLst>
              <a:ext uri="{FF2B5EF4-FFF2-40B4-BE49-F238E27FC236}">
                <a16:creationId xmlns:a16="http://schemas.microsoft.com/office/drawing/2014/main" id="{99D3C37D-9A50-2B9C-14FF-567B6F59D385}"/>
              </a:ext>
            </a:extLst>
          </p:cNvPr>
          <p:cNvSpPr txBox="1"/>
          <p:nvPr/>
        </p:nvSpPr>
        <p:spPr>
          <a:xfrm>
            <a:off x="3491357" y="1505925"/>
            <a:ext cx="0" cy="0"/>
          </a:xfrm>
          <a:prstGeom prst="rect">
            <a:avLst/>
          </a:prstGeom>
        </p:spPr>
        <p:txBody>
          <a:bodyPr vert="horz" wrap="none" lIns="91440" tIns="45720" rIns="91440" bIns="45720" rtlCol="0" anchor="t">
            <a:noAutofit/>
          </a:bodyPr>
          <a:lstStyle/>
          <a:p>
            <a:pPr algn="l"/>
            <a:endParaRPr lang="en-GB" sz="3600" b="1" dirty="0" err="1">
              <a:solidFill>
                <a:srgbClr val="1C45EF"/>
              </a:solidFill>
              <a:latin typeface="Source Sans 3" panose="020B0303030403020204" pitchFamily="34" charset="0"/>
              <a:ea typeface="Arial" charset="0"/>
              <a:cs typeface="Arial" panose="020B0604020202020204" pitchFamily="34" charset="0"/>
            </a:endParaRPr>
          </a:p>
        </p:txBody>
      </p:sp>
      <p:grpSp>
        <p:nvGrpSpPr>
          <p:cNvPr id="42" name="Group 41">
            <a:extLst>
              <a:ext uri="{FF2B5EF4-FFF2-40B4-BE49-F238E27FC236}">
                <a16:creationId xmlns:a16="http://schemas.microsoft.com/office/drawing/2014/main" id="{BB37DB5C-1ABD-E24A-1925-128E2C618633}"/>
              </a:ext>
            </a:extLst>
          </p:cNvPr>
          <p:cNvGrpSpPr/>
          <p:nvPr/>
        </p:nvGrpSpPr>
        <p:grpSpPr>
          <a:xfrm>
            <a:off x="1615679" y="1413548"/>
            <a:ext cx="1100611" cy="1316202"/>
            <a:chOff x="5601490" y="2547061"/>
            <a:chExt cx="1188911" cy="1421799"/>
          </a:xfrm>
        </p:grpSpPr>
        <p:sp>
          <p:nvSpPr>
            <p:cNvPr id="43" name="Rectangle 4">
              <a:extLst>
                <a:ext uri="{FF2B5EF4-FFF2-40B4-BE49-F238E27FC236}">
                  <a16:creationId xmlns:a16="http://schemas.microsoft.com/office/drawing/2014/main" id="{846506B1-427B-43AF-4134-104AA0FC11C1}"/>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AFF5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910D84E8-7FF0-2493-40C4-7421A4796C40}"/>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grpSp>
        <p:nvGrpSpPr>
          <p:cNvPr id="45" name="Group 44">
            <a:extLst>
              <a:ext uri="{FF2B5EF4-FFF2-40B4-BE49-F238E27FC236}">
                <a16:creationId xmlns:a16="http://schemas.microsoft.com/office/drawing/2014/main" id="{3962088B-DCBE-68D3-2FDD-2894ADB26373}"/>
              </a:ext>
            </a:extLst>
          </p:cNvPr>
          <p:cNvGrpSpPr/>
          <p:nvPr/>
        </p:nvGrpSpPr>
        <p:grpSpPr>
          <a:xfrm>
            <a:off x="4387815" y="3853089"/>
            <a:ext cx="1100611" cy="1316202"/>
            <a:chOff x="5601490" y="2547061"/>
            <a:chExt cx="1188911" cy="1421799"/>
          </a:xfrm>
        </p:grpSpPr>
        <p:sp>
          <p:nvSpPr>
            <p:cNvPr id="46" name="Rectangle 4">
              <a:extLst>
                <a:ext uri="{FF2B5EF4-FFF2-40B4-BE49-F238E27FC236}">
                  <a16:creationId xmlns:a16="http://schemas.microsoft.com/office/drawing/2014/main" id="{BED2DABB-5186-2342-F490-FD11771DB320}"/>
                </a:ext>
              </a:extLst>
            </p:cNvPr>
            <p:cNvSpPr/>
            <p:nvPr/>
          </p:nvSpPr>
          <p:spPr>
            <a:xfrm rot="18917980">
              <a:off x="5683099" y="2923212"/>
              <a:ext cx="1041552" cy="1045648"/>
            </a:xfrm>
            <a:custGeom>
              <a:avLst/>
              <a:gdLst>
                <a:gd name="connsiteX0" fmla="*/ 0 w 1207363"/>
                <a:gd name="connsiteY0" fmla="*/ 0 h 1207363"/>
                <a:gd name="connsiteX1" fmla="*/ 1207363 w 1207363"/>
                <a:gd name="connsiteY1" fmla="*/ 0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0 w 1207363"/>
                <a:gd name="connsiteY3" fmla="*/ 1207363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37096 w 1207363"/>
                <a:gd name="connsiteY3" fmla="*/ 929910 h 1207363"/>
                <a:gd name="connsiteX4" fmla="*/ 0 w 1207363"/>
                <a:gd name="connsiteY4" fmla="*/ 0 h 1207363"/>
                <a:gd name="connsiteX0" fmla="*/ 0 w 1207363"/>
                <a:gd name="connsiteY0" fmla="*/ 0 h 1207363"/>
                <a:gd name="connsiteX1" fmla="*/ 976380 w 1207363"/>
                <a:gd name="connsiteY1" fmla="*/ 246033 h 1207363"/>
                <a:gd name="connsiteX2" fmla="*/ 1207363 w 1207363"/>
                <a:gd name="connsiteY2" fmla="*/ 1207363 h 1207363"/>
                <a:gd name="connsiteX3" fmla="*/ 249782 w 1207363"/>
                <a:gd name="connsiteY3" fmla="*/ 954955 h 1207363"/>
                <a:gd name="connsiteX4" fmla="*/ 0 w 1207363"/>
                <a:gd name="connsiteY4" fmla="*/ 0 h 1207363"/>
                <a:gd name="connsiteX0" fmla="*/ 0 w 1157538"/>
                <a:gd name="connsiteY0" fmla="*/ 0 h 1282954"/>
                <a:gd name="connsiteX1" fmla="*/ 926555 w 1157538"/>
                <a:gd name="connsiteY1" fmla="*/ 321624 h 1282954"/>
                <a:gd name="connsiteX2" fmla="*/ 1157538 w 1157538"/>
                <a:gd name="connsiteY2" fmla="*/ 1282954 h 1282954"/>
                <a:gd name="connsiteX3" fmla="*/ 199957 w 1157538"/>
                <a:gd name="connsiteY3" fmla="*/ 1030546 h 1282954"/>
                <a:gd name="connsiteX4" fmla="*/ 0 w 1157538"/>
                <a:gd name="connsiteY4" fmla="*/ 0 h 1282954"/>
                <a:gd name="connsiteX0" fmla="*/ 0 w 1232538"/>
                <a:gd name="connsiteY0" fmla="*/ 0 h 1219786"/>
                <a:gd name="connsiteX1" fmla="*/ 926555 w 1232538"/>
                <a:gd name="connsiteY1" fmla="*/ 321624 h 1219786"/>
                <a:gd name="connsiteX2" fmla="*/ 1232538 w 1232538"/>
                <a:gd name="connsiteY2" fmla="*/ 1219786 h 1219786"/>
                <a:gd name="connsiteX3" fmla="*/ 199957 w 1232538"/>
                <a:gd name="connsiteY3" fmla="*/ 1030546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93560 w 1232538"/>
                <a:gd name="connsiteY3" fmla="*/ 923338 h 1219786"/>
                <a:gd name="connsiteX4" fmla="*/ 0 w 1232538"/>
                <a:gd name="connsiteY4" fmla="*/ 0 h 1219786"/>
                <a:gd name="connsiteX0" fmla="*/ 0 w 1232538"/>
                <a:gd name="connsiteY0" fmla="*/ 0 h 1219786"/>
                <a:gd name="connsiteX1" fmla="*/ 926555 w 1232538"/>
                <a:gd name="connsiteY1" fmla="*/ 321624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57059 w 1232538"/>
                <a:gd name="connsiteY1" fmla="*/ 255355 h 1219786"/>
                <a:gd name="connsiteX2" fmla="*/ 1232538 w 1232538"/>
                <a:gd name="connsiteY2" fmla="*/ 1219786 h 1219786"/>
                <a:gd name="connsiteX3" fmla="*/ 276069 w 1232538"/>
                <a:gd name="connsiteY3" fmla="*/ 949873 h 1219786"/>
                <a:gd name="connsiteX4" fmla="*/ 0 w 1232538"/>
                <a:gd name="connsiteY4" fmla="*/ 0 h 1219786"/>
                <a:gd name="connsiteX0" fmla="*/ 0 w 1232538"/>
                <a:gd name="connsiteY0" fmla="*/ 0 h 1219786"/>
                <a:gd name="connsiteX1" fmla="*/ 939522 w 1232538"/>
                <a:gd name="connsiteY1" fmla="*/ 273076 h 1219786"/>
                <a:gd name="connsiteX2" fmla="*/ 1232538 w 1232538"/>
                <a:gd name="connsiteY2" fmla="*/ 1219786 h 1219786"/>
                <a:gd name="connsiteX3" fmla="*/ 276069 w 1232538"/>
                <a:gd name="connsiteY3" fmla="*/ 949873 h 1219786"/>
                <a:gd name="connsiteX4" fmla="*/ 0 w 1232538"/>
                <a:gd name="connsiteY4" fmla="*/ 0 h 1219786"/>
                <a:gd name="connsiteX0" fmla="*/ 0 w 1228201"/>
                <a:gd name="connsiteY0" fmla="*/ 0 h 1233031"/>
                <a:gd name="connsiteX1" fmla="*/ 939522 w 1228201"/>
                <a:gd name="connsiteY1" fmla="*/ 273076 h 1233031"/>
                <a:gd name="connsiteX2" fmla="*/ 1228201 w 1228201"/>
                <a:gd name="connsiteY2" fmla="*/ 1233031 h 1233031"/>
                <a:gd name="connsiteX3" fmla="*/ 276069 w 1228201"/>
                <a:gd name="connsiteY3" fmla="*/ 949873 h 1233031"/>
                <a:gd name="connsiteX4" fmla="*/ 0 w 1228201"/>
                <a:gd name="connsiteY4" fmla="*/ 0 h 1233031"/>
                <a:gd name="connsiteX0" fmla="*/ 0 w 1228201"/>
                <a:gd name="connsiteY0" fmla="*/ 0 h 1233031"/>
                <a:gd name="connsiteX1" fmla="*/ 939522 w 1228201"/>
                <a:gd name="connsiteY1" fmla="*/ 273076 h 1233031"/>
                <a:gd name="connsiteX2" fmla="*/ 1228201 w 1228201"/>
                <a:gd name="connsiteY2" fmla="*/ 1233031 h 1233031"/>
                <a:gd name="connsiteX3" fmla="*/ 289221 w 1228201"/>
                <a:gd name="connsiteY3" fmla="*/ 936583 h 1233031"/>
                <a:gd name="connsiteX4" fmla="*/ 0 w 1228201"/>
                <a:gd name="connsiteY4" fmla="*/ 0 h 1233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201" h="1233031">
                  <a:moveTo>
                    <a:pt x="0" y="0"/>
                  </a:moveTo>
                  <a:lnTo>
                    <a:pt x="939522" y="273076"/>
                  </a:lnTo>
                  <a:lnTo>
                    <a:pt x="1228201" y="1233031"/>
                  </a:lnTo>
                  <a:lnTo>
                    <a:pt x="289221" y="936583"/>
                  </a:lnTo>
                  <a:lnTo>
                    <a:pt x="0" y="0"/>
                  </a:lnTo>
                  <a:close/>
                </a:path>
              </a:pathLst>
            </a:custGeom>
            <a:solidFill>
              <a:srgbClr val="FFEB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Source Sans 3" panose="020B0303030403020204" pitchFamily="34" charset="0"/>
                <a:cs typeface="Arial" panose="020B0604020202020204" pitchFamily="34" charset="0"/>
              </a:endParaRPr>
            </a:p>
          </p:txBody>
        </p:sp>
        <p:pic>
          <p:nvPicPr>
            <p:cNvPr id="47" name="Picture 46">
              <a:extLst>
                <a:ext uri="{FF2B5EF4-FFF2-40B4-BE49-F238E27FC236}">
                  <a16:creationId xmlns:a16="http://schemas.microsoft.com/office/drawing/2014/main" id="{645A0ED4-168E-AC0A-1624-2E54EE1586D6}"/>
                </a:ext>
              </a:extLst>
            </p:cNvPr>
            <p:cNvPicPr>
              <a:picLocks noChangeAspect="1"/>
            </p:cNvPicPr>
            <p:nvPr/>
          </p:nvPicPr>
          <p:blipFill>
            <a:blip r:embed="rId6" cstate="screen">
              <a:lum contrast="40000"/>
              <a:extLst>
                <a:ext uri="{28A0092B-C50C-407E-A947-70E740481C1C}">
                  <a14:useLocalDpi xmlns:a14="http://schemas.microsoft.com/office/drawing/2010/main"/>
                </a:ext>
              </a:extLst>
            </a:blip>
            <a:stretch>
              <a:fillRect/>
            </a:stretch>
          </p:blipFill>
          <p:spPr>
            <a:xfrm>
              <a:off x="5601490" y="2547061"/>
              <a:ext cx="1188911" cy="1193928"/>
            </a:xfrm>
            <a:prstGeom prst="rect">
              <a:avLst/>
            </a:prstGeom>
          </p:spPr>
        </p:pic>
      </p:grpSp>
      <p:sp>
        <p:nvSpPr>
          <p:cNvPr id="49" name="TextBox 48">
            <a:extLst>
              <a:ext uri="{FF2B5EF4-FFF2-40B4-BE49-F238E27FC236}">
                <a16:creationId xmlns:a16="http://schemas.microsoft.com/office/drawing/2014/main" id="{17F6C5F4-E4AF-1A3D-6C65-3A5A09534146}"/>
              </a:ext>
            </a:extLst>
          </p:cNvPr>
          <p:cNvSpPr txBox="1"/>
          <p:nvPr/>
        </p:nvSpPr>
        <p:spPr>
          <a:xfrm>
            <a:off x="5516793" y="4570757"/>
            <a:ext cx="2557033" cy="738664"/>
          </a:xfrm>
          <a:prstGeom prst="rect">
            <a:avLst/>
          </a:prstGeom>
        </p:spPr>
        <p:txBody>
          <a:bodyPr vert="horz" wrap="square" lIns="91440" tIns="45720" rIns="91440" bIns="45720" rtlCol="0" anchor="t">
            <a:noAutofit/>
          </a:bodyPr>
          <a:lstStyle>
            <a:defPPr>
              <a:defRPr lang="en-US"/>
            </a:defPPr>
            <a:lvl1pPr algn="r">
              <a:defRPr sz="1400" b="1">
                <a:solidFill>
                  <a:srgbClr val="404A52"/>
                </a:solidFill>
                <a:latin typeface="Arial" panose="020B0604020202020204" pitchFamily="34" charset="0"/>
                <a:ea typeface="Arial" charset="0"/>
                <a:cs typeface="Arial" panose="020B0604020202020204" pitchFamily="34" charset="0"/>
              </a:defRPr>
            </a:lvl1pPr>
          </a:lstStyle>
          <a:p>
            <a:pPr algn="ctr"/>
            <a:r>
              <a:rPr lang="lv-LV" sz="1200" b="0">
                <a:latin typeface="Source Sans 3" panose="020B0303030403020204" pitchFamily="34" charset="0"/>
              </a:rPr>
              <a:t>Apspriež ierosinātos tiesību aktus, tos groza un balso par tiem.</a:t>
            </a:r>
          </a:p>
        </p:txBody>
      </p:sp>
    </p:spTree>
    <p:extLst>
      <p:ext uri="{BB962C8B-B14F-4D97-AF65-F5344CB8AC3E}">
        <p14:creationId xmlns:p14="http://schemas.microsoft.com/office/powerpoint/2010/main" val="728680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lv-LV"/>
              <a:t>[NOSAUKUMS VALSTS] Eiropas Savienībā</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478245" y="1427404"/>
            <a:ext cx="11235509" cy="5163896"/>
          </a:xfrm>
        </p:spPr>
        <p:txBody>
          <a:bodyPr/>
          <a:lstStyle/>
          <a:p>
            <a:pPr>
              <a:lnSpc>
                <a:spcPct val="100000"/>
              </a:lnSpc>
            </a:pPr>
            <a:r>
              <a:rPr lang="lv-LV" sz="2200" b="0">
                <a:solidFill>
                  <a:srgbClr val="010101"/>
                </a:solidFill>
                <a:latin typeface="Source Sans 3" panose="020B0303030403020204" pitchFamily="34" charset="0"/>
                <a:sym typeface="Wingdings" panose="05000000000000000000" pitchFamily="2" charset="2"/>
              </a:rPr>
              <a:t> Mēs pievienojāmies Eiropas Savienībai </a:t>
            </a:r>
            <a:r>
              <a:rPr lang="lv-LV" sz="2200">
                <a:solidFill>
                  <a:srgbClr val="010101"/>
                </a:solidFill>
                <a:latin typeface="Source Sans 3" panose="020B0303030403020204" pitchFamily="34" charset="0"/>
                <a:sym typeface="Wingdings" panose="05000000000000000000" pitchFamily="2" charset="2"/>
              </a:rPr>
              <a:t>[gads].</a:t>
            </a:r>
            <a:br>
              <a:rPr lang="lv-LV" sz="2200" b="0">
                <a:solidFill>
                  <a:srgbClr val="010101"/>
                </a:solidFill>
                <a:latin typeface="Source Sans 3" panose="020B0303030403020204" pitchFamily="34" charset="0"/>
                <a:sym typeface="Wingdings" panose="05000000000000000000" pitchFamily="2" charset="2"/>
              </a:rPr>
            </a:br>
            <a:endParaRPr lang="lv-LV" sz="2200" b="0">
              <a:solidFill>
                <a:srgbClr val="010101"/>
              </a:solidFill>
              <a:latin typeface="Source Sans 3" panose="020B0303030403020204" pitchFamily="34" charset="0"/>
              <a:sym typeface="Wingdings" panose="05000000000000000000" pitchFamily="2" charset="2"/>
            </a:endParaRPr>
          </a:p>
          <a:p>
            <a:pPr>
              <a:lnSpc>
                <a:spcPct val="100000"/>
              </a:lnSpc>
            </a:pPr>
            <a:r>
              <a:rPr lang="lv-LV" sz="2200" b="0">
                <a:solidFill>
                  <a:srgbClr val="010101"/>
                </a:solidFill>
                <a:latin typeface="Source Sans 3" panose="020B0303030403020204" pitchFamily="34" charset="0"/>
                <a:sym typeface="Wingdings" panose="05000000000000000000" pitchFamily="2" charset="2"/>
              </a:rPr>
              <a:t> Eiropas Parlamentā mums ir </a:t>
            </a:r>
            <a:r>
              <a:rPr lang="lv-LV" sz="2200">
                <a:solidFill>
                  <a:srgbClr val="010101"/>
                </a:solidFill>
                <a:latin typeface="Source Sans 3" panose="020B0303030403020204" pitchFamily="34" charset="0"/>
                <a:sym typeface="Wingdings" panose="05000000000000000000" pitchFamily="2" charset="2"/>
              </a:rPr>
              <a:t>[skaitlis] </a:t>
            </a:r>
            <a:r>
              <a:rPr lang="lv-LV" sz="2200" b="0">
                <a:solidFill>
                  <a:srgbClr val="010101"/>
                </a:solidFill>
                <a:latin typeface="Source Sans 3" panose="020B0303030403020204" pitchFamily="34" charset="0"/>
                <a:sym typeface="Wingdings" panose="05000000000000000000" pitchFamily="2" charset="2"/>
              </a:rPr>
              <a:t>vietas.</a:t>
            </a:r>
            <a:br>
              <a:rPr lang="lv-LV" sz="2200" b="0">
                <a:solidFill>
                  <a:srgbClr val="010101"/>
                </a:solidFill>
                <a:latin typeface="Source Sans 3" panose="020B0303030403020204" pitchFamily="34" charset="0"/>
                <a:sym typeface="Wingdings" panose="05000000000000000000" pitchFamily="2" charset="2"/>
              </a:rPr>
            </a:br>
            <a:endParaRPr lang="lv-LV" sz="2200" b="0">
              <a:solidFill>
                <a:srgbClr val="010101"/>
              </a:solidFill>
              <a:latin typeface="Source Sans 3" panose="020B0303030403020204" pitchFamily="34" charset="0"/>
              <a:sym typeface="Wingdings" panose="05000000000000000000" pitchFamily="2" charset="2"/>
            </a:endParaRPr>
          </a:p>
          <a:p>
            <a:pPr>
              <a:lnSpc>
                <a:spcPct val="100000"/>
              </a:lnSpc>
            </a:pPr>
            <a:r>
              <a:rPr lang="lv-LV" sz="2200" b="0">
                <a:solidFill>
                  <a:srgbClr val="010101"/>
                </a:solidFill>
                <a:latin typeface="Source Sans 3" panose="020B0303030403020204" pitchFamily="34" charset="0"/>
                <a:sym typeface="Wingdings" panose="05000000000000000000" pitchFamily="2" charset="2"/>
              </a:rPr>
              <a:t> Mūsu komisārs Eiropas Komisijā ir </a:t>
            </a:r>
            <a:r>
              <a:rPr lang="lv-LV" sz="2200">
                <a:solidFill>
                  <a:srgbClr val="010101"/>
                </a:solidFill>
                <a:latin typeface="Source Sans 3" panose="020B0303030403020204" pitchFamily="34" charset="0"/>
                <a:sym typeface="Wingdings" panose="05000000000000000000" pitchFamily="2" charset="2"/>
              </a:rPr>
              <a:t>[vārds, uzvārds]</a:t>
            </a:r>
            <a:r>
              <a:rPr lang="lv-LV" sz="2200" b="0">
                <a:solidFill>
                  <a:srgbClr val="010101"/>
                </a:solidFill>
                <a:latin typeface="Source Sans 3" panose="020B0303030403020204" pitchFamily="34" charset="0"/>
                <a:sym typeface="Wingdings" panose="05000000000000000000" pitchFamily="2" charset="2"/>
              </a:rPr>
              <a:t>,</a:t>
            </a:r>
            <a:r>
              <a:rPr lang="lv-LV" sz="2200">
                <a:solidFill>
                  <a:srgbClr val="010101"/>
                </a:solidFill>
                <a:latin typeface="Source Sans 3" panose="020B0303030403020204" pitchFamily="34" charset="0"/>
                <a:sym typeface="Wingdings" panose="05000000000000000000" pitchFamily="2" charset="2"/>
              </a:rPr>
              <a:t> </a:t>
            </a:r>
            <a:r>
              <a:rPr lang="lv-LV" sz="2200" b="0">
                <a:solidFill>
                  <a:srgbClr val="010101"/>
                </a:solidFill>
                <a:latin typeface="Source Sans 3" panose="020B0303030403020204" pitchFamily="34" charset="0"/>
                <a:sym typeface="Wingdings" panose="05000000000000000000" pitchFamily="2" charset="2"/>
              </a:rPr>
              <a:t>kurš ir atbildīgs par </a:t>
            </a:r>
            <a:r>
              <a:rPr lang="lv-LV" sz="2200">
                <a:solidFill>
                  <a:srgbClr val="010101"/>
                </a:solidFill>
                <a:latin typeface="Source Sans 3" panose="020B0303030403020204" pitchFamily="34" charset="0"/>
                <a:sym typeface="Wingdings" panose="05000000000000000000" pitchFamily="2" charset="2"/>
              </a:rPr>
              <a:t>[konkrētā politikas joma]</a:t>
            </a:r>
            <a:r>
              <a:rPr lang="lv-LV" sz="2200" b="0">
                <a:solidFill>
                  <a:srgbClr val="010101"/>
                </a:solidFill>
                <a:latin typeface="Source Sans 3" panose="020B0303030403020204" pitchFamily="34" charset="0"/>
                <a:sym typeface="Wingdings" panose="05000000000000000000" pitchFamily="2" charset="2"/>
              </a:rPr>
              <a:t>.</a:t>
            </a:r>
            <a:br>
              <a:rPr lang="lv-LV" sz="2200" b="0">
                <a:solidFill>
                  <a:srgbClr val="010101"/>
                </a:solidFill>
                <a:latin typeface="Source Sans 3" panose="020B0303030403020204" pitchFamily="34" charset="0"/>
                <a:sym typeface="Wingdings" panose="05000000000000000000" pitchFamily="2" charset="2"/>
              </a:rPr>
            </a:br>
            <a:endParaRPr lang="lv-LV" sz="2200" b="0">
              <a:solidFill>
                <a:srgbClr val="010101"/>
              </a:solidFill>
              <a:latin typeface="Source Sans 3" panose="020B0303030403020204" pitchFamily="34" charset="0"/>
              <a:sym typeface="Wingdings" panose="05000000000000000000" pitchFamily="2" charset="2"/>
            </a:endParaRPr>
          </a:p>
          <a:p>
            <a:pPr>
              <a:lnSpc>
                <a:spcPct val="100000"/>
              </a:lnSpc>
            </a:pPr>
            <a:r>
              <a:rPr lang="lv-LV" sz="2200" b="0">
                <a:solidFill>
                  <a:srgbClr val="010101"/>
                </a:solidFill>
                <a:latin typeface="Source Sans 3" panose="020B0303030403020204" pitchFamily="34" charset="0"/>
                <a:sym typeface="Wingdings" panose="05000000000000000000" pitchFamily="2" charset="2"/>
              </a:rPr>
              <a:t> Mūsu ministri </a:t>
            </a:r>
            <a:r>
              <a:rPr lang="lv-LV" sz="2200">
                <a:solidFill>
                  <a:srgbClr val="010101"/>
                </a:solidFill>
                <a:latin typeface="Source Sans 3" panose="020B0303030403020204" pitchFamily="34" charset="0"/>
                <a:sym typeface="Wingdings" panose="05000000000000000000" pitchFamily="2" charset="2"/>
              </a:rPr>
              <a:t>[vārds, uzvārds un ministra amats] </a:t>
            </a:r>
            <a:r>
              <a:rPr lang="lv-LV" sz="2200" b="0">
                <a:solidFill>
                  <a:srgbClr val="010101"/>
                </a:solidFill>
                <a:latin typeface="Source Sans 3" panose="020B0303030403020204" pitchFamily="34" charset="0"/>
                <a:sym typeface="Wingdings" panose="05000000000000000000" pitchFamily="2" charset="2"/>
              </a:rPr>
              <a:t>un </a:t>
            </a:r>
            <a:r>
              <a:rPr lang="lv-LV" sz="2200">
                <a:solidFill>
                  <a:srgbClr val="010101"/>
                </a:solidFill>
                <a:latin typeface="Source Sans 3" panose="020B0303030403020204" pitchFamily="34" charset="0"/>
                <a:sym typeface="Wingdings" panose="05000000000000000000" pitchFamily="2" charset="2"/>
              </a:rPr>
              <a:t>[vārds, uzvārds un ministra amats] </a:t>
            </a:r>
            <a:r>
              <a:rPr lang="lv-LV" sz="2200" b="0">
                <a:solidFill>
                  <a:srgbClr val="010101"/>
                </a:solidFill>
                <a:latin typeface="Source Sans 3" panose="020B0303030403020204" pitchFamily="34" charset="0"/>
                <a:sym typeface="Wingdings" panose="05000000000000000000" pitchFamily="2" charset="2"/>
              </a:rPr>
              <a:t>bieži strādā kopā ar citiem ES ministriem. Viņi tiekas ar kolēģiem no citām dalībvalstīm Eiropas Savienības Padomē. </a:t>
            </a:r>
            <a:br>
              <a:rPr lang="lv-LV" sz="2200" b="0">
                <a:solidFill>
                  <a:srgbClr val="010101"/>
                </a:solidFill>
                <a:latin typeface="Source Sans 3" panose="020B0303030403020204" pitchFamily="34" charset="0"/>
                <a:sym typeface="Wingdings" panose="05000000000000000000" pitchFamily="2" charset="2"/>
              </a:rPr>
            </a:br>
            <a:endParaRPr lang="lv-LV" sz="2200" b="0">
              <a:solidFill>
                <a:srgbClr val="010101"/>
              </a:solidFill>
              <a:latin typeface="Source Sans 3" panose="020B0303030403020204" pitchFamily="34" charset="0"/>
              <a:sym typeface="Wingdings" panose="05000000000000000000" pitchFamily="2" charset="2"/>
            </a:endParaRPr>
          </a:p>
          <a:p>
            <a:pPr>
              <a:lnSpc>
                <a:spcPct val="100000"/>
              </a:lnSpc>
            </a:pPr>
            <a:r>
              <a:rPr lang="lv-LV" sz="2200" b="0">
                <a:solidFill>
                  <a:srgbClr val="010101"/>
                </a:solidFill>
                <a:latin typeface="Source Sans 3" panose="020B0303030403020204" pitchFamily="34" charset="0"/>
                <a:sym typeface="Wingdings" panose="05000000000000000000" pitchFamily="2" charset="2"/>
              </a:rPr>
              <a:t></a:t>
            </a:r>
            <a:r>
              <a:rPr lang="lv-LV" sz="2200" b="0" i="0">
                <a:solidFill>
                  <a:srgbClr val="010101"/>
                </a:solidFill>
                <a:latin typeface="Source Sans 3" panose="020B0303030403020204" pitchFamily="34" charset="0"/>
                <a:sym typeface="Wingdings" panose="05000000000000000000" pitchFamily="2" charset="2"/>
              </a:rPr>
              <a:t>Mūsu</a:t>
            </a:r>
            <a:r>
              <a:rPr lang="lv-LV" sz="2200">
                <a:solidFill>
                  <a:srgbClr val="010101"/>
                </a:solidFill>
                <a:latin typeface="Source Sans 3" panose="020B0303030403020204" pitchFamily="34" charset="0"/>
                <a:sym typeface="Wingdings" panose="05000000000000000000" pitchFamily="2" charset="2"/>
              </a:rPr>
              <a:t> [valsts/valdības vadītājs, [vārds, uzvārds]</a:t>
            </a:r>
            <a:r>
              <a:rPr lang="lv-LV" sz="2200" b="0">
                <a:solidFill>
                  <a:srgbClr val="010101"/>
                </a:solidFill>
                <a:latin typeface="Source Sans 3" panose="020B0303030403020204" pitchFamily="34" charset="0"/>
                <a:sym typeface="Wingdings" panose="05000000000000000000" pitchFamily="2" charset="2"/>
              </a:rPr>
              <a:t>, piedalās ES samitos kā Eiropadomes loceklis.</a:t>
            </a:r>
          </a:p>
          <a:p>
            <a:endParaRPr lang="fr-BE" dirty="0"/>
          </a:p>
        </p:txBody>
      </p:sp>
    </p:spTree>
    <p:extLst>
      <p:ext uri="{BB962C8B-B14F-4D97-AF65-F5344CB8AC3E}">
        <p14:creationId xmlns:p14="http://schemas.microsoft.com/office/powerpoint/2010/main" val="2018927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anim calcmode="lin" valueType="num">
                                      <p:cBhvr>
                                        <p:cTn id="2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1000"/>
                                        <p:tgtEl>
                                          <p:spTgt spid="7">
                                            <p:txEl>
                                              <p:pRg st="1" end="1"/>
                                            </p:txEl>
                                          </p:spTgt>
                                        </p:tgtEl>
                                      </p:cBhvr>
                                    </p:animEffect>
                                    <p:anim calcmode="lin" valueType="num">
                                      <p:cBhvr>
                                        <p:cTn id="27"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1000"/>
                                        <p:tgtEl>
                                          <p:spTgt spid="7">
                                            <p:txEl>
                                              <p:pRg st="2" end="2"/>
                                            </p:txEl>
                                          </p:spTgt>
                                        </p:tgtEl>
                                      </p:cBhvr>
                                    </p:animEffect>
                                    <p:anim calcmode="lin" valueType="num">
                                      <p:cBhvr>
                                        <p:cTn id="3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7">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1000"/>
                                        <p:tgtEl>
                                          <p:spTgt spid="7">
                                            <p:txEl>
                                              <p:pRg st="3" end="3"/>
                                            </p:txEl>
                                          </p:spTgt>
                                        </p:tgtEl>
                                      </p:cBhvr>
                                    </p:animEffect>
                                    <p:anim calcmode="lin" valueType="num">
                                      <p:cBhvr>
                                        <p:cTn id="37"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fade">
                                      <p:cBhvr>
                                        <p:cTn id="41" dur="1000"/>
                                        <p:tgtEl>
                                          <p:spTgt spid="7">
                                            <p:txEl>
                                              <p:pRg st="4" end="4"/>
                                            </p:txEl>
                                          </p:spTgt>
                                        </p:tgtEl>
                                      </p:cBhvr>
                                    </p:animEffect>
                                    <p:anim calcmode="lin" valueType="num">
                                      <p:cBhvr>
                                        <p:cTn id="4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834313"/>
          </a:xfrm>
        </p:spPr>
        <p:txBody>
          <a:bodyPr/>
          <a:lstStyle/>
          <a:p>
            <a:pPr>
              <a:lnSpc>
                <a:spcPts val="3000"/>
              </a:lnSpc>
            </a:pPr>
            <a:r>
              <a:rPr lang="lv-LV"/>
              <a:t>[NOSAUKUMS REĢIONS] Eiropas Savienībā</a:t>
            </a:r>
          </a:p>
          <a:p>
            <a:pPr>
              <a:lnSpc>
                <a:spcPts val="3000"/>
              </a:lnSpc>
            </a:pPr>
            <a:r>
              <a:rPr lang="lv-LV">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51222" y="509785"/>
            <a:ext cx="615718" cy="520325"/>
          </a:xfrm>
          <a:prstGeom prst="rect">
            <a:avLst/>
          </a:prstGeom>
        </p:spPr>
      </p:pic>
      <p:sp>
        <p:nvSpPr>
          <p:cNvPr id="7" name="Text Placeholder 6">
            <a:extLst>
              <a:ext uri="{FF2B5EF4-FFF2-40B4-BE49-F238E27FC236}">
                <a16:creationId xmlns:a16="http://schemas.microsoft.com/office/drawing/2014/main" id="{700B7A45-CC36-A863-7574-A742324120F8}"/>
              </a:ext>
            </a:extLst>
          </p:cNvPr>
          <p:cNvSpPr>
            <a:spLocks noGrp="1"/>
          </p:cNvSpPr>
          <p:nvPr>
            <p:ph type="body" sz="quarter" idx="18"/>
          </p:nvPr>
        </p:nvSpPr>
        <p:spPr>
          <a:xfrm>
            <a:off x="1084846" y="1645093"/>
            <a:ext cx="4125172" cy="3866570"/>
          </a:xfrm>
        </p:spPr>
        <p:txBody>
          <a:bodyPr/>
          <a:lstStyle/>
          <a:p>
            <a:pPr algn="ctr"/>
            <a:endParaRPr lang="en-GB" dirty="0"/>
          </a:p>
          <a:p>
            <a:pPr algn="ctr"/>
            <a:endParaRPr lang="en-GB" dirty="0"/>
          </a:p>
          <a:p>
            <a:pPr algn="ctr"/>
            <a:endParaRPr lang="en-GB" dirty="0"/>
          </a:p>
          <a:p>
            <a:pPr algn="ctr"/>
            <a:endParaRPr lang="en-GB" dirty="0"/>
          </a:p>
          <a:p>
            <a:pPr algn="ctr"/>
            <a:r>
              <a:rPr lang="lv-LV"/>
              <a:t>[Projekta ekrānuzņēmums]</a:t>
            </a:r>
          </a:p>
        </p:txBody>
      </p:sp>
      <p:pic>
        <p:nvPicPr>
          <p:cNvPr id="2" name="Picture 1">
            <a:extLst>
              <a:ext uri="{FF2B5EF4-FFF2-40B4-BE49-F238E27FC236}">
                <a16:creationId xmlns:a16="http://schemas.microsoft.com/office/drawing/2014/main" id="{234EB734-290D-A23F-56BD-8EB45282F0BA}"/>
              </a:ext>
            </a:extLst>
          </p:cNvPr>
          <p:cNvPicPr>
            <a:picLocks noChangeAspect="1"/>
          </p:cNvPicPr>
          <p:nvPr/>
        </p:nvPicPr>
        <p:blipFill>
          <a:blip r:embed="rId5"/>
          <a:stretch>
            <a:fillRect/>
          </a:stretch>
        </p:blipFill>
        <p:spPr>
          <a:xfrm>
            <a:off x="6946597" y="1591938"/>
            <a:ext cx="4127350" cy="3871296"/>
          </a:xfrm>
          <a:prstGeom prst="rect">
            <a:avLst/>
          </a:prstGeom>
        </p:spPr>
      </p:pic>
      <p:pic>
        <p:nvPicPr>
          <p:cNvPr id="6" name="Picture 5">
            <a:extLst>
              <a:ext uri="{FF2B5EF4-FFF2-40B4-BE49-F238E27FC236}">
                <a16:creationId xmlns:a16="http://schemas.microsoft.com/office/drawing/2014/main" id="{869F27B6-46F3-1CD9-8A6B-44CB55CD7651}"/>
              </a:ext>
            </a:extLst>
          </p:cNvPr>
          <p:cNvPicPr>
            <a:picLocks noChangeAspect="1"/>
          </p:cNvPicPr>
          <p:nvPr/>
        </p:nvPicPr>
        <p:blipFill>
          <a:blip r:embed="rId6"/>
          <a:stretch>
            <a:fillRect/>
          </a:stretch>
        </p:blipFill>
        <p:spPr>
          <a:xfrm>
            <a:off x="7421012" y="3310131"/>
            <a:ext cx="2816596" cy="536494"/>
          </a:xfrm>
          <a:prstGeom prst="rect">
            <a:avLst/>
          </a:prstGeom>
        </p:spPr>
      </p:pic>
      <p:sp>
        <p:nvSpPr>
          <p:cNvPr id="9" name="TextBox 8">
            <a:extLst>
              <a:ext uri="{FF2B5EF4-FFF2-40B4-BE49-F238E27FC236}">
                <a16:creationId xmlns:a16="http://schemas.microsoft.com/office/drawing/2014/main" id="{65CC91F9-13A9-48EC-40ED-EF74998EF8D7}"/>
              </a:ext>
            </a:extLst>
          </p:cNvPr>
          <p:cNvSpPr txBox="1"/>
          <p:nvPr/>
        </p:nvSpPr>
        <p:spPr>
          <a:xfrm>
            <a:off x="0" y="5582995"/>
            <a:ext cx="6307810" cy="369332"/>
          </a:xfrm>
          <a:prstGeom prst="rect">
            <a:avLst/>
          </a:prstGeom>
          <a:noFill/>
        </p:spPr>
        <p:txBody>
          <a:bodyPr wrap="square">
            <a:spAutoFit/>
          </a:bodyPr>
          <a:lstStyle/>
          <a:p>
            <a:pPr algn="ctr"/>
            <a:r>
              <a:rPr lang="lv-LV"/>
              <a:t>[Projekta apraksts vienā īsā teikumā]</a:t>
            </a:r>
          </a:p>
        </p:txBody>
      </p:sp>
      <p:sp>
        <p:nvSpPr>
          <p:cNvPr id="11" name="TextBox 10">
            <a:extLst>
              <a:ext uri="{FF2B5EF4-FFF2-40B4-BE49-F238E27FC236}">
                <a16:creationId xmlns:a16="http://schemas.microsoft.com/office/drawing/2014/main" id="{DC915316-0D91-B0CD-A89F-3207BF8E7728}"/>
              </a:ext>
            </a:extLst>
          </p:cNvPr>
          <p:cNvSpPr txBox="1"/>
          <p:nvPr/>
        </p:nvSpPr>
        <p:spPr>
          <a:xfrm>
            <a:off x="6096000" y="5582995"/>
            <a:ext cx="6304546" cy="369332"/>
          </a:xfrm>
          <a:prstGeom prst="rect">
            <a:avLst/>
          </a:prstGeom>
          <a:noFill/>
        </p:spPr>
        <p:txBody>
          <a:bodyPr wrap="square">
            <a:spAutoFit/>
          </a:bodyPr>
          <a:lstStyle/>
          <a:p>
            <a:pPr algn="ctr"/>
            <a:r>
              <a:rPr lang="lv-LV"/>
              <a:t>[Projekta apraksts vienā īsā teikumā]</a:t>
            </a:r>
          </a:p>
        </p:txBody>
      </p:sp>
    </p:spTree>
    <p:extLst>
      <p:ext uri="{BB962C8B-B14F-4D97-AF65-F5344CB8AC3E}">
        <p14:creationId xmlns:p14="http://schemas.microsoft.com/office/powerpoint/2010/main" val="1198463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9612548" cy="1468465"/>
          </a:xfrm>
        </p:spPr>
        <p:txBody>
          <a:bodyPr/>
          <a:lstStyle/>
          <a:p>
            <a:pPr>
              <a:lnSpc>
                <a:spcPts val="3000"/>
              </a:lnSpc>
            </a:pPr>
            <a:r>
              <a:rPr lang="lv-LV"/>
              <a:t>Aktuālie notikumi</a:t>
            </a:r>
          </a:p>
          <a:p>
            <a:pPr>
              <a:lnSpc>
                <a:spcPts val="3000"/>
              </a:lnSpc>
            </a:pPr>
            <a:r>
              <a:rPr lang="lv-LV">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19146973-2B07-5D3A-B29A-526CAD631A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0" name="Rectangle 9">
            <a:extLst>
              <a:ext uri="{FF2B5EF4-FFF2-40B4-BE49-F238E27FC236}">
                <a16:creationId xmlns:a16="http://schemas.microsoft.com/office/drawing/2014/main" id="{A30174BE-64A1-84A0-55B8-A455F1D671CB}"/>
              </a:ext>
            </a:extLst>
          </p:cNvPr>
          <p:cNvSpPr/>
          <p:nvPr/>
        </p:nvSpPr>
        <p:spPr>
          <a:xfrm>
            <a:off x="1142746" y="1450386"/>
            <a:ext cx="9585654" cy="5070805"/>
          </a:xfrm>
          <a:prstGeom prst="rect">
            <a:avLst/>
          </a:prstGeom>
          <a:solidFill>
            <a:srgbClr val="1C45E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a:solidFill>
                  <a:srgbClr val="404A52"/>
                </a:solidFill>
              </a:rPr>
              <a:t>[Ziņu raksta ekrānuzņēmums]</a:t>
            </a:r>
          </a:p>
        </p:txBody>
      </p:sp>
    </p:spTree>
    <p:extLst>
      <p:ext uri="{BB962C8B-B14F-4D97-AF65-F5344CB8AC3E}">
        <p14:creationId xmlns:p14="http://schemas.microsoft.com/office/powerpoint/2010/main" val="2787836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00"/>
                                        <p:tgtEl>
                                          <p:spTgt spid="10">
                                            <p:txEl>
                                              <p:pRg st="0" end="0"/>
                                            </p:txEl>
                                          </p:spTgt>
                                        </p:tgtEl>
                                      </p:cBhvr>
                                    </p:animEffect>
                                    <p:anim calcmode="lin" valueType="num">
                                      <p:cBhvr>
                                        <p:cTn id="2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A80B7-E3C4-A04A-9ADD-F71D96D75755}"/>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33" name="Text Placeholder 32">
            <a:extLst>
              <a:ext uri="{FF2B5EF4-FFF2-40B4-BE49-F238E27FC236}">
                <a16:creationId xmlns:a16="http://schemas.microsoft.com/office/drawing/2014/main" id="{F0245C53-9831-DF49-938A-BAB12413B4EC}"/>
              </a:ext>
            </a:extLst>
          </p:cNvPr>
          <p:cNvSpPr>
            <a:spLocks noGrp="1"/>
          </p:cNvSpPr>
          <p:nvPr>
            <p:ph type="body" sz="quarter" idx="12"/>
          </p:nvPr>
        </p:nvSpPr>
        <p:spPr>
          <a:xfrm>
            <a:off x="625060" y="507568"/>
            <a:ext cx="4895207" cy="1088757"/>
          </a:xfrm>
        </p:spPr>
        <p:txBody>
          <a:bodyPr/>
          <a:lstStyle/>
          <a:p>
            <a:pPr>
              <a:lnSpc>
                <a:spcPts val="3000"/>
              </a:lnSpc>
            </a:pPr>
            <a:r>
              <a:rPr lang="lv-LV"/>
              <a:t>Toreiz un tagad</a:t>
            </a:r>
          </a:p>
          <a:p>
            <a:pPr>
              <a:lnSpc>
                <a:spcPts val="3000"/>
              </a:lnSpc>
            </a:pPr>
            <a:r>
              <a:rPr lang="lv-LV">
                <a:solidFill>
                  <a:schemeClr val="accent2"/>
                </a:solidFill>
              </a:rPr>
              <a:t>⸺</a:t>
            </a:r>
          </a:p>
        </p:txBody>
      </p:sp>
      <p:sp>
        <p:nvSpPr>
          <p:cNvPr id="3" name="TextBox 2">
            <a:extLst>
              <a:ext uri="{FF2B5EF4-FFF2-40B4-BE49-F238E27FC236}">
                <a16:creationId xmlns:a16="http://schemas.microsoft.com/office/drawing/2014/main" id="{B3E6CD4D-4B34-4CD4-1860-A646F74C7A04}"/>
              </a:ext>
            </a:extLst>
          </p:cNvPr>
          <p:cNvSpPr txBox="1"/>
          <p:nvPr/>
        </p:nvSpPr>
        <p:spPr>
          <a:xfrm>
            <a:off x="705173" y="1596325"/>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2DFB7368-B047-2217-1458-31D9677B71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07568"/>
            <a:ext cx="417156" cy="834313"/>
          </a:xfrm>
          <a:prstGeom prst="rect">
            <a:avLst/>
          </a:prstGeom>
        </p:spPr>
      </p:pic>
      <p:sp>
        <p:nvSpPr>
          <p:cNvPr id="15" name="Text Placeholder 9">
            <a:extLst>
              <a:ext uri="{FF2B5EF4-FFF2-40B4-BE49-F238E27FC236}">
                <a16:creationId xmlns:a16="http://schemas.microsoft.com/office/drawing/2014/main" id="{607905FD-1E27-3C04-2C80-3C0F31777871}"/>
              </a:ext>
            </a:extLst>
          </p:cNvPr>
          <p:cNvSpPr txBox="1">
            <a:spLocks/>
          </p:cNvSpPr>
          <p:nvPr/>
        </p:nvSpPr>
        <p:spPr>
          <a:xfrm>
            <a:off x="624789" y="1748725"/>
            <a:ext cx="5390828" cy="4169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System Font Regular"/>
              <a:buChar char="→"/>
            </a:pPr>
            <a:r>
              <a:rPr lang="lv-LV" sz="2400">
                <a:solidFill>
                  <a:schemeClr val="accent6"/>
                </a:solidFill>
              </a:rPr>
              <a:t>Darbs un studijas ārvalstīs</a:t>
            </a:r>
          </a:p>
          <a:p>
            <a:pPr>
              <a:lnSpc>
                <a:spcPct val="150000"/>
              </a:lnSpc>
              <a:buFont typeface="System Font Regular"/>
              <a:buChar char="→"/>
            </a:pPr>
            <a:r>
              <a:rPr lang="lv-LV" sz="2400">
                <a:solidFill>
                  <a:schemeClr val="accent6"/>
                </a:solidFill>
              </a:rPr>
              <a:t>Ceļošana/tūrisms</a:t>
            </a:r>
          </a:p>
          <a:p>
            <a:pPr>
              <a:lnSpc>
                <a:spcPct val="150000"/>
              </a:lnSpc>
              <a:buFont typeface="System Font Regular"/>
              <a:buChar char="→"/>
            </a:pPr>
            <a:r>
              <a:rPr lang="lv-LV" sz="2400">
                <a:solidFill>
                  <a:schemeClr val="accent6"/>
                </a:solidFill>
              </a:rPr>
              <a:t>Miers</a:t>
            </a:r>
          </a:p>
          <a:p>
            <a:pPr>
              <a:lnSpc>
                <a:spcPct val="150000"/>
              </a:lnSpc>
              <a:buFont typeface="System Font Regular"/>
              <a:buChar char="→"/>
            </a:pPr>
            <a:r>
              <a:rPr lang="lv-LV" sz="2400">
                <a:solidFill>
                  <a:schemeClr val="accent6"/>
                </a:solidFill>
              </a:rPr>
              <a:t>Infrastruktūra</a:t>
            </a:r>
          </a:p>
          <a:p>
            <a:pPr>
              <a:lnSpc>
                <a:spcPct val="150000"/>
              </a:lnSpc>
              <a:buFont typeface="System Font Regular"/>
              <a:buChar char="→"/>
            </a:pPr>
            <a:r>
              <a:rPr lang="lv-LV" sz="2400">
                <a:solidFill>
                  <a:schemeClr val="accent6"/>
                </a:solidFill>
              </a:rPr>
              <a:t>Vienotais tirgus</a:t>
            </a:r>
          </a:p>
          <a:p>
            <a:pPr>
              <a:lnSpc>
                <a:spcPct val="150000"/>
              </a:lnSpc>
              <a:buFont typeface="System Font Regular"/>
              <a:buChar char="→"/>
            </a:pPr>
            <a:r>
              <a:rPr lang="lv-LV" sz="2400">
                <a:solidFill>
                  <a:schemeClr val="accent6"/>
                </a:solidFill>
              </a:rPr>
              <a:t>Kultūras mantojuma aizsardzība</a:t>
            </a:r>
          </a:p>
          <a:p>
            <a:endParaRPr lang="es-ES" dirty="0"/>
          </a:p>
        </p:txBody>
      </p:sp>
      <p:pic>
        <p:nvPicPr>
          <p:cNvPr id="4" name="Picture Placeholder 17">
            <a:extLst>
              <a:ext uri="{FF2B5EF4-FFF2-40B4-BE49-F238E27FC236}">
                <a16:creationId xmlns:a16="http://schemas.microsoft.com/office/drawing/2014/main" id="{744CF15A-63AC-3EFB-5121-8DB3721122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8160" y="1748725"/>
            <a:ext cx="5311775" cy="4045499"/>
          </a:xfrm>
          <a:prstGeom prst="rect">
            <a:avLst/>
          </a:prstGeom>
        </p:spPr>
      </p:pic>
    </p:spTree>
    <p:extLst>
      <p:ext uri="{BB962C8B-B14F-4D97-AF65-F5344CB8AC3E}">
        <p14:creationId xmlns:p14="http://schemas.microsoft.com/office/powerpoint/2010/main" val="1831117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1000"/>
                                        <p:tgtEl>
                                          <p:spTgt spid="33">
                                            <p:txEl>
                                              <p:pRg st="0" end="0"/>
                                            </p:txEl>
                                          </p:spTgt>
                                        </p:tgtEl>
                                      </p:cBhvr>
                                    </p:animEffect>
                                    <p:anim calcmode="lin" valueType="num">
                                      <p:cBhvr>
                                        <p:cTn id="8"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3">
                                            <p:txEl>
                                              <p:pRg st="1" end="1"/>
                                            </p:txEl>
                                          </p:spTgt>
                                        </p:tgtEl>
                                        <p:attrNameLst>
                                          <p:attrName>style.visibility</p:attrName>
                                        </p:attrNameLst>
                                      </p:cBhvr>
                                      <p:to>
                                        <p:strVal val="visible"/>
                                      </p:to>
                                    </p:set>
                                    <p:animEffect transition="in" filter="fade">
                                      <p:cBhvr>
                                        <p:cTn id="14" dur="1000"/>
                                        <p:tgtEl>
                                          <p:spTgt spid="33">
                                            <p:txEl>
                                              <p:pRg st="1" end="1"/>
                                            </p:txEl>
                                          </p:spTgt>
                                        </p:tgtEl>
                                      </p:cBhvr>
                                    </p:animEffect>
                                    <p:anim calcmode="lin" valueType="num">
                                      <p:cBhvr>
                                        <p:cTn id="15" dur="10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xEl>
                                              <p:pRg st="1" end="1"/>
                                            </p:txEl>
                                          </p:spTgt>
                                        </p:tgtEl>
                                        <p:attrNameLst>
                                          <p:attrName>style.visibility</p:attrName>
                                        </p:attrNameLst>
                                      </p:cBhvr>
                                      <p:to>
                                        <p:strVal val="visible"/>
                                      </p:to>
                                    </p:set>
                                    <p:animEffect transition="in" filter="fade">
                                      <p:cBhvr>
                                        <p:cTn id="26" dur="1000"/>
                                        <p:tgtEl>
                                          <p:spTgt spid="15">
                                            <p:txEl>
                                              <p:pRg st="1" end="1"/>
                                            </p:txEl>
                                          </p:spTgt>
                                        </p:tgtEl>
                                      </p:cBhvr>
                                    </p:animEffect>
                                    <p:anim calcmode="lin" valueType="num">
                                      <p:cBhvr>
                                        <p:cTn id="27"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1000"/>
                                        <p:tgtEl>
                                          <p:spTgt spid="15">
                                            <p:txEl>
                                              <p:pRg st="2" end="2"/>
                                            </p:txEl>
                                          </p:spTgt>
                                        </p:tgtEl>
                                      </p:cBhvr>
                                    </p:animEffect>
                                    <p:anim calcmode="lin" valueType="num">
                                      <p:cBhvr>
                                        <p:cTn id="3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xEl>
                                              <p:pRg st="3" end="3"/>
                                            </p:txEl>
                                          </p:spTgt>
                                        </p:tgtEl>
                                        <p:attrNameLst>
                                          <p:attrName>style.visibility</p:attrName>
                                        </p:attrNameLst>
                                      </p:cBhvr>
                                      <p:to>
                                        <p:strVal val="visible"/>
                                      </p:to>
                                    </p:set>
                                    <p:animEffect transition="in" filter="fade">
                                      <p:cBhvr>
                                        <p:cTn id="36" dur="1000"/>
                                        <p:tgtEl>
                                          <p:spTgt spid="15">
                                            <p:txEl>
                                              <p:pRg st="3" end="3"/>
                                            </p:txEl>
                                          </p:spTgt>
                                        </p:tgtEl>
                                      </p:cBhvr>
                                    </p:animEffect>
                                    <p:anim calcmode="lin" valueType="num">
                                      <p:cBhvr>
                                        <p:cTn id="37"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5">
                                            <p:txEl>
                                              <p:pRg st="3" end="3"/>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5">
                                            <p:txEl>
                                              <p:pRg st="5" end="5"/>
                                            </p:txEl>
                                          </p:spTgt>
                                        </p:tgtEl>
                                        <p:attrNameLst>
                                          <p:attrName>style.visibility</p:attrName>
                                        </p:attrNameLst>
                                      </p:cBhvr>
                                      <p:to>
                                        <p:strVal val="visible"/>
                                      </p:to>
                                    </p:set>
                                    <p:animEffect transition="in" filter="fade">
                                      <p:cBhvr>
                                        <p:cTn id="46" dur="1000"/>
                                        <p:tgtEl>
                                          <p:spTgt spid="15">
                                            <p:txEl>
                                              <p:pRg st="5" end="5"/>
                                            </p:txEl>
                                          </p:spTgt>
                                        </p:tgtEl>
                                      </p:cBhvr>
                                    </p:animEffect>
                                    <p:anim calcmode="lin" valueType="num">
                                      <p:cBhvr>
                                        <p:cTn id="47"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p:bldLst>
  </p:timing>
</p:sld>
</file>

<file path=ppt/theme/theme1.xml><?xml version="1.0" encoding="utf-8"?>
<a:theme xmlns:a="http://schemas.openxmlformats.org/drawingml/2006/main" name="Office Theme">
  <a:themeElements>
    <a:clrScheme name="PPT-01">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23C4D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1" ma:contentTypeDescription="Create a new document." ma:contentTypeScope="" ma:versionID="2929f01bdd627b07f56f5e6245cf84b7">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dde35ef0e383cb7b0f78e29021f3e1ca"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0A7C63-3261-4339-B45D-1DA9B4F2B4B8}">
  <ds:schemaRefs>
    <ds:schemaRef ds:uri="http://schemas.microsoft.com/office/2006/metadata/properties"/>
    <ds:schemaRef ds:uri="http://schemas.microsoft.com/office/infopath/2007/PartnerControls"/>
    <ds:schemaRef ds:uri="75666dcc-d1b0-4620-9e73-6d33eb7c4046"/>
    <ds:schemaRef ds:uri="a7616446-7f67-491d-a071-b296a72de81c"/>
    <ds:schemaRef ds:uri="http://schemas.microsoft.com/sharepoint/v3"/>
  </ds:schemaRefs>
</ds:datastoreItem>
</file>

<file path=customXml/itemProps2.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3.xml><?xml version="1.0" encoding="utf-8"?>
<ds:datastoreItem xmlns:ds="http://schemas.openxmlformats.org/officeDocument/2006/customXml" ds:itemID="{9020089A-28C7-4C1C-A82A-AE8C83C02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ppt_v3 _sample</Template>
  <TotalTime>7232</TotalTime>
  <Words>981</Words>
  <Application>Microsoft Office PowerPoint</Application>
  <PresentationFormat>Widescreen</PresentationFormat>
  <Paragraphs>175</Paragraphs>
  <Slides>16</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Courier New</vt:lpstr>
      <vt:lpstr>Source Sans 3</vt:lpstr>
      <vt:lpstr>Source Sans 3 Medium</vt:lpstr>
      <vt:lpstr>Source Sans 3 Semibold</vt:lpstr>
      <vt:lpstr>Source Serif 4 14pt</vt:lpstr>
      <vt:lpstr>System Font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45</cp:revision>
  <cp:lastPrinted>2020-03-11T16:07:50Z</cp:lastPrinted>
  <dcterms:created xsi:type="dcterms:W3CDTF">2020-03-24T15:57:55Z</dcterms:created>
  <dcterms:modified xsi:type="dcterms:W3CDTF">2025-01-30T16:54:20Z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df41d6-74a9-4a97-809c-213cd32520cc_Enabled">
    <vt:lpwstr>true</vt:lpwstr>
  </property>
  <property fmtid="{D5CDD505-2E9C-101B-9397-08002B2CF9AE}" pid="3" name="MSIP_Label_b1df41d6-74a9-4a97-809c-213cd32520cc_SetDate">
    <vt:lpwstr>2023-03-08T17:00:07Z</vt:lpwstr>
  </property>
  <property fmtid="{D5CDD505-2E9C-101B-9397-08002B2CF9AE}" pid="4" name="MSIP_Label_b1df41d6-74a9-4a97-809c-213cd32520cc_Method">
    <vt:lpwstr>Standard</vt:lpwstr>
  </property>
  <property fmtid="{D5CDD505-2E9C-101B-9397-08002B2CF9AE}" pid="5" name="MSIP_Label_b1df41d6-74a9-4a97-809c-213cd32520cc_Name">
    <vt:lpwstr>GSCEU - NON PUBLIC Label</vt:lpwstr>
  </property>
  <property fmtid="{D5CDD505-2E9C-101B-9397-08002B2CF9AE}" pid="6" name="MSIP_Label_b1df41d6-74a9-4a97-809c-213cd32520cc_SiteId">
    <vt:lpwstr>03ad1c97-0a4d-4e82-8f93-27291a6a0767</vt:lpwstr>
  </property>
  <property fmtid="{D5CDD505-2E9C-101B-9397-08002B2CF9AE}" pid="7" name="MSIP_Label_b1df41d6-74a9-4a97-809c-213cd32520cc_ActionId">
    <vt:lpwstr>ddd9315c-232f-4ec1-84a0-95bdef157b5b</vt:lpwstr>
  </property>
  <property fmtid="{D5CDD505-2E9C-101B-9397-08002B2CF9AE}" pid="8" name="MSIP_Label_b1df41d6-74a9-4a97-809c-213cd32520cc_ContentBits">
    <vt:lpwstr>0</vt:lpwstr>
  </property>
  <property fmtid="{D5CDD505-2E9C-101B-9397-08002B2CF9AE}" pid="9" name="ContentTypeId">
    <vt:lpwstr>0x01010044D3E1EACFA3534BAAE6733335E23D4F</vt:lpwstr>
  </property>
  <property fmtid="{D5CDD505-2E9C-101B-9397-08002B2CF9AE}" pid="10" name="MediaServiceImageTags">
    <vt:lpwstr/>
  </property>
</Properties>
</file>