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70392" autoAdjust="0"/>
  </p:normalViewPr>
  <p:slideViewPr>
    <p:cSldViewPr snapToGrid="0" snapToObjects="1">
      <p:cViewPr varScale="1">
        <p:scale>
          <a:sx n="79" d="100"/>
          <a:sy n="79" d="100"/>
        </p:scale>
        <p:origin x="189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ga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ga/region?kind=prj&amp;area=IE&amp;txt=%C3%89ire-Ireland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a-I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tionscadal comhpháirteach é an tAontas Eorpach le haghaidh comhar eacnamaíoch agus polaitiúil idir 27 mBallstát. </a:t>
            </a:r>
            <a:br>
              <a:rPr lang="ga-I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ga-IE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treise na Ballstáit ag treabhadh ar aghaidh bonn ar aon. Is gníomhaí polaitiúil </a:t>
            </a:r>
            <a:r>
              <a:rPr lang="ga-IE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fornáisiúnta</a:t>
            </a:r>
            <a:r>
              <a:rPr lang="ga-IE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an tAontas Eorpach, rud a chiallaíonn gur i gcomhar le chéile a dhéantar an chinnteoireacht ar ábhair áirithe. Is faoi na Ballstáit atá sé na cinntí a dhéantar ar leibhéal an Aontais a chur chun feidhme ar an leibhéal náisiúnta.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ga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Cuir in iúl go bhfuil gach ceann de na 10 n-ábhar (agus tuilleadh lena chois) sna trí phríomhthosaíocht, i mball éigin:</a:t>
            </a:r>
          </a:p>
          <a:p>
            <a:r>
              <a:rPr lang="ga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Eoraip atá saor daonlathach: </a:t>
            </a:r>
            <a:r>
              <a:rPr lang="ga-I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luachanna, an t-idirlíon, gairm bheatha, an tsláinte, ceannacháin etc.</a:t>
            </a:r>
          </a:p>
          <a:p>
            <a:r>
              <a:rPr lang="ga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Eoraip atá láidir slán: </a:t>
            </a:r>
            <a:r>
              <a:rPr lang="ga-I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tslándáil, cúrsaí airgid, ceannacháin, an taisteal etc.</a:t>
            </a:r>
          </a:p>
          <a:p>
            <a:r>
              <a:rPr lang="ga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Eoraip atá rathúil iomaíoch: </a:t>
            </a:r>
            <a:r>
              <a:rPr lang="ga-I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cúrsaí airgid, gairm bheatha, an saol amuigh faoin aer, bia etc.</a:t>
            </a:r>
            <a:r>
              <a:rPr lang="ga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 ar mhaithe le comhar i dtrádáil cruach agus guail a cruthaíodh an tAontas i dtús aimsire lena chinntiú nach mbeadh cogadh ‘go brách arís’ ar mhór-roinn na hEorpa, agus tháinig fás agus forbairt air riamh is choíche go raibh clú Aontas na luachanna gnóthaithe aige ar deireadh.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a-IE" sz="1200" b="1">
                <a:sym typeface="Wingdings" panose="05000000000000000000" pitchFamily="2" charset="2"/>
              </a:rPr>
              <a:t></a:t>
            </a:r>
            <a:r>
              <a:rPr lang="ga-IE" sz="1200" b="1"/>
              <a:t> An Chomhairle Eorpach: </a:t>
            </a:r>
            <a:r>
              <a:rPr lang="ga-IE" sz="1200"/>
              <a:t> cinn stáit nó rialtais, a chinnfidh clár oibre polaitiúil an Aontais Eorpaigh.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ga-IE" sz="1200" b="1"/>
              <a:t>An Coimisiún Eorpach: </a:t>
            </a:r>
            <a:r>
              <a:rPr lang="ga-IE" sz="1200"/>
              <a:t>cumhacht feidhmiúcháin neamhspleách an Aontais Eorpaigh. Coimisinéir amháin in aghaidh an Bhallstáit. Glacfaidh sé nó sí tionscnamh le haghaidh reachtaíocht nua de chuid an Aontais Eorpaigh.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ga-IE" sz="1200" b="1"/>
              <a:t>Parlaimint na hEorpa: </a:t>
            </a:r>
            <a:r>
              <a:rPr lang="ga-IE" sz="1200"/>
              <a:t>‘guth an phobail’ san Aontas Eorpach. Rialú daonlathach ar an bpróiseas reachtaíochta. Roinneann an chumhacht reachtach le Comhairle an Aontais Eorpaigh. </a:t>
            </a:r>
          </a:p>
          <a:p>
            <a:r>
              <a:rPr lang="ga-IE" sz="1200" b="1">
                <a:sym typeface="Wingdings" panose="05000000000000000000" pitchFamily="2" charset="2"/>
              </a:rPr>
              <a:t></a:t>
            </a:r>
            <a:r>
              <a:rPr lang="ga-IE" sz="1200" b="1"/>
              <a:t> Comhairle an Aontais Eorpaigh: </a:t>
            </a:r>
            <a:r>
              <a:rPr lang="ga-IE" sz="1200"/>
              <a:t>‘guth na mBallstát’ san Aontas Eorpach. Aire amháin ó gach Ballstát le haghaidh deich n-ábhar éagsúla. Roinneann an chumhacht reachtach le Parlaimint na hEorpa.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 sz="1200" dirty="0"/>
              <a:t>Cuireann an Coimisiún Eorpach reachtaíocht nua chun cinn ach a socraíonn an Chomhairle Eorpach na tosaíochtaí. Déanann Parlaimint </a:t>
            </a:r>
            <a:br>
              <a:rPr lang="en-GB" sz="1200"/>
            </a:br>
            <a:r>
              <a:rPr lang="ga-IE" sz="1200"/>
              <a:t>na</a:t>
            </a:r>
            <a:r>
              <a:rPr lang="en-GB" sz="1200" dirty="0"/>
              <a:t> </a:t>
            </a:r>
            <a:r>
              <a:rPr lang="ga-IE" sz="1200" dirty="0"/>
              <a:t>hEorpa agus Comhairle an Aontais Eorpaigh araon an reachtaíocht atá beartaithe a phlé, a leasú agus vótáil uirthi, san iomaí babhta más gá. Má ghlactar an reachtaíocht, is é an Coimisiún Eorpach atá freagrach as í a fhorfheidhmiú agus as a chinntiú go ndéanann na Ballstáit í a chur chun feidhme/a dhaingniú ar an leibhéal náisiúnta.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ga-IE" sz="1200" b="0" i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Staidreamh agus figiúirí mar a ullmhaíodh iad. </a:t>
            </a:r>
            <a:r>
              <a:rPr lang="ga-IE" sz="1200" b="0" i="1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Scrios ‘stát/’ nó ‘/rialtas’ de réir mar is iomchuí.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ga-IE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Acmhainn úsáideach le haghaidh an ullmhúcháin: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ga-IE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https://op.europa.eu/webpub/com/short-guide-eu/ga/</a:t>
            </a:r>
            <a:r>
              <a:rPr lang="ga-IE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a-IE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Tionscadail sa réigiún ar mhaith leat aird a tharraingt orthu.  </a:t>
            </a:r>
          </a:p>
          <a:p>
            <a:r>
              <a:rPr lang="ga-IE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ar an leibhéal idirnáisiúnta agus ar an leibhéal náisiúnta, dar ndóigh, a phléitear an-chuid ábhar. Ach mar a fheicfidh na rannpháirtithe anseo, bíonn an tAontas Eorpach ar leac an dorais freisin. Is iomaí tionscadal réigiúnach a mhaoiníonn an tAontas Eorpach.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ga-IE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ga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Breathnaigh ar an suíomh gréasáin ‘Na nithe a dhéanann an Eoraip dom’ ag an nasc seo a leanas le heolas a fháil faoi thionscadail i do réigiúnsa: </a:t>
            </a:r>
            <a:r>
              <a:rPr lang="ga-IE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https://what‑europe-does-for-me.europarl.europa.eu/ga/region</a:t>
            </a:r>
            <a:r>
              <a:rPr lang="ga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>
                <a:sym typeface="Wingdings" panose="05000000000000000000" pitchFamily="2" charset="2"/>
              </a:rPr>
              <a:t></a:t>
            </a:r>
            <a:r>
              <a:rPr lang="ga-IE"/>
              <a:t> Ag brath ar an mír nuachta a roghnaíodh tráth an ullmhúcháin.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ga-IE" dirty="0"/>
              <a:t>Ag déanamh comhair le chéile san Aontas Eorpach</a:t>
            </a:r>
          </a:p>
          <a:p>
            <a:pPr>
              <a:defRPr/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ga-IE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Comhairle an Aontais Eorpaigh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ga-IE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An Ardrúnaíocht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An pacáiste oideachais saoránachta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15958" y="2615314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4784" y="933292"/>
            <a:ext cx="1591741" cy="1591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4784" y="2619886"/>
            <a:ext cx="1608620" cy="160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2569" y="2615314"/>
            <a:ext cx="1600943" cy="1600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2569" y="4314126"/>
            <a:ext cx="1608620" cy="1608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882569" y="6020615"/>
            <a:ext cx="1608620" cy="824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62677" y="4314126"/>
            <a:ext cx="610273" cy="16086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62677" y="2632193"/>
            <a:ext cx="610273" cy="15917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1623" y="4314126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ga-IE" sz="4400">
                <a:solidFill>
                  <a:srgbClr val="003399"/>
                </a:solidFill>
              </a:rPr>
              <a:t>Mar a théann an tír s’againne i gcion ar an Aontas Eorpach</a:t>
            </a:r>
          </a:p>
          <a:p>
            <a:pPr>
              <a:lnSpc>
                <a:spcPts val="3000"/>
              </a:lnSpc>
            </a:pPr>
            <a:r>
              <a:rPr lang="ga-IE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ga-IE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ga-IE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ga-IE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Bia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Ceannacháin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An t-idirlíon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An saol amuigh faoin aer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An tsláinte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Gairm bheatha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Airgead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Taisteal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Luachanna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ga-IE" sz="2400"/>
              <a:t>An tslándáil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tosaíochtaí atá agatsa a rangú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ga-IE" sz="1800"/>
              <a:t>Cuirtear tús le timthriall reachtach nua gach cúig bliana.</a:t>
            </a:r>
            <a:br>
              <a:rPr lang="ga-IE" sz="1800"/>
            </a:br>
            <a:endParaRPr lang="ga-IE" sz="1800"/>
          </a:p>
          <a:p>
            <a:r>
              <a:rPr lang="ga-IE" sz="1800"/>
              <a:t>Tagann an Chomhairle Eorpach le chéile chun tosaíochtaí a phlé ag cruinnithe mullaigh de chuid an Aontais. Tagann na 27 gCeann Stáit nó Rialtais ar chomhaontú maidir le clár oibre straitéiseach.</a:t>
            </a:r>
            <a:br>
              <a:rPr lang="ga-IE" sz="1800"/>
            </a:br>
            <a:endParaRPr lang="ga-IE" sz="1800"/>
          </a:p>
          <a:p>
            <a:r>
              <a:rPr lang="ga-IE" sz="1800"/>
              <a:t>Leagtar amach, sa chlár oibre straitéiseach, treoirlínte polaitiúla d’obair an Choimisiúin Eorpaigh.</a:t>
            </a:r>
            <a:br>
              <a:rPr lang="ga-IE" sz="1800"/>
            </a:br>
            <a:endParaRPr lang="ga-IE" sz="1800"/>
          </a:p>
          <a:p>
            <a:r>
              <a:rPr lang="ga-IE" sz="1800"/>
              <a:t>Gach sé mhí, leagann an Ballstát ag a bhfuil an Uachtaránacht amach a thosaíochtaí féin, arna gcinneadh de réir shaincheisteanna práinneacha an Aontais.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Mar a shocraítear tosaíochtaí an Aontais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365565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ga-IE" sz="1600" b="1" dirty="0"/>
              <a:t>Eoraip atá saor daonlathach</a:t>
            </a:r>
          </a:p>
          <a:p>
            <a:pPr>
              <a:spcBef>
                <a:spcPts val="800"/>
              </a:spcBef>
            </a:pPr>
            <a:r>
              <a:rPr lang="ga-IE" sz="1600" dirty="0">
                <a:sym typeface="Wingdings" panose="05000000000000000000" pitchFamily="2" charset="2"/>
              </a:rPr>
              <a:t></a:t>
            </a:r>
            <a:r>
              <a:rPr lang="ga-IE" sz="1600" dirty="0"/>
              <a:t> na luachanna Eorpacha a chaomhnú san Aontas</a:t>
            </a:r>
          </a:p>
          <a:p>
            <a:pPr>
              <a:spcBef>
                <a:spcPts val="800"/>
              </a:spcBef>
            </a:pPr>
            <a:r>
              <a:rPr lang="ga-IE" sz="1600" dirty="0">
                <a:sym typeface="Wingdings" panose="05000000000000000000" pitchFamily="2" charset="2"/>
              </a:rPr>
              <a:t></a:t>
            </a:r>
            <a:r>
              <a:rPr lang="ga-IE" sz="1600" dirty="0"/>
              <a:t> ag seasamh lenár luachanna ar an leibhéal domhanda</a:t>
            </a:r>
          </a:p>
          <a:p>
            <a:pPr>
              <a:spcBef>
                <a:spcPts val="800"/>
              </a:spcBef>
            </a:pPr>
            <a:endParaRPr lang="en-US" sz="1600" dirty="0"/>
          </a:p>
          <a:p>
            <a:pPr>
              <a:spcBef>
                <a:spcPts val="800"/>
              </a:spcBef>
            </a:pPr>
            <a:r>
              <a:rPr lang="ga-IE" sz="1600" b="1" dirty="0"/>
              <a:t>Eoraip atá láidir slán</a:t>
            </a:r>
          </a:p>
          <a:p>
            <a:pPr>
              <a:spcBef>
                <a:spcPts val="800"/>
              </a:spcBef>
            </a:pPr>
            <a:r>
              <a:rPr lang="ga-IE" sz="1600" dirty="0">
                <a:sym typeface="Wingdings" panose="05000000000000000000" pitchFamily="2" charset="2"/>
              </a:rPr>
              <a:t></a:t>
            </a:r>
            <a:r>
              <a:rPr lang="ga-IE" sz="1600" dirty="0"/>
              <a:t> a chinntiú go mbeidh ár gcuid gníomhaíochta seachtraí comhleanúnach agus go mbeidh tionchar aici</a:t>
            </a:r>
          </a:p>
          <a:p>
            <a:pPr>
              <a:spcBef>
                <a:spcPts val="800"/>
              </a:spcBef>
            </a:pPr>
            <a:r>
              <a:rPr lang="ga-IE" sz="1600" dirty="0">
                <a:sym typeface="Wingdings" panose="05000000000000000000" pitchFamily="2" charset="2"/>
              </a:rPr>
              <a:t></a:t>
            </a:r>
            <a:r>
              <a:rPr lang="en-GB" sz="1600" dirty="0">
                <a:sym typeface="Wingdings" panose="05000000000000000000" pitchFamily="2" charset="2"/>
              </a:rPr>
              <a:t> </a:t>
            </a:r>
            <a:r>
              <a:rPr lang="ga-IE" sz="1600" dirty="0"/>
              <a:t>an tslándáil agus an chosaint a neartú agus saoránaigh an Aontais a chosaint</a:t>
            </a:r>
          </a:p>
          <a:p>
            <a:pPr>
              <a:spcBef>
                <a:spcPts val="800"/>
              </a:spcBef>
            </a:pPr>
            <a:r>
              <a:rPr lang="ga-IE" sz="1600" dirty="0">
                <a:sym typeface="Wingdings" panose="05000000000000000000" pitchFamily="2" charset="2"/>
              </a:rPr>
              <a:t></a:t>
            </a:r>
            <a:r>
              <a:rPr lang="ga-IE" sz="1600" dirty="0"/>
              <a:t> ag ullmhú </a:t>
            </a:r>
            <a:r>
              <a:rPr lang="ga-IE" sz="1600" dirty="0" err="1"/>
              <a:t>d’Aontas</a:t>
            </a:r>
            <a:r>
              <a:rPr lang="ga-IE" sz="1600" dirty="0"/>
              <a:t> níos mó agus níos láidre</a:t>
            </a:r>
          </a:p>
          <a:p>
            <a:pPr>
              <a:spcBef>
                <a:spcPts val="800"/>
              </a:spcBef>
            </a:pPr>
            <a:r>
              <a:rPr lang="ga-IE" sz="1600" dirty="0">
                <a:sym typeface="Wingdings" panose="05000000000000000000" pitchFamily="2" charset="2"/>
              </a:rPr>
              <a:t></a:t>
            </a:r>
            <a:r>
              <a:rPr lang="ga-IE" sz="1600" dirty="0"/>
              <a:t> cur chuige cuimsitheach a shaothrú i leith na himirce agus i leith bainistiú teorainneacha</a:t>
            </a:r>
          </a:p>
          <a:p>
            <a:pPr>
              <a:spcBef>
                <a:spcPts val="800"/>
              </a:spcBef>
            </a:pPr>
            <a:endParaRPr lang="en-US" sz="1600" dirty="0"/>
          </a:p>
          <a:p>
            <a:pPr>
              <a:spcBef>
                <a:spcPts val="800"/>
              </a:spcBef>
            </a:pPr>
            <a:r>
              <a:rPr lang="ga-IE" sz="1600" b="1" dirty="0"/>
              <a:t>Eoraip atá rathúil iomaíoch</a:t>
            </a:r>
          </a:p>
          <a:p>
            <a:pPr>
              <a:spcBef>
                <a:spcPts val="800"/>
              </a:spcBef>
            </a:pPr>
            <a:r>
              <a:rPr lang="ga-IE" sz="1600" dirty="0">
                <a:sym typeface="Wingdings" panose="05000000000000000000" pitchFamily="2" charset="2"/>
              </a:rPr>
              <a:t></a:t>
            </a:r>
            <a:r>
              <a:rPr lang="ga-IE" sz="1600" dirty="0"/>
              <a:t> iomaíochas an Aontais a fheabhsú</a:t>
            </a:r>
          </a:p>
          <a:p>
            <a:pPr>
              <a:spcBef>
                <a:spcPts val="800"/>
              </a:spcBef>
            </a:pPr>
            <a:r>
              <a:rPr lang="ga-IE" sz="1600" dirty="0">
                <a:sym typeface="Wingdings" panose="05000000000000000000" pitchFamily="2" charset="2"/>
              </a:rPr>
              <a:t></a:t>
            </a:r>
            <a:r>
              <a:rPr lang="ga-IE" sz="1600" dirty="0"/>
              <a:t> a dhéanamh go n-éireoidh leis an aistriú glas agus leis an aistriú digiteach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à"/>
            </a:pPr>
            <a:r>
              <a:rPr lang="ga-IE" sz="1600" dirty="0"/>
              <a:t>timpeallacht atá fabhrach don nuáil agus don ghnó a chur chun cinn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à"/>
            </a:pPr>
            <a:r>
              <a:rPr lang="ga-IE" sz="1600" dirty="0"/>
              <a:t>dul chun cinn a dhéanamh le chéile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Tosaíochtaí an Aontais 2024-2029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ga-IE" dirty="0"/>
              <a:t>Na 27 mBallstát ag déanamh comhair </a:t>
            </a:r>
            <a:br>
              <a:rPr lang="en-GB" dirty="0"/>
            </a:br>
            <a:r>
              <a:rPr lang="ga-IE" dirty="0"/>
              <a:t>le</a:t>
            </a:r>
            <a:r>
              <a:rPr lang="en-GB" dirty="0"/>
              <a:t> </a:t>
            </a:r>
            <a:r>
              <a:rPr lang="ga-IE" dirty="0"/>
              <a:t>chéile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3" y="1401783"/>
            <a:ext cx="8046242" cy="2073329"/>
          </a:xfrm>
        </p:spPr>
        <p:txBody>
          <a:bodyPr/>
          <a:lstStyle/>
          <a:p>
            <a:r>
              <a:rPr lang="ga-IE"/>
              <a:t>Gach sé mhí, bíonn Ballstát nua i mbun na hUachtaránachta. </a:t>
            </a:r>
          </a:p>
          <a:p>
            <a:r>
              <a:rPr lang="ga-IE"/>
              <a:t>Ba in </a:t>
            </a:r>
            <a:r>
              <a:rPr lang="ga-IE" b="1"/>
              <a:t>[an bhliain]</a:t>
            </a:r>
            <a:r>
              <a:rPr lang="ga-IE"/>
              <a:t> a bhí an Uachtaránacht ag </a:t>
            </a:r>
            <a:r>
              <a:rPr lang="ga-IE" b="1"/>
              <a:t>[do thírse] </a:t>
            </a:r>
            <a:r>
              <a:rPr lang="ga-IE"/>
              <a:t>go deireanach.</a:t>
            </a:r>
          </a:p>
          <a:p>
            <a:r>
              <a:rPr lang="ga-IE">
                <a:latin typeface="Arial" charset="0"/>
                <a:ea typeface="Arial" charset="0"/>
                <a:cs typeface="Arial" charset="0"/>
              </a:rPr>
              <a:t>Beidh an Uachtaránacht ag </a:t>
            </a:r>
            <a:r>
              <a:rPr lang="ga-IE" b="1"/>
              <a:t>[do thírse] </a:t>
            </a:r>
            <a:r>
              <a:rPr lang="ga-IE"/>
              <a:t> arís in </a:t>
            </a:r>
            <a:r>
              <a:rPr lang="ga-IE" b="1"/>
              <a:t>[an bhliain].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ga-IE" sz="3200" b="1">
                <a:solidFill>
                  <a:schemeClr val="tx1"/>
                </a:solidFill>
              </a:rPr>
              <a:t>Uachtaránacht rothlach an Aontais Eorpaigh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ga-IE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ga-IE" sz="180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</a:t>
            </a:r>
            <a:r>
              <a:rPr lang="ga-IE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ga-IE"/>
              <a:t>Féach ar an nasc: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ga-IE"/>
              <a:t>Míle buíochas as páirt a ghlacadh!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ga-IE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Céard é a d’fhoghlaim sibh inniu?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387642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2400" b="1" dirty="0">
                <a:latin typeface="Source Sans 3" panose="020B0303030403020204" pitchFamily="34" charset="0"/>
              </a:rPr>
              <a:t>27</a:t>
            </a:r>
            <a:br>
              <a:rPr lang="ga-IE" sz="2400" dirty="0">
                <a:latin typeface="Source Sans 3" panose="020B0303030403020204" pitchFamily="34" charset="0"/>
              </a:rPr>
            </a:br>
            <a:r>
              <a:rPr lang="ga-IE" sz="2300" dirty="0">
                <a:latin typeface="Source Sans 3" panose="020B0303030403020204" pitchFamily="34" charset="0"/>
              </a:rPr>
              <a:t>mBallstát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2400" b="1" dirty="0">
                <a:latin typeface="Source Sans 3" panose="020B0303030403020204" pitchFamily="34" charset="0"/>
              </a:rPr>
              <a:t>446</a:t>
            </a:r>
            <a:br>
              <a:rPr lang="ga-IE" sz="2400" dirty="0">
                <a:latin typeface="Source Sans 3" panose="020B0303030403020204" pitchFamily="34" charset="0"/>
              </a:rPr>
            </a:br>
            <a:r>
              <a:rPr lang="ga-IE" sz="2400" dirty="0">
                <a:latin typeface="Source Sans 3" panose="020B0303030403020204" pitchFamily="34" charset="0"/>
              </a:rPr>
              <a:t>mhilliún </a:t>
            </a:r>
            <a:r>
              <a:rPr lang="ga-IE" sz="2100" dirty="0">
                <a:latin typeface="Source Sans 3" panose="020B0303030403020204" pitchFamily="34" charset="0"/>
              </a:rPr>
              <a:t>saoránach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2400" b="1" dirty="0">
                <a:latin typeface="Source Sans 3" panose="020B0303030403020204" pitchFamily="34" charset="0"/>
              </a:rPr>
              <a:t>24</a:t>
            </a:r>
            <a:br>
              <a:rPr lang="ga-IE" sz="2400" dirty="0">
                <a:latin typeface="Source Sans 3" panose="020B0303030403020204" pitchFamily="34" charset="0"/>
              </a:rPr>
            </a:br>
            <a:r>
              <a:rPr lang="ga-IE" sz="2400" dirty="0">
                <a:latin typeface="Source Sans 3" panose="020B0303030403020204" pitchFamily="34" charset="0"/>
              </a:rPr>
              <a:t>theanga</a:t>
            </a:r>
            <a:br>
              <a:rPr lang="ga-IE" sz="2400" dirty="0">
                <a:latin typeface="Source Sans 3" panose="020B0303030403020204" pitchFamily="34" charset="0"/>
              </a:rPr>
            </a:br>
            <a:r>
              <a:rPr lang="ga-IE" sz="2400" dirty="0">
                <a:latin typeface="Source Sans 3" panose="020B0303030403020204" pitchFamily="34" charset="0"/>
              </a:rPr>
              <a:t>oifigiúla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Ag teacht ar réitigh ar fhadhbanna trasteorann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6572379-C426-5861-A4FC-C5DD25FC24A6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F17035D-A592-58C3-321C-C113DBE5F4EC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ga-IE" sz="700">
                  <a:latin typeface="Arial" panose="020B0604020202020204" pitchFamily="34" charset="0"/>
                  <a:cs typeface="Arial" panose="020B0604020202020204" pitchFamily="34" charset="0"/>
                </a:rPr>
                <a:t>Málta</a:t>
              </a: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DB07AF62-17E7-7D69-0783-AA5E7E63F3AD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A5E3C7-CBB0-FB37-21DB-25319429E9FB}"/>
              </a:ext>
            </a:extLst>
          </p:cNvPr>
          <p:cNvGrpSpPr/>
          <p:nvPr/>
        </p:nvGrpSpPr>
        <p:grpSpPr>
          <a:xfrm>
            <a:off x="423500" y="1148315"/>
            <a:ext cx="8491791" cy="5360875"/>
            <a:chOff x="560227" y="774145"/>
            <a:chExt cx="8491791" cy="5686144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82B04D1D-08C9-DFA2-7995-0B9A6DD2A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A123154-DA86-C2F3-DDC4-85A278930560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12" name="non EU">
                <a:extLst>
                  <a:ext uri="{FF2B5EF4-FFF2-40B4-BE49-F238E27FC236}">
                    <a16:creationId xmlns:a16="http://schemas.microsoft.com/office/drawing/2014/main" id="{0BF5164A-A219-7A46-C53E-345355A9646F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72" name="Freeform 197">
                  <a:extLst>
                    <a:ext uri="{FF2B5EF4-FFF2-40B4-BE49-F238E27FC236}">
                      <a16:creationId xmlns:a16="http://schemas.microsoft.com/office/drawing/2014/main" id="{47F5F109-E36D-3084-CF45-0F705C40141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id="{6E5B8457-A5AE-2355-7742-D1436759CE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1391FDD1-3DAA-21C7-2B26-F0A000BA81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84">
                  <a:extLst>
                    <a:ext uri="{FF2B5EF4-FFF2-40B4-BE49-F238E27FC236}">
                      <a16:creationId xmlns:a16="http://schemas.microsoft.com/office/drawing/2014/main" id="{385A6ABE-0BDA-E418-70AA-6CAB6710D6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193">
                  <a:extLst>
                    <a:ext uri="{FF2B5EF4-FFF2-40B4-BE49-F238E27FC236}">
                      <a16:creationId xmlns:a16="http://schemas.microsoft.com/office/drawing/2014/main" id="{109FB572-366B-4C1D-841A-D89BA43BA5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21">
                  <a:extLst>
                    <a:ext uri="{FF2B5EF4-FFF2-40B4-BE49-F238E27FC236}">
                      <a16:creationId xmlns:a16="http://schemas.microsoft.com/office/drawing/2014/main" id="{769C5E65-D8B4-D7B9-699B-00A50C9EC7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4F776E4D-19C2-5E96-91A7-1B53B2F5CF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61">
                  <a:extLst>
                    <a:ext uri="{FF2B5EF4-FFF2-40B4-BE49-F238E27FC236}">
                      <a16:creationId xmlns:a16="http://schemas.microsoft.com/office/drawing/2014/main" id="{EE344B3F-703B-65E3-0F72-1064E26DDD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96">
                  <a:extLst>
                    <a:ext uri="{FF2B5EF4-FFF2-40B4-BE49-F238E27FC236}">
                      <a16:creationId xmlns:a16="http://schemas.microsoft.com/office/drawing/2014/main" id="{8F1F8752-2B31-95DE-5626-89C1E0940DF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109">
                  <a:extLst>
                    <a:ext uri="{FF2B5EF4-FFF2-40B4-BE49-F238E27FC236}">
                      <a16:creationId xmlns:a16="http://schemas.microsoft.com/office/drawing/2014/main" id="{73A42120-5C86-EB00-B624-A5A942314D7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EU">
                <a:extLst>
                  <a:ext uri="{FF2B5EF4-FFF2-40B4-BE49-F238E27FC236}">
                    <a16:creationId xmlns:a16="http://schemas.microsoft.com/office/drawing/2014/main" id="{9FBECC06-6E1C-88E7-0ACD-31C7997D0FE4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C1EDA5A1-0A33-A0E1-40E1-1CF4E02EEA11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7">
                  <a:extLst>
                    <a:ext uri="{FF2B5EF4-FFF2-40B4-BE49-F238E27FC236}">
                      <a16:creationId xmlns:a16="http://schemas.microsoft.com/office/drawing/2014/main" id="{578B6352-0699-C87C-3EA8-9662703B1A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88">
                  <a:extLst>
                    <a:ext uri="{FF2B5EF4-FFF2-40B4-BE49-F238E27FC236}">
                      <a16:creationId xmlns:a16="http://schemas.microsoft.com/office/drawing/2014/main" id="{8A0C92FD-7834-5D55-6478-6501A28568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197">
                  <a:extLst>
                    <a:ext uri="{FF2B5EF4-FFF2-40B4-BE49-F238E27FC236}">
                      <a16:creationId xmlns:a16="http://schemas.microsoft.com/office/drawing/2014/main" id="{94A547C4-D105-461B-0A66-9E0910766F2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9">
                  <a:extLst>
                    <a:ext uri="{FF2B5EF4-FFF2-40B4-BE49-F238E27FC236}">
                      <a16:creationId xmlns:a16="http://schemas.microsoft.com/office/drawing/2014/main" id="{9CDF9042-621D-7CEC-686E-8ECA619340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51">
                  <a:extLst>
                    <a:ext uri="{FF2B5EF4-FFF2-40B4-BE49-F238E27FC236}">
                      <a16:creationId xmlns:a16="http://schemas.microsoft.com/office/drawing/2014/main" id="{C74E7B41-6828-362B-541D-7086C8D364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63">
                  <a:extLst>
                    <a:ext uri="{FF2B5EF4-FFF2-40B4-BE49-F238E27FC236}">
                      <a16:creationId xmlns:a16="http://schemas.microsoft.com/office/drawing/2014/main" id="{1E38F9BD-15F6-ACA8-6FEF-E9A2617B2BB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44">
                  <a:extLst>
                    <a:ext uri="{FF2B5EF4-FFF2-40B4-BE49-F238E27FC236}">
                      <a16:creationId xmlns:a16="http://schemas.microsoft.com/office/drawing/2014/main" id="{028906BC-FCDA-8ACD-D1B4-E466E81AAE3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19">
                  <a:extLst>
                    <a:ext uri="{FF2B5EF4-FFF2-40B4-BE49-F238E27FC236}">
                      <a16:creationId xmlns:a16="http://schemas.microsoft.com/office/drawing/2014/main" id="{24FED276-5CFD-9096-4556-3ABD6FC9A6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29">
                  <a:extLst>
                    <a:ext uri="{FF2B5EF4-FFF2-40B4-BE49-F238E27FC236}">
                      <a16:creationId xmlns:a16="http://schemas.microsoft.com/office/drawing/2014/main" id="{6CEC0480-74D7-3C13-7DCF-0B740DB70E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85792923-45A9-3087-C88F-0FB3B93200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41">
                  <a:extLst>
                    <a:ext uri="{FF2B5EF4-FFF2-40B4-BE49-F238E27FC236}">
                      <a16:creationId xmlns:a16="http://schemas.microsoft.com/office/drawing/2014/main" id="{79A22CD9-6288-5DE2-C1AB-FA2B93FDA6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3">
                  <a:extLst>
                    <a:ext uri="{FF2B5EF4-FFF2-40B4-BE49-F238E27FC236}">
                      <a16:creationId xmlns:a16="http://schemas.microsoft.com/office/drawing/2014/main" id="{45E2D23B-DF8E-55F8-7FD4-F750B6CF3D2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5">
                  <a:extLst>
                    <a:ext uri="{FF2B5EF4-FFF2-40B4-BE49-F238E27FC236}">
                      <a16:creationId xmlns:a16="http://schemas.microsoft.com/office/drawing/2014/main" id="{64131E76-F04B-43B6-B06C-F324AAD4F6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221">
                  <a:extLst>
                    <a:ext uri="{FF2B5EF4-FFF2-40B4-BE49-F238E27FC236}">
                      <a16:creationId xmlns:a16="http://schemas.microsoft.com/office/drawing/2014/main" id="{BD0CC6A6-35B7-A6F7-705C-36BE98B0847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11">
                  <a:extLst>
                    <a:ext uri="{FF2B5EF4-FFF2-40B4-BE49-F238E27FC236}">
                      <a16:creationId xmlns:a16="http://schemas.microsoft.com/office/drawing/2014/main" id="{D03CE342-6389-8379-A8B8-7E20FB6F8E4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19">
                  <a:extLst>
                    <a:ext uri="{FF2B5EF4-FFF2-40B4-BE49-F238E27FC236}">
                      <a16:creationId xmlns:a16="http://schemas.microsoft.com/office/drawing/2014/main" id="{7CD4E422-AB0A-C8ED-15DD-4B0C95DAD8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39">
                  <a:extLst>
                    <a:ext uri="{FF2B5EF4-FFF2-40B4-BE49-F238E27FC236}">
                      <a16:creationId xmlns:a16="http://schemas.microsoft.com/office/drawing/2014/main" id="{D585211E-7027-87EF-482C-9473829554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45">
                  <a:extLst>
                    <a:ext uri="{FF2B5EF4-FFF2-40B4-BE49-F238E27FC236}">
                      <a16:creationId xmlns:a16="http://schemas.microsoft.com/office/drawing/2014/main" id="{D653E0E6-5F04-7539-4117-C251286CF4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80">
                  <a:extLst>
                    <a:ext uri="{FF2B5EF4-FFF2-40B4-BE49-F238E27FC236}">
                      <a16:creationId xmlns:a16="http://schemas.microsoft.com/office/drawing/2014/main" id="{44A291EE-967B-F9E2-DD59-43CF91077D5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86">
                  <a:extLst>
                    <a:ext uri="{FF2B5EF4-FFF2-40B4-BE49-F238E27FC236}">
                      <a16:creationId xmlns:a16="http://schemas.microsoft.com/office/drawing/2014/main" id="{6CDC033D-DEF2-3EBC-0383-9B1282BD70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92">
                  <a:extLst>
                    <a:ext uri="{FF2B5EF4-FFF2-40B4-BE49-F238E27FC236}">
                      <a16:creationId xmlns:a16="http://schemas.microsoft.com/office/drawing/2014/main" id="{EBD16B2B-3B64-DBBC-D9D3-6C0B302D9D6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192">
                  <a:extLst>
                    <a:ext uri="{FF2B5EF4-FFF2-40B4-BE49-F238E27FC236}">
                      <a16:creationId xmlns:a16="http://schemas.microsoft.com/office/drawing/2014/main" id="{8005EE7D-1060-502B-88A5-34CA6C73870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146">
                  <a:extLst>
                    <a:ext uri="{FF2B5EF4-FFF2-40B4-BE49-F238E27FC236}">
                      <a16:creationId xmlns:a16="http://schemas.microsoft.com/office/drawing/2014/main" id="{21F056E1-ECFE-F8BB-C508-66A29C50E8C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Freeform 223">
                  <a:extLst>
                    <a:ext uri="{FF2B5EF4-FFF2-40B4-BE49-F238E27FC236}">
                      <a16:creationId xmlns:a16="http://schemas.microsoft.com/office/drawing/2014/main" id="{336F080D-F1A8-DB9F-8DE3-ECE01EDF5B8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8">
                  <a:extLst>
                    <a:ext uri="{FF2B5EF4-FFF2-40B4-BE49-F238E27FC236}">
                      <a16:creationId xmlns:a16="http://schemas.microsoft.com/office/drawing/2014/main" id="{3CAD0677-D064-D5E8-CEAC-FE18393B8BD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9E4D094-08C8-64F7-D522-88AC718DDEF7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labels">
                <a:extLst>
                  <a:ext uri="{FF2B5EF4-FFF2-40B4-BE49-F238E27FC236}">
                    <a16:creationId xmlns:a16="http://schemas.microsoft.com/office/drawing/2014/main" id="{77FA7B6F-2B0B-DB6B-E9DF-915911401310}"/>
                  </a:ext>
                </a:extLst>
              </p:cNvPr>
              <p:cNvGrpSpPr/>
              <p:nvPr/>
            </p:nvGrpSpPr>
            <p:grpSpPr>
              <a:xfrm>
                <a:off x="3397147" y="1752914"/>
                <a:ext cx="6095734" cy="4755942"/>
                <a:chOff x="3397147" y="1752914"/>
                <a:chExt cx="6095734" cy="4755942"/>
              </a:xfrm>
              <a:solidFill>
                <a:schemeClr val="bg1"/>
              </a:solidFill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8FC8CC8-0422-2F8A-F95D-AED462FDE605}"/>
                    </a:ext>
                  </a:extLst>
                </p:cNvPr>
                <p:cNvSpPr txBox="1"/>
                <p:nvPr/>
              </p:nvSpPr>
              <p:spPr>
                <a:xfrm>
                  <a:off x="7095788" y="2144029"/>
                  <a:ext cx="947079" cy="212193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ga-IE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An Fhionlainn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1CCF2BD-4B08-083A-FE86-2D874C0925D1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tSualainn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E6F3D3E-B200-1580-2CE1-BB753DEEEDD8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Eastóin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9973916-EB04-39D1-FFF0-686CE8D3FED0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Laitvia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E4A3D50-2B55-4FA0-A5EE-D029435B7080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Liotuáin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6D354CF-A532-053B-6C7B-E850A0651F8B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Rómáin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58E452E-DAB2-7038-634B-20C74D688E3D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Ungáir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63E7247-0EBF-4316-80A0-F014C9681CCA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Chróit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3A8F3DF-BD03-BEC7-CDE8-64AE90E14624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Ghréig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38A5A28-C6E3-915D-4437-2655944D5568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Iodáil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9798B17-C960-733C-C432-5B7487008B7F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tSlóvaic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10BAB28-8F45-57E3-E222-F07F4945D01D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tSeicia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356ECBB3-8685-D602-933E-68FB0D1AB7D3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Pholainn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2E51C35-F498-24B8-FE80-F738467D1948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Fhrainc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71B6EA6B-482A-8487-DE91-ADE85713ECB8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Spáinn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F747F1C-271D-EBBC-D0B2-399F787529F6}"/>
                    </a:ext>
                  </a:extLst>
                </p:cNvPr>
                <p:cNvSpPr txBox="1"/>
                <p:nvPr/>
              </p:nvSpPr>
              <p:spPr>
                <a:xfrm>
                  <a:off x="3397147" y="5547191"/>
                  <a:ext cx="806846" cy="212193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ga-IE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An Phortaingéil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C92B8353-E21E-0F6A-DA5B-42261EFBAE44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Éire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AF52A650-EDCF-60F6-18C3-092067F20324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Bheilg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416C9421-A36B-037F-9AB5-82ECE24FBC5B}"/>
                    </a:ext>
                  </a:extLst>
                </p:cNvPr>
                <p:cNvSpPr txBox="1"/>
                <p:nvPr/>
              </p:nvSpPr>
              <p:spPr>
                <a:xfrm>
                  <a:off x="6054906" y="4859436"/>
                  <a:ext cx="719316" cy="212193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ga-IE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An tSlóivéin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9A761750-B01F-F591-9C28-C0270A2E9D46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Bhulgáir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39350EBD-0DB8-BE7E-0AF9-68E492E21344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Ghearmáin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D934CF3-6C00-7A4A-A927-81E442E67A13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Ostair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6A238ED-5552-1628-5BD5-A1D5BBBD7EBC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Ísiltír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CCBCA45-0606-CEF8-057A-7B61ECDFFF80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Danmhairg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F0F57B0-39B4-808A-11ED-1DD9906E560C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Lucsamburg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9BB7EAB8-3073-F6D7-8869-BCBFE822AC83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ga-I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An Chipir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ga-IE"/>
              <a:t>1952-1992</a:t>
            </a:r>
          </a:p>
          <a:p>
            <a:pPr lvl="1"/>
            <a:endParaRPr lang="es-ES" dirty="0"/>
          </a:p>
          <a:p>
            <a:pPr lvl="1" algn="ctr"/>
            <a:r>
              <a:rPr lang="ga-IE"/>
              <a:t>Níos mó tíortha ag teacht isteach agus ag obair le chéile ar líon níos mó ábhar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ga-IE"/>
              <a:t>1945</a:t>
            </a:r>
          </a:p>
          <a:p>
            <a:pPr lvl="1" algn="ctr"/>
            <a:endParaRPr lang="es-ES" dirty="0"/>
          </a:p>
          <a:p>
            <a:pPr lvl="1" algn="ctr"/>
            <a:r>
              <a:rPr lang="ga-IE"/>
              <a:t>ʿFéachfaimis chuige nach dtarlódh a leithéid go deo arísʾ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ga-IE"/>
              <a:t>1951/1952</a:t>
            </a:r>
          </a:p>
          <a:p>
            <a:pPr lvl="1"/>
            <a:endParaRPr lang="es-ES" dirty="0"/>
          </a:p>
          <a:p>
            <a:pPr lvl="1" algn="ctr"/>
            <a:r>
              <a:rPr lang="ga-IE"/>
              <a:t>An Comhphobal Eorpach do Ghual agus Cruach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Bunús an Aontais Eorpaigh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872"/>
            <a:ext cx="417156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a-IE" dirty="0"/>
              <a:t>1992/1993</a:t>
            </a:r>
          </a:p>
          <a:p>
            <a:pPr lvl="1" algn="ctr"/>
            <a:endParaRPr lang="es-ES" dirty="0"/>
          </a:p>
          <a:p>
            <a:pPr lvl="1" algn="ctr"/>
            <a:r>
              <a:rPr lang="ga-IE" dirty="0"/>
              <a:t>Conradh Maastricht — </a:t>
            </a:r>
            <a:br>
              <a:rPr lang="en-GB" dirty="0"/>
            </a:br>
            <a:r>
              <a:rPr lang="ga-IE" dirty="0"/>
              <a:t>an</a:t>
            </a:r>
            <a:r>
              <a:rPr lang="en-GB" dirty="0"/>
              <a:t> </a:t>
            </a:r>
            <a:r>
              <a:rPr lang="ga-IE" dirty="0"/>
              <a:t>tAontas Eorpach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a-IE" dirty="0"/>
              <a:t>1993 </a:t>
            </a:r>
            <a:r>
              <a:rPr lang="ga-IE" dirty="0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ga-IE" dirty="0"/>
              <a:t>Ag obair níos mó agus níos mó le chéile agus </a:t>
            </a:r>
            <a:br>
              <a:rPr lang="en-GB" dirty="0"/>
            </a:br>
            <a:r>
              <a:rPr lang="ga-IE" dirty="0"/>
              <a:t>27</a:t>
            </a:r>
            <a:r>
              <a:rPr lang="en-GB" dirty="0"/>
              <a:t> </a:t>
            </a:r>
            <a:r>
              <a:rPr lang="ga-IE" dirty="0"/>
              <a:t>mBallstát ann inniu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Institiúidí an Aontais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6" name="Afbeelding 9">
            <a:extLst>
              <a:ext uri="{FF2B5EF4-FFF2-40B4-BE49-F238E27FC236}">
                <a16:creationId xmlns:a16="http://schemas.microsoft.com/office/drawing/2014/main" id="{C9A01514-72C5-0E9B-A771-F9DF04B192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1277" y="1925988"/>
            <a:ext cx="2319560" cy="1609195"/>
          </a:xfrm>
          <a:prstGeom prst="rect">
            <a:avLst/>
          </a:prstGeom>
        </p:spPr>
      </p:pic>
      <p:pic>
        <p:nvPicPr>
          <p:cNvPr id="7" name="Afbeelding 2">
            <a:extLst>
              <a:ext uri="{FF2B5EF4-FFF2-40B4-BE49-F238E27FC236}">
                <a16:creationId xmlns:a16="http://schemas.microsoft.com/office/drawing/2014/main" id="{A75294D1-25DF-E103-A424-84B6019181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7572" y="4609911"/>
            <a:ext cx="2551127" cy="1431755"/>
          </a:xfrm>
          <a:prstGeom prst="rect">
            <a:avLst/>
          </a:prstGeom>
        </p:spPr>
      </p:pic>
      <p:pic>
        <p:nvPicPr>
          <p:cNvPr id="10" name="Picture 9" descr="A blue flag with yellow stars and a flag with grey lines on a black background&#10;&#10;Description automatically generated">
            <a:extLst>
              <a:ext uri="{FF2B5EF4-FFF2-40B4-BE49-F238E27FC236}">
                <a16:creationId xmlns:a16="http://schemas.microsoft.com/office/drawing/2014/main" id="{55D69B96-689A-DD91-16BF-B42BF2FE9E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1277" y="4166244"/>
            <a:ext cx="1997303" cy="2184188"/>
          </a:xfrm>
          <a:prstGeom prst="rect">
            <a:avLst/>
          </a:prstGeom>
        </p:spPr>
      </p:pic>
      <p:pic>
        <p:nvPicPr>
          <p:cNvPr id="12" name="Picture 11" descr="A blue flag with yellow stars and a black background&#10;&#10;Description automatically generated">
            <a:extLst>
              <a:ext uri="{FF2B5EF4-FFF2-40B4-BE49-F238E27FC236}">
                <a16:creationId xmlns:a16="http://schemas.microsoft.com/office/drawing/2014/main" id="{59FA04CA-5F01-F1F5-9E0C-97036FAC590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4392" y="1925988"/>
            <a:ext cx="1890090" cy="209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An reachtaíocht Eorpach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ga-IE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Togra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ga-IE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An Coimisiún Eorpach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ga-IE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Treoir pholaitiúil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ga-IE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Comhairle an Aontais Eorpaigh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ga-IE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Parlaimint </a:t>
            </a:r>
            <a:br>
              <a:rPr lang="en-GB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</a:br>
            <a:r>
              <a:rPr lang="ga-IE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na</a:t>
            </a:r>
            <a:r>
              <a:rPr lang="en-GB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ga-IE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hEorpa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ga-IE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Glacadh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ga-IE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An Chomhairle Eorpach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ga-IE" sz="1200" b="0">
                <a:latin typeface="Source Sans 3" panose="020B0303030403020204" pitchFamily="34" charset="0"/>
              </a:rPr>
              <a:t>An reachtaíocht atá beartaithe a phlé, a leasú agus vótáil uirthi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[AINM NA TÍRE] san Aontas Eorpach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Thángamar isteach san Aontas Eorpach in</a:t>
            </a:r>
            <a:r>
              <a:rPr lang="ga-I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[an bhliain]</a:t>
            </a: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ga-IE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</a:t>
            </a:r>
            <a:r>
              <a:rPr lang="ga-I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[Líon] </a:t>
            </a: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suíochán atá againne i bParlaimint na hEorpa.</a:t>
            </a:r>
            <a:b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ga-IE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Is é </a:t>
            </a:r>
            <a:r>
              <a:rPr lang="ga-IE" sz="2200" b="1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[an t-ainm]</a:t>
            </a: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Coimisinéir sin againne sa Choimisiún Eorpach</a:t>
            </a:r>
            <a:r>
              <a:rPr lang="ga-I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agus é/í freagrach as </a:t>
            </a:r>
            <a:r>
              <a:rPr lang="ga-I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[sainréimse beartais]</a:t>
            </a: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ga-IE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Is minic a bhíonn airí sin againne </a:t>
            </a:r>
            <a:r>
              <a:rPr lang="ga-I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[an t-ainm agus an post] </a:t>
            </a: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agus </a:t>
            </a:r>
            <a:r>
              <a:rPr lang="ga-I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[an t-ainm agus an post] </a:t>
            </a: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ag obair i gcomhar le comhghleacaithe eile san Aontas. Is i gComhairle an Aontais Eorpaigh a thagann siad féin agus a gcomhghleacaithe as na Ballstáit eile le chéile. </a:t>
            </a:r>
            <a:b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ga-IE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Freastalaíonn Ceann Rialtais sin againne </a:t>
            </a:r>
            <a:r>
              <a:rPr lang="ga-I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[an t-ainm]</a:t>
            </a: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</a:t>
            </a:r>
            <a:r>
              <a:rPr lang="ga-IE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ga-IE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ar chruinnithe mullaigh an Aontais mar chomhalta den Chomhairle Eorpach.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[AINM AN RÉIGIÚIN] san Aontas Eorpach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ga-IE" dirty="0"/>
              <a:t>[</a:t>
            </a:r>
            <a:r>
              <a:rPr lang="ga-IE" dirty="0" err="1"/>
              <a:t>Seat</a:t>
            </a:r>
            <a:r>
              <a:rPr lang="ga-IE" dirty="0"/>
              <a:t> scáileáin ar thionscadal]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ga-IE"/>
              <a:t>[Tuairisc ar an tionscadal sin i mbeagán focal]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ga-IE"/>
              <a:t>[Tuairisc ar an tionscadal sin i mbeagán focal]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1BFEF0A-525B-64C6-414C-985E821E8F11}"/>
              </a:ext>
            </a:extLst>
          </p:cNvPr>
          <p:cNvSpPr txBox="1">
            <a:spLocks/>
          </p:cNvSpPr>
          <p:nvPr/>
        </p:nvSpPr>
        <p:spPr>
          <a:xfrm>
            <a:off x="7185687" y="1645093"/>
            <a:ext cx="4125172" cy="386657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ga-IE" dirty="0"/>
              <a:t>[</a:t>
            </a:r>
            <a:r>
              <a:rPr lang="ga-IE" dirty="0" err="1"/>
              <a:t>Seat</a:t>
            </a:r>
            <a:r>
              <a:rPr lang="ga-IE" dirty="0"/>
              <a:t> scáileáin ar thionscadal]</a:t>
            </a:r>
          </a:p>
        </p:txBody>
      </p:sp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Cúrsaí reatha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a-IE">
                <a:solidFill>
                  <a:srgbClr val="404A52"/>
                </a:solidFill>
              </a:rPr>
              <a:t>[Seat scáileáin ar mhír nuachta]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Mar a bhí agus mar atá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ga-IE" sz="2400">
                <a:solidFill>
                  <a:schemeClr val="accent6"/>
                </a:solidFill>
              </a:rPr>
              <a:t>Ag obair agus ag staidéar thar lear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ga-IE" sz="2400">
                <a:solidFill>
                  <a:schemeClr val="accent6"/>
                </a:solidFill>
              </a:rPr>
              <a:t>An taisteal/an turasóireacht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ga-IE" sz="2400">
                <a:solidFill>
                  <a:schemeClr val="accent6"/>
                </a:solidFill>
              </a:rPr>
              <a:t>An tsíocháin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ga-IE" sz="2400">
                <a:solidFill>
                  <a:schemeClr val="accent6"/>
                </a:solidFill>
              </a:rPr>
              <a:t>Bonneagar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ga-IE" sz="2400">
                <a:solidFill>
                  <a:schemeClr val="accent6"/>
                </a:solidFill>
              </a:rPr>
              <a:t>An margadh aonair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ga-IE" sz="2400">
                <a:solidFill>
                  <a:schemeClr val="accent6"/>
                </a:solidFill>
              </a:rPr>
              <a:t>Cosaint na hoidhreachta cultúrtha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7259</TotalTime>
  <Words>1351</Words>
  <Application>Microsoft Office PowerPoint</Application>
  <PresentationFormat>Widescreen</PresentationFormat>
  <Paragraphs>180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46</cp:revision>
  <cp:lastPrinted>2020-03-11T16:07:50Z</cp:lastPrinted>
  <dcterms:created xsi:type="dcterms:W3CDTF">2020-03-24T15:57:55Z</dcterms:created>
  <dcterms:modified xsi:type="dcterms:W3CDTF">2025-01-30T16:51:58Z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