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69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Белгия, Естония, Германия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60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Австрия, Финландия и Швеция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Испания се присъединява към ЕС на 1 януари 1986 г., така че не е изпълнявала председателството преди това.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>
                <a:latin typeface="Arial" panose="020B0604020202020204" pitchFamily="34" charset="0"/>
                <a:ea typeface="ＭＳ Ｐゴシック" panose="020B0600070205080204" pitchFamily="34" charset="-128"/>
              </a:rPr>
              <a:t>Австрия, Финландия и Швеция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bg-BG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bg-BG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Съвет на Европейския съюз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bg-BG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Генерален секретариат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bg-BG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Генерална дирекция „Комуникация и информация“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Версия за напреднали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600"/>
              <a:t>Колко държави извън ЕС членуват в Шенгенското пространство?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>
                <a:solidFill>
                  <a:srgbClr val="00B050"/>
                </a:solidFill>
                <a:latin typeface="Arial" panose="020B0604020202020204" pitchFamily="34" charset="0"/>
              </a:rPr>
              <a:t>Исландия, Норвегия, Швейцария и Лихтенщайн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800"/>
              <a:t>Столицата на коя държава от ЕС се намира най на изток?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bg-BG">
                <a:solidFill>
                  <a:srgbClr val="00B050"/>
                </a:solidFill>
              </a:rPr>
              <a:t>Кипър (Никозия)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dirty="0"/>
          </a:p>
          <a:p>
            <a:r>
              <a:rPr lang="bg-BG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Европейска комисия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B</a:t>
            </a:r>
          </a:p>
          <a:p>
            <a:pPr lvl="1"/>
            <a:endParaRPr lang="es-ES" sz="2000" dirty="0"/>
          </a:p>
          <a:p>
            <a:pPr lvl="1"/>
            <a:r>
              <a:rPr lang="bg-BG" sz="3200" dirty="0"/>
              <a:t>Европейски парламент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Коя институция има право на (законодателна) инициатива?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Конфедерация на регионите и градовете в Европа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Форум на европейските градове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Европейски комитет на регионите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Европейски икономически и социален комитет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13747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Институции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800" dirty="0"/>
              <a:t>Коя институция представлява интересите на местните органи?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Комисията по външни работи е една от комисиите на Европейския парламент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Председателят на Европейския парламент се избира за срок от четири години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Най-голямата политическа група в Европейския парламент е германската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Европейският парламент има 751 членове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Кое от следните твърдения е вярно?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</a:t>
            </a:r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 </a:t>
            </a:r>
            <a:r>
              <a:rPr lang="bg-BG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Quest</a:t>
            </a:r>
            <a:endParaRPr lang="bg-B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400"/>
              <a:t>Кои „две шапки“ носи ръководителят на Европейската служба за външна дейност (ЕСВД)?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Институции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68117" y="4398058"/>
            <a:ext cx="10455766" cy="130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bg-BG" sz="2400" dirty="0">
                <a:solidFill>
                  <a:srgbClr val="00B050"/>
                </a:solidFill>
              </a:rPr>
              <a:t>Върховен представител по въпросите на външните работи и политиката на сигурност и заместник-председател на Европейската комисия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E06A174-31F3-A15A-5949-B1C816D9F5B4}"/>
              </a:ext>
            </a:extLst>
          </p:cNvPr>
          <p:cNvSpPr txBox="1">
            <a:spLocks/>
          </p:cNvSpPr>
          <p:nvPr/>
        </p:nvSpPr>
        <p:spPr bwMode="auto">
          <a:xfrm>
            <a:off x="8223123" y="570746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</a:t>
            </a:r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 </a:t>
            </a:r>
            <a:r>
              <a:rPr lang="bg-BG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Quest</a:t>
            </a:r>
            <a:endParaRPr lang="bg-B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110731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dirty="0"/>
          </a:p>
          <a:p>
            <a:r>
              <a:rPr lang="bg-BG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1 състав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3200"/>
              <a:t>10 състава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Съветът на ЕС има: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Научи повече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bg-BG" dirty="0"/>
              <a:t>Съветът заседава в 10 състава: </a:t>
            </a:r>
          </a:p>
          <a:p>
            <a:pPr lvl="0"/>
            <a:endParaRPr lang="en-US" dirty="0"/>
          </a:p>
          <a:p>
            <a:pPr lvl="0"/>
            <a:r>
              <a:rPr lang="bg-BG" dirty="0"/>
              <a:t>Селско стопанство и рибарство</a:t>
            </a:r>
          </a:p>
          <a:p>
            <a:pPr lvl="0"/>
            <a:r>
              <a:rPr lang="bg-BG" dirty="0"/>
              <a:t>Конкурентоспособност</a:t>
            </a:r>
          </a:p>
          <a:p>
            <a:pPr lvl="0"/>
            <a:r>
              <a:rPr lang="bg-BG" dirty="0"/>
              <a:t>Икономически и финансови въпроси</a:t>
            </a:r>
          </a:p>
          <a:p>
            <a:pPr lvl="0"/>
            <a:r>
              <a:rPr lang="bg-BG" dirty="0"/>
              <a:t>Околна среда</a:t>
            </a:r>
          </a:p>
          <a:p>
            <a:pPr lvl="0"/>
            <a:r>
              <a:rPr lang="bg-BG" dirty="0"/>
              <a:t>Заетост, социална политика, здравеопазване и</a:t>
            </a:r>
            <a:br>
              <a:rPr lang="en-US" dirty="0"/>
            </a:br>
            <a:r>
              <a:rPr lang="bg-BG" dirty="0"/>
              <a:t>потребителски въпроси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bg-BG" dirty="0"/>
              <a:t>Образование, младеж, култура и спорт</a:t>
            </a:r>
          </a:p>
          <a:p>
            <a:pPr lvl="0"/>
            <a:r>
              <a:rPr lang="bg-BG" dirty="0"/>
              <a:t>Външни работи</a:t>
            </a:r>
          </a:p>
          <a:p>
            <a:pPr lvl="0"/>
            <a:r>
              <a:rPr lang="bg-BG" dirty="0"/>
              <a:t>Общи въпроси</a:t>
            </a:r>
          </a:p>
          <a:p>
            <a:pPr lvl="0"/>
            <a:r>
              <a:rPr lang="bg-BG" dirty="0"/>
              <a:t>Правосъдие и вътрешни работи</a:t>
            </a:r>
          </a:p>
          <a:p>
            <a:r>
              <a:rPr lang="bg-BG" dirty="0"/>
              <a:t>Транспорт, телекомуникации и енергетика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 i="1"/>
              <a:t>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Сметна палата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Корепер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работни групи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ротационно председателство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Кой от следните термини </a:t>
            </a:r>
            <a:r>
              <a:rPr lang="bg-BG" sz="2800" u="sng"/>
              <a:t>не</a:t>
            </a:r>
            <a:r>
              <a:rPr lang="bg-BG" sz="2800"/>
              <a:t> е свързан със Съвета?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Приемане на бюджета на ЕС съвместно с Европейския парламент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Управление на средствата на ЕС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Приемане на законодателство на ЕС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Координиране на политиките на държавите членки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Коя от следните роли </a:t>
            </a:r>
            <a:r>
              <a:rPr lang="bg-BG" sz="2800" u="sng"/>
              <a:t>не</a:t>
            </a:r>
            <a:r>
              <a:rPr lang="bg-BG" sz="2800"/>
              <a:t> е свързана със Съвета?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Научи повече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Упътване</a:t>
            </a:r>
            <a:br>
              <a:rPr lang="bg-BG"/>
            </a:b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59" y="1127888"/>
            <a:ext cx="30657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 dirty="0">
                <a:latin typeface="Source Sans 3" panose="020B0303030403020204" pitchFamily="34" charset="0"/>
              </a:rPr>
              <a:t>Щракнете върху избрания въпрос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>
                <a:latin typeface="Source Sans 3" panose="020B0303030403020204" pitchFamily="34" charset="0"/>
              </a:rPr>
              <a:t>След като екипът даде своя отговор, щракнете, за да видите правилния отговор.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1400" b="1">
                <a:latin typeface="Source Sans 3" panose="020B0303030403020204" pitchFamily="34" charset="0"/>
              </a:rPr>
              <a:t>Щракнете върху Europa Quest, за да се върнете към таблото и да изберете друг въпрос.</a:t>
            </a:r>
          </a:p>
          <a:p>
            <a:r>
              <a:rPr lang="bg-BG" sz="1400" b="1">
                <a:latin typeface="Source Sans 3" panose="020B0303030403020204" pitchFamily="34" charset="0"/>
              </a:rPr>
              <a:t>Използваният въпрос вече е оцветен в бяло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Съветът не се занимава с управлението на средствата на ЕС.</a:t>
            </a:r>
          </a:p>
          <a:p>
            <a:pPr>
              <a:lnSpc>
                <a:spcPct val="150000"/>
              </a:lnSpc>
            </a:pP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Комисията, Съветът и Парламентът играят роля при определянето на размера на бюджета и неговото разпределяне. </a:t>
            </a:r>
          </a:p>
          <a:p>
            <a:pPr>
              <a:lnSpc>
                <a:spcPct val="150000"/>
              </a:lnSpc>
            </a:pP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управлението на бюджета обаче отговаря </a:t>
            </a:r>
            <a:r>
              <a:rPr lang="bg-BG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Комисията</a:t>
            </a:r>
            <a:r>
              <a:rPr lang="bg-BG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 i="1"/>
              <a:t>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400"/>
              <a:t>Каква е основната система за гласуване в Съвета?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Съвет на ЕС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607466" y="1035556"/>
            <a:ext cx="8838045" cy="97908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bg-BG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В повечето случаи се използва гласуване</a:t>
            </a:r>
            <a:endParaRPr lang="en-US" sz="32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bg-BG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с квалифицирано мнозинство: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bg-BG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За постигането на квалифицирано мнозинство трябва да са изпълнени следните условия: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bg-BG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bg-BG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bg-BG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от страните</a:t>
              </a:r>
              <a:br>
                <a:rPr lang="bg-BG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bg-BG">
                  <a:solidFill>
                    <a:schemeClr val="tx2"/>
                  </a:solidFill>
                </a:rPr>
                <a:t>гласуват „за“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bg-BG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от населението на ЕС</a:t>
              </a:r>
              <a:br>
                <a:rPr lang="bg-BG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bg-BG">
                  <a:solidFill>
                    <a:schemeClr val="tx2"/>
                  </a:solidFill>
                </a:rPr>
                <a:t>е представено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221181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dirty="0"/>
          </a:p>
          <a:p>
            <a:r>
              <a:rPr lang="bg-BG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Вярно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2"/>
            <a:ext cx="5186805" cy="2211817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3200" dirty="0"/>
              <a:t>Грешно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Европейски съвет 100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800" dirty="0"/>
              <a:t>Мандатът на председателя на Европейския съвет е една година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318933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bg-BG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 години, с възможност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bg-BG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за еднократно подновяване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Европейският съвет заседава веднъж месечно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Европейският съвет определя цялостната политическа посока и приоритети на ЕС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Европейският съвет няма законодателни функции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Европейският съвет се състои от 27-те държавни или правителствени ръководители, председателя на Европейския съвет и председателя на Европейската комисия.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Европейски съвет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Кое от следните твърдения </a:t>
            </a:r>
            <a:r>
              <a:rPr lang="bg-BG" sz="2800" u="sng"/>
              <a:t>не</a:t>
            </a:r>
            <a:r>
              <a:rPr lang="bg-BG" sz="2800"/>
              <a:t> е вярно?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Докладва пред Европейския парламент след всяко заседание на Европейския съвет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Председателства заседанията на Европейския съвет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Има решаващ глас, когато не може да се постигне споразумение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Представлява ЕС във външните му отношения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Европейски съвет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Кое от следните твърдения </a:t>
            </a:r>
            <a:r>
              <a:rPr lang="bg-BG" sz="2400" u="sng"/>
              <a:t>не</a:t>
            </a:r>
            <a:r>
              <a:rPr lang="bg-BG" sz="2400"/>
              <a:t> е вярно за председателя на Европейския съвет?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000"/>
              <a:t>Каква е разликата между Европейския съвет и Съвета на Европа?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Европейски съвет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bg-BG" sz="2800" dirty="0">
                <a:solidFill>
                  <a:srgbClr val="00B050"/>
                </a:solidFill>
              </a:rPr>
              <a:t>Съветът на Европа е отделна междуправителствена организация за правата на човека с 46 членове и</a:t>
            </a:r>
            <a:endParaRPr lang="en-US" sz="28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bg-BG" sz="2800" dirty="0">
                <a:solidFill>
                  <a:srgbClr val="00B050"/>
                </a:solidFill>
              </a:rPr>
              <a:t>седалище в Страсбург.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dirty="0"/>
          </a:p>
          <a:p>
            <a:r>
              <a:rPr lang="bg-BG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Вярно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3200"/>
              <a:t>Грешно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Граждани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Всички граждани на държава от ЕС автоматично получават гражданство на ЕС.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Гражданите на ЕС могат да пътуват в рамките на ЕС само със своята национална лична карта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Гражданите на ЕС, живеещи в друга страна от ЕС, имат дипломатически имунитет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Гражданите на ЕС могат да пътуват до всяка страна по света без виза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Гражданите на ЕС имат право на безплатно висше образование във всяка страна от ЕС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Граждани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Кое от следните твърдения е вярно?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Като гражданин на ЕС можеш да работиш във всяка страна от ЕС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Като гражданин на ЕС можеш да живееш във всяка страна от ЕС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Като гражданин на ЕС можеш да се кандидатираш на национални избори във всяка страна от ЕС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Като гражданин на ЕС можеш да се кандидатираш на местни избори във всяка страна от ЕС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Граждани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Кое от следните твърдения </a:t>
            </a:r>
            <a:r>
              <a:rPr lang="bg-BG" sz="2800" u="sng"/>
              <a:t>не</a:t>
            </a:r>
            <a:r>
              <a:rPr lang="bg-BG" sz="2800"/>
              <a:t> е вярно?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bg-BG" sz="4000"/>
              <a:t>Какво представлява Европейската гражданска инициатива?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Граждани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2400" dirty="0">
                <a:solidFill>
                  <a:srgbClr val="00B050"/>
                </a:solidFill>
                <a:latin typeface="Open Sans" panose="020B0606030504020204" pitchFamily="34" charset="0"/>
              </a:rPr>
              <a:t>Стартира през 2012 г.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2400" dirty="0">
                <a:solidFill>
                  <a:srgbClr val="00B050"/>
                </a:solidFill>
                <a:latin typeface="Open Sans" panose="020B0606030504020204" pitchFamily="34" charset="0"/>
              </a:rPr>
              <a:t>Гражданите на ЕС участват в изготвянето на политиките на ЕС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2400" dirty="0">
                <a:solidFill>
                  <a:srgbClr val="00B050"/>
                </a:solidFill>
                <a:latin typeface="Open Sans" panose="020B0606030504020204" pitchFamily="34" charset="0"/>
              </a:rPr>
              <a:t>Трябва да бъде подета от поне седем граждани на ЕС, пребиваващи в седем различни държави от ЕС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2400" dirty="0">
                <a:solidFill>
                  <a:srgbClr val="00B050"/>
                </a:solidFill>
                <a:latin typeface="Open Sans" panose="020B0606030504020204" pitchFamily="34" charset="0"/>
              </a:rPr>
              <a:t>Подкрепена от 1 милиона подписа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378757"/>
              </p:ext>
            </p:extLst>
          </p:nvPr>
        </p:nvGraphicFramePr>
        <p:xfrm>
          <a:off x="466724" y="2030819"/>
          <a:ext cx="8993161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98860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98860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40985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51951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51951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315434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ГЕОГРАФИЯ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ИНСТИТУЦИИ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СЪВЕТ НА ЕС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ЕВРОПЕЙСКИ СЪВЕТ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ГРАЖДАНИ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bg-BG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934362"/>
              </p:ext>
            </p:extLst>
          </p:nvPr>
        </p:nvGraphicFramePr>
        <p:xfrm>
          <a:off x="466722" y="3931370"/>
          <a:ext cx="9109540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94603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021347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859375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728435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991874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113906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</a:rPr>
                        <a:t>ВЗЕМАНЕ НА РЕШЕНИЯ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</a:rPr>
                        <a:t>ДЪРЖАВИ ОТ ЕС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</a:rPr>
                        <a:t>РАЗШИРЯВАНЕ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>
                          <a:solidFill>
                            <a:schemeClr val="dk1"/>
                          </a:solidFill>
                          <a:effectLst/>
                        </a:rPr>
                        <a:t>ПРЕДСЕДАТЕЛСТВО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ЕЗИЦИ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2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Съдът на Европейския съюз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Европейският икономически и социален комитет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Кое от следните не е институция на ЕС, а консултативен орган?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Научи повече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73563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bg-BG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Европейският икономически и социален комитет е консултативен орган на ЕС, който се състои от представители на работническите и работодателските организации и други заинтересовани групи. </a:t>
            </a:r>
          </a:p>
          <a:p>
            <a:pPr>
              <a:lnSpc>
                <a:spcPct val="150000"/>
              </a:lnSpc>
            </a:pPr>
            <a:r>
              <a:rPr lang="bg-BG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Той предоставя становища по въпроси, свързани с ЕС, на Европейската комисия, Съвета на ЕС и Европейския парламент.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 i="1"/>
              <a:t>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735631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bg-BG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Съдът на Европейския съюз гарантира, че при тълкуването и прилагането на Договорите се спазва правото.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Съвет на Европа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Съвет на Европейския съюз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Европейска комисия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 парламент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Коя от следните институции няма роля в процеса на вземане на решения в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Научи повече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46348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bg-BG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Докато Съветът на Европейския съюз, Европейският парламент и Европейската комисия играят ключова роля в процеса на вземане на решения в ЕС, Съветът на Европа не е свързан с Европейския съюз. </a:t>
            </a:r>
          </a:p>
          <a:p>
            <a:pPr>
              <a:lnSpc>
                <a:spcPct val="150000"/>
              </a:lnSpc>
            </a:pPr>
            <a:r>
              <a:rPr lang="bg-BG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Съветът на Европа е отделна междуправителствена организация, която се занимава главно с правата на човека и включва 46 държави членки, сред които всичките 27 държави от ЕС.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 i="1"/>
              <a:t>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своя избирателен район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своята политическа партия/група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своята държава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Европейския съюз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Комисарите на ЕС представляват интересите на: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bg-BG" sz="4000"/>
              <a:t>Какво е Корепер?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Вземане на решения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>
                <a:solidFill>
                  <a:srgbClr val="00B050"/>
                </a:solidFill>
                <a:latin typeface="Open Sans" panose="020B0606030504020204" pitchFamily="34" charset="0"/>
              </a:rPr>
              <a:t>Корепер означава Комитет на постоянните представители на правителствата на държавите членки. Основните му задачи са: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>
                <a:solidFill>
                  <a:srgbClr val="00B050"/>
                </a:solidFill>
              </a:rPr>
              <a:t>да координира и подготвя работата на различните състави на Съвета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>
                <a:solidFill>
                  <a:srgbClr val="00B050"/>
                </a:solidFill>
              </a:rPr>
              <a:t>да осигурява съгласуваността на политиките на ЕС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>
                <a:solidFill>
                  <a:srgbClr val="00B050"/>
                </a:solidFill>
              </a:rPr>
              <a:t>да договаря споразумения и компромиси, които след това се представят за приемане от Съвета.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bg-BG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стоки, услуги, хора и капитал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bg-BG" dirty="0"/>
              <a:t>стоки, услуги, хора и животни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?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Четирите свободи на движение в ЕС са: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Волфганг Амадеус Моцарт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327564"/>
            <a:ext cx="5186805" cy="160863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sz="1800" dirty="0"/>
          </a:p>
          <a:p>
            <a:r>
              <a:rPr lang="bg-BG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Джузепе Верди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327564"/>
            <a:ext cx="5186805" cy="1608629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B</a:t>
            </a:r>
          </a:p>
          <a:p>
            <a:pPr lvl="1"/>
            <a:endParaRPr lang="es-ES" dirty="0"/>
          </a:p>
          <a:p>
            <a:r>
              <a:rPr lang="bg-BG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Йохан Себастиан Бах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Антонио Вивалди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941880" cy="13407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?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0"/>
              </a:spcBef>
            </a:pPr>
            <a:r>
              <a:rPr lang="bg-BG" sz="2400" dirty="0"/>
              <a:t>Кой италиански композитор е най-известен с произведението си „Четирите годишни времена“ и е считан за един от най-значимите барокови композитори?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? 300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400" dirty="0"/>
              <a:t>В знамената на колко държави от ЕС има черно?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bg-BG" sz="4000"/>
              <a:t>Какво представлява субсидиарността?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?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>
                <a:solidFill>
                  <a:srgbClr val="00B050"/>
                </a:solidFill>
                <a:latin typeface="Arial" panose="020B0604020202020204" pitchFamily="34" charset="0"/>
              </a:rPr>
              <a:t>Принципът на </a:t>
            </a:r>
            <a:r>
              <a:rPr lang="bg-BG" b="1">
                <a:solidFill>
                  <a:srgbClr val="00B050"/>
                </a:solidFill>
                <a:latin typeface="Arial" panose="020B0604020202020204" pitchFamily="34" charset="0"/>
              </a:rPr>
              <a:t>субсидиарност</a:t>
            </a:r>
            <a:r>
              <a:rPr lang="bg-BG">
                <a:solidFill>
                  <a:srgbClr val="00B050"/>
                </a:solidFill>
                <a:latin typeface="Arial" panose="020B0604020202020204" pitchFamily="34" charset="0"/>
              </a:rPr>
              <a:t> е определен в член 5, параграф 3 от Договора за Европейския съюз. Той има за цел да гарантира, че решенията се вземат възможно най-близо до гражданите, като се проверява дали действията на равнище ЕС са оправдани с оглед на възможностите, налични на национално, регионално или местно равнище.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dirty="0"/>
          </a:p>
          <a:p>
            <a:r>
              <a:rPr lang="bg-BG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 г.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3200"/>
              <a:t>1957 г.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56387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История 100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800" dirty="0"/>
              <a:t>Европейският съюз получава Нобеловата награда за мир през: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Червено море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Черно море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На кое море има брегова ивица България?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Дания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Люксембург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Франция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Кипър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Името на град в коя държава носи Шенгенското споразумение?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Финландия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Литва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Естония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Латвия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Държави от ЕС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Столицата на коя държава </a:t>
            </a:r>
            <a:r>
              <a:rPr lang="bg-BG" sz="2400" u="sng"/>
              <a:t>не</a:t>
            </a:r>
            <a:r>
              <a:rPr lang="bg-BG" sz="2400"/>
              <a:t> е крайбрежен град?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000"/>
              <a:t>Коя държава от ЕС е единственият постоянен член на Съвета за сигурност на ООН?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?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4800">
                <a:solidFill>
                  <a:srgbClr val="00B050"/>
                </a:solidFill>
                <a:latin typeface="Arial" panose="020B0604020202020204" pitchFamily="34" charset="0"/>
              </a:rPr>
              <a:t>Франция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Разширяване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Колко държави се присъединяват към ЕС през 90-те години на 20-и век?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>
                <a:solidFill>
                  <a:srgbClr val="00B050"/>
                </a:solidFill>
                <a:latin typeface="Arial" panose="020B0604020202020204" pitchFamily="34" charset="0"/>
              </a:rPr>
              <a:t>Австрия, Финландия и Швеция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bg-BG" dirty="0"/>
              <a:t>Комитет „Разширяване на ЕС“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467728"/>
            <a:ext cx="5186805" cy="1468465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sz="1800" dirty="0"/>
          </a:p>
          <a:p>
            <a:r>
              <a:rPr lang="bg-BG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Европейски парламент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467728"/>
            <a:ext cx="5186805" cy="1468466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Съвет на ЕС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Европейска комисия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Разширяване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400" dirty="0"/>
              <a:t>Коя институция на ЕС се занимава с преговорите за членство, наблюдава напредъка на страните кандидатки и докладва на другите институции?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Функционираща пазарна икономика и капацитет за справяне с конкуренцията и пазарните сили в ЕС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Ангажимент за съвместна работа с останалите държави членки с цел подобряване на законодателството на ЕС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Стабилни институции, които са гаранция за демокрация, върховенство на закона, права на човека и защита на малцинствата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Способност за поемане и ефективно изпълнение на задълженията, произтичащи от членството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Разширяване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Кое от следните </a:t>
            </a:r>
            <a:r>
              <a:rPr lang="bg-BG" sz="2400" u="sng"/>
              <a:t>не</a:t>
            </a:r>
            <a:r>
              <a:rPr lang="bg-BG" sz="2400"/>
              <a:t> е критерий за присъединяване към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000"/>
              <a:t>Посочете най-малко шест страни кандидатки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Разширяване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400">
                <a:solidFill>
                  <a:srgbClr val="00B050"/>
                </a:solidFill>
              </a:rPr>
              <a:t>Сърбия</a:t>
            </a:r>
          </a:p>
          <a:p>
            <a:r>
              <a:rPr lang="bg-BG" sz="2400">
                <a:solidFill>
                  <a:srgbClr val="00B050"/>
                </a:solidFill>
              </a:rPr>
              <a:t>Черна гора</a:t>
            </a:r>
          </a:p>
          <a:p>
            <a:r>
              <a:rPr lang="bg-BG" sz="2400">
                <a:solidFill>
                  <a:srgbClr val="00B050"/>
                </a:solidFill>
              </a:rPr>
              <a:t>Турция</a:t>
            </a:r>
          </a:p>
          <a:p>
            <a:r>
              <a:rPr lang="bg-BG" sz="2400">
                <a:solidFill>
                  <a:srgbClr val="00B050"/>
                </a:solidFill>
              </a:rPr>
              <a:t>Северна Македония</a:t>
            </a:r>
          </a:p>
          <a:p>
            <a:r>
              <a:rPr lang="bg-BG" sz="2400">
                <a:solidFill>
                  <a:srgbClr val="00B050"/>
                </a:solidFill>
              </a:rPr>
              <a:t>Албания</a:t>
            </a:r>
          </a:p>
          <a:p>
            <a:r>
              <a:rPr lang="bg-BG" sz="2400">
                <a:solidFill>
                  <a:srgbClr val="00B050"/>
                </a:solidFill>
              </a:rPr>
              <a:t>Молдова</a:t>
            </a:r>
          </a:p>
          <a:p>
            <a:r>
              <a:rPr lang="bg-BG" sz="2400">
                <a:solidFill>
                  <a:srgbClr val="00B050"/>
                </a:solidFill>
              </a:rPr>
              <a:t>Украйна</a:t>
            </a:r>
          </a:p>
          <a:p>
            <a:r>
              <a:rPr lang="bg-BG" sz="2400">
                <a:solidFill>
                  <a:srgbClr val="00B050"/>
                </a:solidFill>
              </a:rPr>
              <a:t>Босна и Херцеговина</a:t>
            </a:r>
          </a:p>
          <a:p>
            <a:r>
              <a:rPr lang="bg-BG" sz="2400">
                <a:solidFill>
                  <a:srgbClr val="00B050"/>
                </a:solidFill>
              </a:rPr>
              <a:t>Грузия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между всяко заседание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на всеки шест месеца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Председателство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Председателството на Съвета на ЕС се сменя: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назначава председателя на Европейската комисия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председателства заседанията на различните състави на Съвета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организира различни официални и неофициални срещи в Брюксел и в държавата, изпълняваща ротационното председателство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представлява Съвета в отношенията му с другите институции на ЕС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Председателство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Кое от следните </a:t>
            </a:r>
            <a:r>
              <a:rPr lang="bg-BG" sz="2400" u="sng"/>
              <a:t>не</a:t>
            </a:r>
            <a:r>
              <a:rPr lang="bg-BG" sz="2400"/>
              <a:t> е задача на ротационното председателство на Съвета?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Договорът от Лисабон влиза в сила, променяйки начина, по който работи ЕС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нови държави се присъединяват към ЕС, с което броят на държавите членки достига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Еврото влиза в обращение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D</a:t>
            </a:r>
          </a:p>
          <a:p>
            <a:pPr lvl="1"/>
            <a:endParaRPr lang="es-ES" sz="1400" dirty="0"/>
          </a:p>
          <a:p>
            <a:pPr lvl="1"/>
            <a:r>
              <a:rPr lang="bg-BG" dirty="0"/>
              <a:t>За първи път на европейските избори няколко кандидати („</a:t>
            </a:r>
            <a:r>
              <a:rPr lang="bg-BG" dirty="0" err="1"/>
              <a:t>spitzenkandidaten</a:t>
            </a:r>
            <a:r>
              <a:rPr lang="bg-BG" dirty="0"/>
              <a:t>“ - водещи кандидати) се състезават за поста председател на Европейската комисия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20815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История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800" dirty="0"/>
              <a:t>Кое важно събитие в историята на ЕС се случва през 2002 г.?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Испания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Германия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Люксембург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Дания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Председателство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1800"/>
              <a:t>Коя държава никога не е изпълнявала председателството на Съвета преди 80-те години на 20-и век?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000"/>
              <a:t>Кой състав на Съвета </a:t>
            </a:r>
            <a:r>
              <a:rPr lang="bg-BG" sz="4000" u="sng"/>
              <a:t>не</a:t>
            </a:r>
            <a:r>
              <a:rPr lang="bg-BG" sz="4000"/>
              <a:t> се председателства от държавата, изпълняваща ротационното председателство?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Председателство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>
                <a:solidFill>
                  <a:srgbClr val="00B050"/>
                </a:solidFill>
              </a:rPr>
              <a:t>Външни работи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Научи повече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2800"/>
              <a:t>Заседанията на Съвета по външни работи се председателстват от върховния представител на Съюза по въпросите на външните работи и политиката на сигурност. </a:t>
            </a:r>
          </a:p>
          <a:p>
            <a:endParaRPr lang="en-GB" sz="2800" dirty="0"/>
          </a:p>
          <a:p>
            <a:r>
              <a:rPr lang="bg-BG"/>
              <a:t>Когато обаче се обсъждат въпроси на търговската политика, Съветът по външни работи се председателства от представителя на държавата — членка на ЕС, която изпълнява ротационното председателство на Съвета на ЕС.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Председателство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bg-BG" i="1">
                <a:solidFill>
                  <a:schemeClr val="tx2">
                    <a:lumMod val="60000"/>
                    <a:lumOff val="40000"/>
                  </a:schemeClr>
                </a:solidFill>
              </a:rPr>
              <a:t>Информация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Езици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Колко са официалните езици на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От венецианския израз </a:t>
            </a:r>
            <a:r>
              <a:rPr lang="bg-BG" i="1"/>
              <a:t>s-ciào vostro</a:t>
            </a:r>
            <a:r>
              <a:rPr lang="bg-BG"/>
              <a:t>, който буквално означава „Аз съм Ваш роб““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От Гай (Caius) — традиционно римско име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Така са си подвиквали венецианските гондолиери в мъглата, за да избегнат сблъсък.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Няма ясна теория за произхода на думата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Езици 200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Откъде произлиза думата „чао“ (</a:t>
            </a:r>
            <a:r>
              <a:rPr lang="bg-BG" sz="2400" i="1"/>
              <a:t>ciao)</a:t>
            </a:r>
            <a:r>
              <a:rPr lang="bg-BG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/>
              <a:t>Наздраве!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Обичам те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Приятно ми е да се запознаем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/>
              <a:t>Това не е естонска дума.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Езици 300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400"/>
              <a:t>Какво означава естонската дума </a:t>
            </a:r>
            <a:r>
              <a:rPr lang="bg-BG" sz="2400" i="1"/>
              <a:t>terviseks</a:t>
            </a:r>
            <a:r>
              <a:rPr lang="bg-BG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2800"/>
              <a:t>Кои две държави от ЕС не са поискали един от официалните им езици (за цялата страна) да стане официален език на ЕС.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Езици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>
                <a:solidFill>
                  <a:srgbClr val="00B050"/>
                </a:solidFill>
              </a:rPr>
              <a:t>Люксембург и Кипър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1993 г.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 г.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1989 г.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2009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978247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История 300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000" dirty="0"/>
              <a:t>Кога встъпва в длъжност първият постоянен председател на Европейския съвет?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sz="4000"/>
              <a:t>През 1987 г. една неевропейска държава кандидатства за членство в ЕС. Коя е тази държава?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История 400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bg-BG" sz="4800">
                <a:solidFill>
                  <a:srgbClr val="00B050"/>
                </a:solidFill>
              </a:rPr>
              <a:t>Мароко</a:t>
            </a:r>
            <a:r>
              <a:rPr lang="bg-BG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 dirty="0"/>
              <a:t>A</a:t>
            </a:r>
          </a:p>
          <a:p>
            <a:endParaRPr lang="es-ES" dirty="0"/>
          </a:p>
          <a:p>
            <a:r>
              <a:rPr lang="bg-BG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Пиренеи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 dirty="0"/>
              <a:t>B</a:t>
            </a:r>
          </a:p>
          <a:p>
            <a:pPr lvl="1"/>
            <a:endParaRPr lang="es-ES" sz="2000" dirty="0"/>
          </a:p>
          <a:p>
            <a:pPr lvl="1"/>
            <a:r>
              <a:rPr lang="bg-BG" sz="3200" dirty="0"/>
              <a:t>Апенини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/>
              <a:t>География 100</a:t>
            </a:r>
          </a:p>
          <a:p>
            <a:pPr>
              <a:lnSpc>
                <a:spcPts val="3000"/>
              </a:lnSpc>
            </a:pPr>
            <a:r>
              <a:rPr lang="bg-BG">
                <a:solidFill>
                  <a:schemeClr val="accent2"/>
                </a:solidFill>
              </a:rPr>
              <a:t>⸺</a:t>
            </a:r>
          </a:p>
          <a:p>
            <a:r>
              <a:rPr lang="bg-BG" sz="2800"/>
              <a:t>Коя планинска верига разделя Франция и Испания и се простира върху близо 430 км?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C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bg-BG"/>
              <a:t>A</a:t>
            </a:r>
          </a:p>
          <a:p>
            <a:endParaRPr lang="es-ES" sz="1800" dirty="0"/>
          </a:p>
          <a:p>
            <a:r>
              <a:rPr lang="bg-BG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B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bg-BG"/>
              <a:t>D</a:t>
            </a:r>
          </a:p>
          <a:p>
            <a:pPr lvl="1"/>
            <a:endParaRPr lang="es-ES" dirty="0"/>
          </a:p>
          <a:p>
            <a:pPr lvl="1"/>
            <a:r>
              <a:rPr lang="bg-BG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13747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bg-BG" dirty="0"/>
              <a:t>География 200</a:t>
            </a:r>
          </a:p>
          <a:p>
            <a:pPr>
              <a:lnSpc>
                <a:spcPts val="3000"/>
              </a:lnSpc>
            </a:pPr>
            <a:r>
              <a:rPr lang="bg-BG" dirty="0">
                <a:solidFill>
                  <a:schemeClr val="accent2"/>
                </a:solidFill>
              </a:rPr>
              <a:t>⸺</a:t>
            </a:r>
          </a:p>
          <a:p>
            <a:r>
              <a:rPr lang="bg-BG" sz="2500" dirty="0"/>
              <a:t>Колко държави от ЕС нямат сухопътна граница с друга държава от ЕС?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>
                <a:solidFill>
                  <a:srgbClr val="00B050"/>
                </a:solidFill>
                <a:latin typeface="Arial" panose="020B0604020202020204" pitchFamily="34" charset="0"/>
              </a:rPr>
              <a:t>Малта, Кипър и Ирландия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7980</TotalTime>
  <Words>2297</Words>
  <Application>Microsoft Office PowerPoint</Application>
  <PresentationFormat>Widescreen</PresentationFormat>
  <Paragraphs>728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105</cp:revision>
  <cp:lastPrinted>2020-03-11T16:07:50Z</cp:lastPrinted>
  <dcterms:created xsi:type="dcterms:W3CDTF">2020-03-24T15:57:55Z</dcterms:created>
  <dcterms:modified xsi:type="dcterms:W3CDTF">2024-11-29T11:51:36Z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2024-06-20T12:53:20Z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85ec2a04-22a4-4816-aaa9-7ed4358fdb61</vt:lpwstr>
  </property>
  <property fmtid="{D5CDD505-2E9C-101B-9397-08002B2CF9AE}" pid="10" name="MSIP_Label_af60b174-6478-47f9-866e-33f097bb6603_ContentBits">
    <vt:lpwstr>0</vt:lpwstr>
  </property>
</Properties>
</file>