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>
                <a:latin typeface="Arial" panose="020B0604020202020204" pitchFamily="34" charset="0"/>
                <a:ea typeface="ＭＳ Ｐゴシック" panose="020B0600070205080204" pitchFamily="34" charset="-128"/>
              </a:rPr>
              <a:t>Belgicko, Estónsko, Nemecko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92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>
                <a:latin typeface="Arial" panose="020B0604020202020204" pitchFamily="34" charset="0"/>
                <a:ea typeface="ＭＳ Ｐゴシック" panose="020B0600070205080204" pitchFamily="34" charset="-128"/>
              </a:rPr>
              <a:t>Fínsko, Rakúsko a Švédsko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Španielsko pristúpilo k EÚ 1. januára 1986, takže dovtedy Rade nikdy nepredsedalo.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>
                <a:latin typeface="Arial" panose="020B0604020202020204" pitchFamily="34" charset="0"/>
                <a:ea typeface="ＭＳ Ｐゴシック" panose="020B0600070205080204" pitchFamily="34" charset="-128"/>
              </a:rPr>
              <a:t>Fínsko, Rakúsko a Švédsko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sk-SK" sz="7200" dirty="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k-SK" sz="1400" b="1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Európskej únie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k-SK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Generálny sekretariát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sk-SK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Generálne riaditeľstvo pre komunikáciu a informácie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i="1" dirty="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Verzia pre pokročilých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Zemepis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600" dirty="0"/>
              <a:t>Koľko krajín mimo EÚ je súčasťou schengenského priestoru?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>
                <a:solidFill>
                  <a:srgbClr val="00B050"/>
                </a:solidFill>
                <a:latin typeface="Arial" panose="020B0604020202020204" pitchFamily="34" charset="0"/>
              </a:rPr>
              <a:t>Island, Nórsko, Švajčiarsko a Lichtenštajnsko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800" dirty="0"/>
              <a:t>Hlavné mesto, ktorej krajiny EÚ leží najvýchodnejšie?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Zemepis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k-SK" sz="4800" dirty="0">
                <a:solidFill>
                  <a:srgbClr val="00B050"/>
                </a:solidFill>
              </a:rPr>
              <a:t>Cyprus (Nikózia)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dirty="0"/>
          </a:p>
          <a:p>
            <a:r>
              <a:rPr lang="sk-SK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Európska komisia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 dirty="0"/>
              <a:t>Európsky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Inštitúcie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Ktorá inštitúcia má právo (legislatívnej) iniciatívy?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Konfederácia regiónov a miest v Európe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Európske fórum miest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Európsky výbor regiónov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Európsky hospodársky a sociálny výbor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Inštitúcie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Ktorá inštitúcia zastupuje záujmy miestnych orgánov?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Výbor pre zahraničné veci je jedným z výborov Európskeho parlamentu.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Predseda Európskeho parlamentu sa volí na štyri roky.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Najväčšia politická skupina v Európskom parlamente je nemecká.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Európsky parlament má 751 poslancov.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Inštitúcie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Ktoré z týchto tvrdení je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400" dirty="0"/>
              <a:t>Človek na čele Európskej služby pre vonkajšiu činnosť (ESVČ) sedí na dvoch stoličkách – aké dve funkcie zastáva?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Inštitúcie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914401" y="4363836"/>
            <a:ext cx="964373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k-SK" sz="2800">
                <a:solidFill>
                  <a:srgbClr val="00B050"/>
                </a:solidFill>
              </a:rPr>
              <a:t>funkciu vysokého predstaviteľa pre zahraničné veci a bezpečnostnú politiku a funkciu podpredsedu Európskej komisie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dirty="0"/>
          </a:p>
          <a:p>
            <a:r>
              <a:rPr lang="sk-SK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jedno zloženie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 dirty="0"/>
              <a:t>10 zložení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Rada EÚ má: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Zistite viac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sk-SK" dirty="0"/>
              <a:t>Rada sa schádza v 10 zloženiach: </a:t>
            </a:r>
          </a:p>
          <a:p>
            <a:pPr lvl="0"/>
            <a:endParaRPr lang="en-US" dirty="0"/>
          </a:p>
          <a:p>
            <a:pPr lvl="0"/>
            <a:r>
              <a:rPr lang="sk-SK" dirty="0"/>
              <a:t>Poľnohospodárstvo a rybárstvo</a:t>
            </a:r>
          </a:p>
          <a:p>
            <a:pPr lvl="0"/>
            <a:r>
              <a:rPr lang="sk-SK" dirty="0"/>
              <a:t>Konkurencieschopnosť</a:t>
            </a:r>
          </a:p>
          <a:p>
            <a:pPr lvl="0"/>
            <a:r>
              <a:rPr lang="sk-SK" dirty="0"/>
              <a:t>Hospodárske a finančné záležitosti</a:t>
            </a:r>
          </a:p>
          <a:p>
            <a:pPr lvl="0"/>
            <a:r>
              <a:rPr lang="sk-SK" dirty="0"/>
              <a:t>Životné prostredie</a:t>
            </a:r>
          </a:p>
          <a:p>
            <a:pPr lvl="0"/>
            <a:r>
              <a:rPr lang="sk-SK" dirty="0"/>
              <a:t>Zamestnanosť, sociálna politika, zdravie a spotrebiteľské záležitosti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sk-SK" dirty="0"/>
              <a:t>Vzdelávanie, mládež, kultúra a šport</a:t>
            </a:r>
          </a:p>
          <a:p>
            <a:pPr lvl="0"/>
            <a:r>
              <a:rPr lang="sk-SK" dirty="0"/>
              <a:t>Zahraničné veci</a:t>
            </a:r>
          </a:p>
          <a:p>
            <a:pPr lvl="0"/>
            <a:r>
              <a:rPr lang="sk-SK" dirty="0"/>
              <a:t>Všeobecné záležitosti</a:t>
            </a:r>
          </a:p>
          <a:p>
            <a:pPr lvl="0"/>
            <a:r>
              <a:rPr lang="sk-SK" dirty="0"/>
              <a:t>Spravodlivosť a vnútorné veci</a:t>
            </a:r>
          </a:p>
          <a:p>
            <a:r>
              <a:rPr lang="sk-SK" dirty="0"/>
              <a:t>Doprava, telekomunikácie a energetika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i="1" dirty="0"/>
              <a:t>Informácie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Dvor audítorov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pracovné skupiny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rotujúce predsedníctvo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z tohto </a:t>
            </a:r>
            <a:r>
              <a:rPr lang="sk-SK" sz="2800" u="sng" dirty="0"/>
              <a:t>nesúvisí</a:t>
            </a:r>
            <a:r>
              <a:rPr lang="sk-SK" sz="2800" dirty="0"/>
              <a:t> s Radou?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spolu s Európskym parlamentom schvaľovať rozpočet EÚ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spravovať finančné prostriedky EÚ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prijímať právne predpisy EÚ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koordinovať politiky členských štátov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z tohto </a:t>
            </a:r>
            <a:r>
              <a:rPr lang="sk-SK" sz="2800" u="sng" dirty="0"/>
              <a:t>nie</a:t>
            </a:r>
            <a:r>
              <a:rPr lang="sk-SK" sz="2800" dirty="0"/>
              <a:t> je úlohou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Zistite viac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Návod</a:t>
            </a:r>
            <a:br>
              <a:rPr lang="sk-SK" dirty="0"/>
            </a:b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400" b="1" dirty="0">
                <a:latin typeface="Source Sans 3" panose="020B0303030403020204" pitchFamily="34" charset="0"/>
              </a:rPr>
              <a:t>Kliknite na zvolenú otázku.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400" b="1" dirty="0">
                <a:latin typeface="Source Sans 3" panose="020B0303030403020204" pitchFamily="34" charset="0"/>
              </a:rPr>
              <a:t>Keď tím odpovie, ďalším kliknutím ukážete správnu odpoveď.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400" b="1" dirty="0">
                <a:latin typeface="Source Sans 3" panose="020B0303030403020204" pitchFamily="34" charset="0"/>
              </a:rPr>
              <a:t>Kliknutím na „Europa Quest“ sa vrátite k tabuľke a výberu ďalšej otázky.</a:t>
            </a:r>
          </a:p>
          <a:p>
            <a:r>
              <a:rPr lang="sk-SK" sz="1400" b="1" dirty="0">
                <a:latin typeface="Source Sans 3" panose="020B0303030403020204" pitchFamily="34" charset="0"/>
              </a:rPr>
              <a:t>Okienka s použitými otázkami budú prázdne.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sk-S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Úlohou Rady nie je spravovanie finančných prostriedkov EÚ.</a:t>
            </a:r>
          </a:p>
          <a:p>
            <a:pPr>
              <a:lnSpc>
                <a:spcPct val="150000"/>
              </a:lnSpc>
            </a:pPr>
            <a:r>
              <a:rPr lang="sk-S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objeme rozpočtu a jeho prerozdelení rozhodujú spoločne Komisia, Rada a Parlament. </a:t>
            </a:r>
          </a:p>
          <a:p>
            <a:pPr>
              <a:lnSpc>
                <a:spcPct val="150000"/>
              </a:lnSpc>
            </a:pPr>
            <a:r>
              <a:rPr lang="sk-S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 spravovanie rozpočtu však zodpovedá </a:t>
            </a:r>
            <a:r>
              <a:rPr lang="sk-SK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Komisia</a:t>
            </a:r>
            <a:r>
              <a:rPr lang="sk-S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i="1" dirty="0"/>
              <a:t>Informácie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400" dirty="0"/>
              <a:t>Aký systém hlasovania sa v Rade používa najčastejšie?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Rada EÚ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292169"/>
            <a:ext cx="10433372" cy="9144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r>
              <a:rPr lang="sk-SK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Vo väčšine prípadov sa používa hlasovanie kvalifikovanou väčšinou.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Na dosiahnutie kvalifikovanej väčšiny musia byť splnené tieto podmienky: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k-SK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k-SK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krajín</a:t>
              </a:r>
              <a:br>
                <a:rPr lang="sk-SK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sk-SK" dirty="0">
                  <a:solidFill>
                    <a:schemeClr val="tx2"/>
                  </a:solidFill>
                </a:rPr>
                <a:t>hlasuje za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dirty="0">
                  <a:solidFill>
                    <a:schemeClr val="tx2"/>
                  </a:solidFill>
                </a:rPr>
                <a:t>zastúpených</a:t>
              </a:r>
              <a:br>
                <a:rPr lang="sk-SK" dirty="0">
                  <a:solidFill>
                    <a:schemeClr val="tx2"/>
                  </a:solidFill>
                </a:rPr>
              </a:br>
              <a:r>
                <a:rPr lang="sk-SK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obyvateľov EÚ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dirty="0"/>
          </a:p>
          <a:p>
            <a:r>
              <a:rPr lang="sk-SK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áno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 dirty="0"/>
              <a:t>nie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Európska rada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Funkčné obdobie predsedu Európskej rady je jeden rok.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sk-SK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roka a raz sa dá obnoviť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Európska rada zasadá raz za mesiac.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Európska rada určuje celkové politické smerovanie a priority EÚ.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Európska rada neplní žiadne legislatívne funkcie.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Európsku radu tvorí 27 hláv štátov alebo predsedov vlád, predseda Európskej rady a predseda Komisie.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Európska rada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z tohto </a:t>
            </a:r>
            <a:r>
              <a:rPr lang="sk-SK" sz="2800" u="sng" dirty="0"/>
              <a:t>nie</a:t>
            </a:r>
            <a:r>
              <a:rPr lang="sk-SK" sz="2800" dirty="0"/>
              <a:t> je pravda?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Po každom zasadnutí Európskej rady podáva správu Európskemu parlamentu.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Predsedá zasadnutiam Európskej rady.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Má rozhodujúci hlas, ak nie je možné dosiahnuť dohodu.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Zastupuje EÚ v jej vonkajších vzťahoch.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Európska rada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Čo z tohto </a:t>
            </a:r>
            <a:r>
              <a:rPr lang="sk-SK" sz="2400" u="sng" dirty="0"/>
              <a:t>neplatí</a:t>
            </a:r>
            <a:r>
              <a:rPr lang="sk-SK" sz="2400" dirty="0"/>
              <a:t> o predsedovi Európskej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000" dirty="0"/>
              <a:t>Aký je rozdiel medzi Európskou radou a Radou Európy?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Európska rada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k-SK" sz="2800" dirty="0">
                <a:solidFill>
                  <a:srgbClr val="00B050"/>
                </a:solidFill>
              </a:rPr>
              <a:t>Rada Európy je samostatná medzivládna organizácia so sídlom v Štrasburgu, ktorá má 46 členov a zameriava sa na ľudské práva.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dirty="0"/>
          </a:p>
          <a:p>
            <a:r>
              <a:rPr lang="sk-SK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áno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 dirty="0"/>
              <a:t>nie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Občania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Všetci občania krajín EÚ sú automaticky aj občanmi EÚ.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Na cestovanie po EÚ stačí občanom EÚ občiansky preukaz.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žijúci v inej krajine EÚ majú diplomatickú imunitu.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môžu cestovať bez víz všade po svete.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Občania EÚ majú v každej krajine EÚ právo na bezplatné vysokoškolské štúdium.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Občania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z tohto je pravda?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môžu pracovať v každej krajine EÚ.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môžu žiť v ktorejkoľvek krajine EÚ.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môžu v každej krajine EÚ kandidovať v národných voľbách.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Občania EÚ môžu v každej krajine EÚ kandidovať v komunálnych voľbách.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Občania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z tohto </a:t>
            </a:r>
            <a:r>
              <a:rPr lang="sk-SK" sz="2800" u="sng" dirty="0"/>
              <a:t>nie</a:t>
            </a:r>
            <a:r>
              <a:rPr lang="sk-SK" sz="2800" dirty="0"/>
              <a:t> je pravda?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k-SK" sz="4000" dirty="0"/>
              <a:t>Čo je Európska iniciatíva občanov?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Občania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rgbClr val="00B050"/>
                </a:solidFill>
                <a:latin typeface="Open Sans" panose="020B0606030504020204" pitchFamily="34" charset="0"/>
              </a:rPr>
              <a:t>Začala sa v roku 2012.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rgbClr val="00B050"/>
                </a:solidFill>
                <a:latin typeface="Open Sans" panose="020B0606030504020204" pitchFamily="34" charset="0"/>
              </a:rPr>
              <a:t>Ide o formu účasti občanov EÚ na tvorbe politiky EÚ.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rgbClr val="00B050"/>
                </a:solidFill>
                <a:latin typeface="Open Sans" panose="020B0606030504020204" pitchFamily="34" charset="0"/>
              </a:rPr>
              <a:t>Vzniká na základe iniciatívy aspoň siedmich občanov EÚ s pobytom v siedmich rôznych krajinách EÚ.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sz="2000" dirty="0">
                <a:solidFill>
                  <a:srgbClr val="00B050"/>
                </a:solidFill>
                <a:latin typeface="Open Sans" panose="020B0606030504020204" pitchFamily="34" charset="0"/>
              </a:rPr>
              <a:t>Vyžaduje si 1 milión podpisov.</a:t>
            </a:r>
          </a:p>
          <a:p>
            <a:pPr>
              <a:lnSpc>
                <a:spcPct val="150000"/>
              </a:lnSpc>
            </a:pPr>
            <a:endParaRPr lang="en-GB" sz="36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4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sk-SK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DEJINY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ZEMEPIS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INŠTITÚCIE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RADA EÚ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EURÓPSKA RADA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OBČANIA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k-S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959450"/>
              </p:ext>
            </p:extLst>
          </p:nvPr>
        </p:nvGraphicFramePr>
        <p:xfrm>
          <a:off x="466722" y="3931370"/>
          <a:ext cx="9009788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5906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36518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475509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35313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700169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3716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ROZHODOVANIE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KRAJINY EÚ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ROZŠIROVANIE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PREDSEDNÍCTVO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sng" kern="1200">
                          <a:solidFill>
                            <a:schemeClr val="dk1"/>
                          </a:solidFill>
                          <a:effectLst/>
                        </a:rPr>
                        <a:t>JAZYKY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Súdny dvor Európskej únie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Európsky hospodársky a sociálny výbor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Čo nie je inštitúciou EÚ, ale poradným orgánom?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Zistite viac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sk-SK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Európsky hospodársky a sociálny výbor je poradný orgán EÚ, ktorý tvoria zástupcovia organizácií zamestnancov a zamestnávateľov a iných záujmových skupín. </a:t>
            </a:r>
          </a:p>
          <a:p>
            <a:pPr>
              <a:lnSpc>
                <a:spcPct val="150000"/>
              </a:lnSpc>
            </a:pPr>
            <a:r>
              <a:rPr lang="sk-SK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Vydáva stanoviská k otázkam EÚ určené Európskej komisii, Rade EÚ a Európskemu parlamentu.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i="1" dirty="0"/>
              <a:t>Informácie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k-SK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Úlohou Súdneho dvora Európskej únie je zabezpečiť, aby sa pri výklade a uplatňovaní zmlúv dodržiavalo právo.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Rada Európy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Rada Európskej únie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Európska komisia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Európsky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Ktorá z týchto inštitúcií sa v EÚ nepodieľa na rozhodovaní?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Zistite viac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sk-SK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Kým Rada Európskej únie, Európsky parlament a Európska komisia zohrávajú v rozhodovacom procese EÚ kľúčovú úlohu, Rada Európy s Európskou úniou nesúvisí. </a:t>
            </a:r>
          </a:p>
          <a:p>
            <a:pPr>
              <a:lnSpc>
                <a:spcPct val="150000"/>
              </a:lnSpc>
            </a:pPr>
            <a:r>
              <a:rPr lang="sk-SK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Rada Európy je samostatná medzivládna organizácia, ktorá má 46 členov vrátane všetkých 27 krajín EÚ a zameriava sa hlavne na ľudské práva.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i="1" dirty="0"/>
              <a:t>Informácie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svojich voličov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svojej politickej strany/skupiny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svojej krajiny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Európskej únie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Komisári EÚ zastupujú záujmy: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k-SK" sz="4000" dirty="0"/>
              <a:t>Čo je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Rozhodovanie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sk-SK" dirty="0">
                <a:solidFill>
                  <a:srgbClr val="00B050"/>
                </a:solidFill>
                <a:latin typeface="Open Sans" panose="020B0606030504020204" pitchFamily="34" charset="0"/>
              </a:rPr>
              <a:t>Coreper je Výbor stálych predstaviteľov vlád členských štátov. Jeho hlavnou úlohou je: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dirty="0">
                <a:solidFill>
                  <a:srgbClr val="00B050"/>
                </a:solidFill>
              </a:rPr>
              <a:t>koordinovať a pripravovať prácu rôznych zložení Rady,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dirty="0">
                <a:solidFill>
                  <a:srgbClr val="00B050"/>
                </a:solidFill>
              </a:rPr>
              <a:t>zaručiť ucelenosť politík EÚ,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k-SK" dirty="0">
                <a:solidFill>
                  <a:srgbClr val="00B050"/>
                </a:solidFill>
              </a:rPr>
              <a:t>pripravovať dohody a kompromisy, ktoré sa následne predkladajú na prijatie Rade.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tovaru, služieb, osôb a kapitálu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tovaru, služieb, osôb a zvierat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?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Štyri slobody pohybu v EÚ sa týkajú: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?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Ktorý taliansky skladateľ, považovaný za jedného z najväčších barokových skladateľov, je známy najmä svojím dielom „Štyri ročné obdobia“?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?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Koľko krajín EÚ má na svojej vlajke čiernu farbu?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k-SK" sz="4000" dirty="0"/>
              <a:t>Čo je to subsidiarita?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?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>
                <a:solidFill>
                  <a:srgbClr val="00B050"/>
                </a:solidFill>
                <a:latin typeface="Arial" panose="020B0604020202020204" pitchFamily="34" charset="0"/>
              </a:rPr>
              <a:t>Zásada </a:t>
            </a:r>
            <a:r>
              <a:rPr lang="sk-SK" b="1" dirty="0">
                <a:solidFill>
                  <a:srgbClr val="00B050"/>
                </a:solidFill>
                <a:latin typeface="Arial" panose="020B0604020202020204" pitchFamily="34" charset="0"/>
              </a:rPr>
              <a:t>subsidiarity</a:t>
            </a:r>
            <a:r>
              <a:rPr lang="sk-SK" dirty="0">
                <a:solidFill>
                  <a:srgbClr val="00B050"/>
                </a:solidFill>
                <a:latin typeface="Arial" panose="020B0604020202020204" pitchFamily="34" charset="0"/>
              </a:rPr>
              <a:t> sa definuje v článku 5 ods. 3 Zmluvy o Európskej únii. Má zaručiť, aby sa rozhodnutia prijímali na úrovni čo najbližšej k občanom, pričom sa overuje, či sú opatrenia na úrovni EÚ odôvodnené so zreteľom na možnosti dostupné na národnej, regionálnej alebo miestnej úrovni.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/>
              <a:t>A</a:t>
            </a:r>
          </a:p>
          <a:p>
            <a:endParaRPr lang="es-ES" dirty="0"/>
          </a:p>
          <a:p>
            <a:r>
              <a:rPr lang="sk-S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Dejiny za 100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  <a:p>
            <a:r>
              <a:rPr lang="sk-SK" sz="2800"/>
              <a:t>Európska únia dostala Nobelovu cenu za mier v roku: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Červenom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Čiernom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Krajiny EÚ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Pri ktorom mori leží Bulharsko?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v Dánsku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 Luxembursku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vo Francúzsku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na Cypre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Krajiny EÚ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V ktorej krajine sa nachádza mesto, po ktorom je pomenovaná Schengenská dohoda?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Fínska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Litvy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Estónska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Lotyšska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Krajiny EÚ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Hlavné mesto ktorej krajiny </a:t>
            </a:r>
            <a:r>
              <a:rPr lang="sk-SK" sz="2400" u="sng" dirty="0"/>
              <a:t>neleží</a:t>
            </a:r>
            <a:r>
              <a:rPr lang="sk-SK" sz="2400" dirty="0"/>
              <a:t> pri mori?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000" dirty="0"/>
              <a:t>Ktorá krajina EÚ je ako jediná stálym členom Bezpečnostnej rady OSN?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?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4800" dirty="0">
                <a:solidFill>
                  <a:srgbClr val="00B050"/>
                </a:solidFill>
                <a:latin typeface="Arial" panose="020B0604020202020204" pitchFamily="34" charset="0"/>
              </a:rPr>
              <a:t>Francúzsko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Rozširovanie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Koľko krajín pristúpilo k EÚ v 90. rokoch 20. storočia?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>
                <a:solidFill>
                  <a:srgbClr val="00B050"/>
                </a:solidFill>
                <a:latin typeface="Arial" panose="020B0604020202020204" pitchFamily="34" charset="0"/>
              </a:rPr>
              <a:t>Fínsko, Rakúsko a Švédsko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Výbor pre rozširovanie EÚ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Európsky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Rada EÚ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Európska komisia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Rozširovanie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Ktorá inštitúcia EÚ vedie rokovania o členstve, monitoruje pokrok kandidátskych krajín a podáva správy ostatným inštitúciám?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fungujúce trhové hospodárstvo a schopnosť zvládať hospodársku súťaž a trhové sily v EÚ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záväzok spolupracovať s ostatnými členskými štátmi na zlepšovaní právnych predpisov EÚ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stabilné inštitúcie zaručujúce demokraciu, právny štát, ľudské práva a ochranu menšín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schopnosť akceptovať a účinne si plniť povinnosti vyplývajúce z členstva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Rozširovanie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Čo </a:t>
            </a:r>
            <a:r>
              <a:rPr lang="sk-SK" sz="2400" u="sng" dirty="0"/>
              <a:t>nie</a:t>
            </a:r>
            <a:r>
              <a:rPr lang="sk-SK" sz="2400" dirty="0"/>
              <a:t> je kritériom vstupu do EÚ?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000" dirty="0"/>
              <a:t>Vymenujte aspoň šesť kandidátskych krajín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Rozširovanie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400" dirty="0">
                <a:solidFill>
                  <a:srgbClr val="00B050"/>
                </a:solidFill>
              </a:rPr>
              <a:t>Srbsko</a:t>
            </a:r>
          </a:p>
          <a:p>
            <a:r>
              <a:rPr lang="sk-SK" sz="2400" dirty="0">
                <a:solidFill>
                  <a:srgbClr val="00B050"/>
                </a:solidFill>
              </a:rPr>
              <a:t>Čierna Hora</a:t>
            </a:r>
          </a:p>
          <a:p>
            <a:r>
              <a:rPr lang="sk-SK" sz="2400" dirty="0">
                <a:solidFill>
                  <a:srgbClr val="00B050"/>
                </a:solidFill>
              </a:rPr>
              <a:t>Turecko</a:t>
            </a:r>
          </a:p>
          <a:p>
            <a:r>
              <a:rPr lang="sk-SK" sz="2400" dirty="0">
                <a:solidFill>
                  <a:srgbClr val="00B050"/>
                </a:solidFill>
              </a:rPr>
              <a:t>Severné Macedónsko</a:t>
            </a:r>
          </a:p>
          <a:p>
            <a:r>
              <a:rPr lang="sk-SK" sz="2400" dirty="0">
                <a:solidFill>
                  <a:srgbClr val="00B050"/>
                </a:solidFill>
              </a:rPr>
              <a:t>Albánsko</a:t>
            </a:r>
          </a:p>
          <a:p>
            <a:r>
              <a:rPr lang="sk-SK" sz="2400" dirty="0">
                <a:solidFill>
                  <a:srgbClr val="00B050"/>
                </a:solidFill>
              </a:rPr>
              <a:t>Moldavsko</a:t>
            </a:r>
          </a:p>
          <a:p>
            <a:r>
              <a:rPr lang="sk-SK" sz="2400" dirty="0">
                <a:solidFill>
                  <a:srgbClr val="00B050"/>
                </a:solidFill>
              </a:rPr>
              <a:t>Ukrajina</a:t>
            </a:r>
          </a:p>
          <a:p>
            <a:r>
              <a:rPr lang="sk-SK" sz="2400" dirty="0">
                <a:solidFill>
                  <a:srgbClr val="00B050"/>
                </a:solidFill>
              </a:rPr>
              <a:t>Bosna a Hercegovina</a:t>
            </a:r>
          </a:p>
          <a:p>
            <a:r>
              <a:rPr lang="sk-SK" sz="2400" dirty="0">
                <a:solidFill>
                  <a:srgbClr val="00B050"/>
                </a:solidFill>
              </a:rPr>
              <a:t>Gruzínsko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po každom zasadnutí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každých šesť mesiacov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Predsedníctvo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Predsedníctvo Rady EÚ rotuje: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vymenúvať predsedu Európskej komisie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predsedať zasadnutiam rôznych zložení Rady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organizovať rôzne formálne a neformálne zasadnutia v Bruseli a v krajine, ktorá práve vykonáva rotujúce predsedníctvo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zastupovať Radu vo vzťahoch s inými inštitúciami EÚ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Predsedníctvo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Čo </a:t>
            </a:r>
            <a:r>
              <a:rPr lang="sk-SK" sz="2400" u="sng" dirty="0"/>
              <a:t>nie</a:t>
            </a:r>
            <a:r>
              <a:rPr lang="sk-SK" sz="2400" dirty="0"/>
              <a:t> je úlohou rotujúceho predsedníctva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/>
              <a:t>Nadobudla platnosť Lisabonská zmluva, ktorou sa zmenil spôsob fungovania EÚ.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/>
              <a:t>A</a:t>
            </a:r>
          </a:p>
          <a:p>
            <a:endParaRPr lang="es-ES" sz="1800" dirty="0"/>
          </a:p>
          <a:p>
            <a:r>
              <a:rPr lang="sk-S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 EÚ pristúpilo 10 nových krajín, čím sa počet členských štátov zvýšil na 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/>
              <a:t>Do obehu sa uviedlo euro.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/>
              <a:t>D</a:t>
            </a:r>
          </a:p>
          <a:p>
            <a:pPr lvl="1"/>
            <a:endParaRPr lang="es-ES" dirty="0"/>
          </a:p>
          <a:p>
            <a:pPr lvl="1"/>
            <a:r>
              <a:rPr lang="sk-SK"/>
              <a:t>V európskych voľbách po prvýkrát o post predsedu Európskej komisie súperili viacerí kandidáti (tzv. </a:t>
            </a:r>
            <a:r>
              <a:rPr lang="sk-SK" i="1"/>
              <a:t>spitzenkandidaten</a:t>
            </a:r>
            <a:r>
              <a:rPr lang="sk-SK"/>
              <a:t>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/>
              <a:t>Dejiny za 200</a:t>
            </a:r>
          </a:p>
          <a:p>
            <a:pPr>
              <a:lnSpc>
                <a:spcPts val="3000"/>
              </a:lnSpc>
            </a:pPr>
            <a:r>
              <a:rPr lang="sk-SK">
                <a:solidFill>
                  <a:schemeClr val="accent2"/>
                </a:solidFill>
              </a:rPr>
              <a:t>⸺</a:t>
            </a:r>
          </a:p>
          <a:p>
            <a:r>
              <a:rPr lang="sk-SK" sz="2800"/>
              <a:t>Aký míľnik dosiahla EÚ v roku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Španielsko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Nemecko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Luxembursko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Dánsko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Predsedníctvo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1800" dirty="0"/>
              <a:t>Ktorá krajina až do 80. rokov 20. storočia nikdy nepredsedala Rade?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000" dirty="0"/>
              <a:t>Ktorému zloženiu Rady </a:t>
            </a:r>
            <a:r>
              <a:rPr lang="sk-SK" sz="4000" u="sng" dirty="0"/>
              <a:t>nepredsedá</a:t>
            </a:r>
            <a:r>
              <a:rPr lang="sk-SK" sz="4000" dirty="0"/>
              <a:t> krajina, ktorá práve vykonáva rotujúce predsedníctvo?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Predsedníctvo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dirty="0">
                <a:solidFill>
                  <a:srgbClr val="00B050"/>
                </a:solidFill>
              </a:rPr>
              <a:t>Zahraničné veci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Zistite viac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2800" dirty="0"/>
              <a:t>Zasadnutiam Rady pre zahraničné veci predsedá vysoký predstaviteľ Únie pre zahraničné veci a bezpečnostnú politiku. </a:t>
            </a:r>
          </a:p>
          <a:p>
            <a:endParaRPr lang="en-GB" sz="2800" dirty="0"/>
          </a:p>
          <a:p>
            <a:r>
              <a:rPr lang="sk-SK" dirty="0"/>
              <a:t>Ak však Rada pre zahraničné veci rokuje o otázkach obchodnej politiky, predsedá jej zástupca členského štátu EÚ, ktorý práve vykonáva rotujúce predsedníctvo Rady EÚ.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Predsedníctvo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sk-SK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Informácie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Jazyky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Koľko úradných jazykov má EÚ?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Pochádza z benátskeho </a:t>
            </a:r>
            <a:r>
              <a:rPr lang="sk-SK" i="1" dirty="0"/>
              <a:t>s-ciào vostro</a:t>
            </a:r>
            <a:r>
              <a:rPr lang="sk-SK" dirty="0"/>
              <a:t>, čo doslova znamená „som váš otrok“.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Je odvodené z tradičného latinského mena Caius.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Kričali ho benátski gondolieri, aby sa v hmle vyhli zrážkam.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Toto slovo nemá jednoznačnú etymológiu.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Jazyky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Aký je pôvod slova </a:t>
            </a:r>
            <a:r>
              <a:rPr lang="sk-SK" sz="2400" i="1" dirty="0"/>
              <a:t>ciao</a:t>
            </a:r>
            <a:r>
              <a:rPr lang="sk-SK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Na zdravie!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Ľúbim ťa.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Teší ma.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dirty="0"/>
              <a:t>Nie je to estónske slovo.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Jazyky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400" dirty="0"/>
              <a:t>Čo znamená estónske slovo </a:t>
            </a:r>
            <a:r>
              <a:rPr lang="sk-SK" sz="2400" i="1" dirty="0" err="1"/>
              <a:t>terviseks</a:t>
            </a:r>
            <a:r>
              <a:rPr lang="sk-SK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2800" dirty="0"/>
              <a:t>Ktoré dve krajiny EÚ nepožiadali o to, aby sa jeden z ich (štátnych) úradných jazykov stal úradným jazykom EÚ?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Jazyky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dirty="0">
                <a:solidFill>
                  <a:srgbClr val="00B050"/>
                </a:solidFill>
              </a:rPr>
              <a:t>Luxembursko a Cyprus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Dejiny za 300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000" dirty="0"/>
              <a:t>Kedy sa ujal funkcie prvý stály predseda Európskej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sz="4000" dirty="0"/>
              <a:t>V roku 1987 požiadala o členstvo v EÚ aj jedna neeurópska krajina. Ktorá to bola?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Dejiny za 400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k-SK" sz="4800" dirty="0">
                <a:solidFill>
                  <a:srgbClr val="00B050"/>
                </a:solidFill>
              </a:rPr>
              <a:t>Maroko</a:t>
            </a:r>
            <a:r>
              <a:rPr lang="sk-SK" sz="4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dirty="0"/>
          </a:p>
          <a:p>
            <a:r>
              <a:rPr lang="sk-SK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Pyreneje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3200" dirty="0"/>
              <a:t>Apeniny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Zemepis za 100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800" dirty="0"/>
              <a:t>Ktoré pohorie, dlhé asi 430 km, delí Francúzsko a Španielsko?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k-SK" dirty="0"/>
              <a:t>A</a:t>
            </a:r>
          </a:p>
          <a:p>
            <a:endParaRPr lang="es-ES" sz="1800" dirty="0"/>
          </a:p>
          <a:p>
            <a:r>
              <a:rPr lang="sk-S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k-SK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k-SK" sz="1800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k-SK" dirty="0"/>
              <a:t>Zemepis za 200</a:t>
            </a:r>
          </a:p>
          <a:p>
            <a:pPr>
              <a:lnSpc>
                <a:spcPts val="3000"/>
              </a:lnSpc>
            </a:pPr>
            <a:r>
              <a:rPr lang="sk-SK" dirty="0">
                <a:solidFill>
                  <a:schemeClr val="accent2"/>
                </a:solidFill>
              </a:rPr>
              <a:t>⸺</a:t>
            </a:r>
          </a:p>
          <a:p>
            <a:r>
              <a:rPr lang="sk-SK" sz="2500" dirty="0"/>
              <a:t>Koľko krajín EÚ nemá pozemnú hranicu s inou krajinou EÚ?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000" dirty="0">
                <a:solidFill>
                  <a:srgbClr val="00B050"/>
                </a:solidFill>
                <a:latin typeface="Arial" panose="020B0604020202020204" pitchFamily="34" charset="0"/>
              </a:rPr>
              <a:t>Malta, Cyprus a Írsko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7916</TotalTime>
  <Words>2106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94</cp:revision>
  <cp:lastPrinted>2020-03-11T16:07:50Z</cp:lastPrinted>
  <dcterms:created xsi:type="dcterms:W3CDTF">2020-03-24T15:57:55Z</dcterms:created>
  <dcterms:modified xsi:type="dcterms:W3CDTF">2024-11-29T15:07:44Z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2024-06-20T12:58:31Z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ed19a7e9-a68b-445c-8a5a-2b271feda7e1</vt:lpwstr>
  </property>
  <property fmtid="{D5CDD505-2E9C-101B-9397-08002B2CF9AE}" pid="10" name="MSIP_Label_af60b174-6478-47f9-866e-33f097bb6603_ContentBits">
    <vt:lpwstr>0</vt:lpwstr>
  </property>
</Properties>
</file>