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1"/>
  </p:notesMasterIdLst>
  <p:handoutMasterIdLst>
    <p:handoutMasterId r:id="rId62"/>
  </p:handoutMasterIdLst>
  <p:sldIdLst>
    <p:sldId id="315" r:id="rId5"/>
    <p:sldId id="368" r:id="rId6"/>
    <p:sldId id="305" r:id="rId7"/>
    <p:sldId id="302"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65" r:id="rId21"/>
    <p:sldId id="328" r:id="rId22"/>
    <p:sldId id="329" r:id="rId23"/>
    <p:sldId id="366" r:id="rId24"/>
    <p:sldId id="330" r:id="rId25"/>
    <p:sldId id="331" r:id="rId26"/>
    <p:sldId id="332" r:id="rId27"/>
    <p:sldId id="333" r:id="rId28"/>
    <p:sldId id="334" r:id="rId29"/>
    <p:sldId id="335" r:id="rId30"/>
    <p:sldId id="336" r:id="rId31"/>
    <p:sldId id="337" r:id="rId32"/>
    <p:sldId id="338" r:id="rId33"/>
    <p:sldId id="339" r:id="rId34"/>
    <p:sldId id="363" r:id="rId35"/>
    <p:sldId id="340" r:id="rId36"/>
    <p:sldId id="364" r:id="rId37"/>
    <p:sldId id="341" r:id="rId38"/>
    <p:sldId id="342" r:id="rId39"/>
    <p:sldId id="343"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8" r:id="rId55"/>
    <p:sldId id="367" r:id="rId56"/>
    <p:sldId id="359" r:id="rId57"/>
    <p:sldId id="360" r:id="rId58"/>
    <p:sldId id="361" r:id="rId59"/>
    <p:sldId id="36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1AA070-DB3C-6F50-B9DC-0CA7C49DC36C}" name="ETSE Sophie" initials="ES" userId="S::BROWNSO@int.consilium.europa.eu::61056e0e-f4dc-48ac-a400-9fdeddd628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F2FB"/>
    <a:srgbClr val="BDCDD0"/>
    <a:srgbClr val="003399"/>
    <a:srgbClr val="010101"/>
    <a:srgbClr val="DEFBFF"/>
    <a:srgbClr val="1C45EF"/>
    <a:srgbClr val="404A52"/>
    <a:srgbClr val="283C5A"/>
    <a:srgbClr val="FF6E1F"/>
    <a:srgbClr val="CC58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846" autoAdjust="0"/>
  </p:normalViewPr>
  <p:slideViewPr>
    <p:cSldViewPr snapToGrid="0" snapToObjects="1">
      <p:cViewPr varScale="1">
        <p:scale>
          <a:sx n="95" d="100"/>
          <a:sy n="95" d="100"/>
        </p:scale>
        <p:origin x="1194"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11/29/2024</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101813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latin typeface="Arial" panose="020B0604020202020204" pitchFamily="34" charset="0"/>
                <a:ea typeface="ＭＳ Ｐゴシック" panose="020B0600070205080204" pitchFamily="34" charset="-128"/>
              </a:rPr>
              <a:t>Belgia, Eesti ja Saksamaa</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38</a:t>
            </a:fld>
            <a:endParaRPr lang="en-US"/>
          </a:p>
        </p:txBody>
      </p:sp>
    </p:spTree>
    <p:extLst>
      <p:ext uri="{BB962C8B-B14F-4D97-AF65-F5344CB8AC3E}">
        <p14:creationId xmlns:p14="http://schemas.microsoft.com/office/powerpoint/2010/main" val="269933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a:latin typeface="Arial" panose="020B0604020202020204" pitchFamily="34" charset="0"/>
                <a:ea typeface="ＭＳ Ｐゴシック" panose="020B0600070205080204" pitchFamily="34" charset="-128"/>
              </a:rPr>
              <a:t>Austria, Soome ja Rootsi</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44</a:t>
            </a:fld>
            <a:endParaRPr lang="en-US"/>
          </a:p>
        </p:txBody>
      </p:sp>
    </p:spTree>
    <p:extLst>
      <p:ext uri="{BB962C8B-B14F-4D97-AF65-F5344CB8AC3E}">
        <p14:creationId xmlns:p14="http://schemas.microsoft.com/office/powerpoint/2010/main" val="2644438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48</a:t>
            </a:fld>
            <a:endParaRPr lang="en-US"/>
          </a:p>
        </p:txBody>
      </p:sp>
    </p:spTree>
    <p:extLst>
      <p:ext uri="{BB962C8B-B14F-4D97-AF65-F5344CB8AC3E}">
        <p14:creationId xmlns:p14="http://schemas.microsoft.com/office/powerpoint/2010/main" val="187849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200" b="0" kern="1200">
                <a:solidFill>
                  <a:schemeClr val="tx1"/>
                </a:solidFill>
                <a:latin typeface="+mn-lt"/>
                <a:ea typeface="+mn-ea"/>
                <a:cs typeface="+mn-cs"/>
              </a:rPr>
              <a:t>Hispaania ühines ELiga 1. jaanuaril 1986, seetõttu ei saanud ta enne seda eesistujariik olla. </a:t>
            </a:r>
          </a:p>
        </p:txBody>
      </p:sp>
      <p:sp>
        <p:nvSpPr>
          <p:cNvPr id="4" name="Slide Number Placeholder 3"/>
          <p:cNvSpPr>
            <a:spLocks noGrp="1"/>
          </p:cNvSpPr>
          <p:nvPr>
            <p:ph type="sldNum" sz="quarter" idx="5"/>
          </p:nvPr>
        </p:nvSpPr>
        <p:spPr/>
        <p:txBody>
          <a:bodyPr/>
          <a:lstStyle/>
          <a:p>
            <a:fld id="{06F025F9-099E-284D-A451-A888FA1824E8}" type="slidenum">
              <a:rPr lang="en-US" smtClean="0"/>
              <a:t>50</a:t>
            </a:fld>
            <a:endParaRPr lang="en-US"/>
          </a:p>
        </p:txBody>
      </p:sp>
    </p:spTree>
    <p:extLst>
      <p:ext uri="{BB962C8B-B14F-4D97-AF65-F5344CB8AC3E}">
        <p14:creationId xmlns:p14="http://schemas.microsoft.com/office/powerpoint/2010/main" val="1715608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a:latin typeface="Arial" panose="020B0604020202020204" pitchFamily="34" charset="0"/>
                <a:ea typeface="ＭＳ Ｐゴシック" panose="020B0600070205080204" pitchFamily="34" charset="-128"/>
              </a:rPr>
              <a:t>Austria, Rootsi ja Soome</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53</a:t>
            </a:fld>
            <a:endParaRPr lang="en-US"/>
          </a:p>
        </p:txBody>
      </p:sp>
    </p:spTree>
    <p:extLst>
      <p:ext uri="{BB962C8B-B14F-4D97-AF65-F5344CB8AC3E}">
        <p14:creationId xmlns:p14="http://schemas.microsoft.com/office/powerpoint/2010/main" val="2007336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11/29/2024</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1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20.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22.svg"/><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15.png"/><Relationship Id="rId1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13" Type="http://schemas.openxmlformats.org/officeDocument/2006/relationships/slide" Target="slide27.xml"/><Relationship Id="rId18" Type="http://schemas.openxmlformats.org/officeDocument/2006/relationships/slide" Target="slide24.xml"/><Relationship Id="rId26" Type="http://schemas.openxmlformats.org/officeDocument/2006/relationships/slide" Target="slide30.xml"/><Relationship Id="rId39" Type="http://schemas.openxmlformats.org/officeDocument/2006/relationships/slide" Target="slide38.xml"/><Relationship Id="rId21" Type="http://schemas.openxmlformats.org/officeDocument/2006/relationships/slide" Target="slide11.xml"/><Relationship Id="rId34" Type="http://schemas.openxmlformats.org/officeDocument/2006/relationships/slide" Target="slide41.xml"/><Relationship Id="rId42" Type="http://schemas.openxmlformats.org/officeDocument/2006/relationships/slide" Target="slide50.xml"/><Relationship Id="rId47" Type="http://schemas.openxmlformats.org/officeDocument/2006/relationships/slide" Target="slide47.xml"/><Relationship Id="rId7" Type="http://schemas.openxmlformats.org/officeDocument/2006/relationships/slide" Target="slide26.xml"/><Relationship Id="rId2" Type="http://schemas.openxmlformats.org/officeDocument/2006/relationships/slide" Target="slide4.xml"/><Relationship Id="rId16" Type="http://schemas.openxmlformats.org/officeDocument/2006/relationships/slide" Target="slide14.xml"/><Relationship Id="rId29" Type="http://schemas.openxmlformats.org/officeDocument/2006/relationships/slide" Target="slide44.xml"/><Relationship Id="rId11" Type="http://schemas.openxmlformats.org/officeDocument/2006/relationships/slide" Target="slide18.xml"/><Relationship Id="rId24" Type="http://schemas.openxmlformats.org/officeDocument/2006/relationships/slide" Target="slide25.xml"/><Relationship Id="rId32" Type="http://schemas.openxmlformats.org/officeDocument/2006/relationships/slide" Target="slide32.xml"/><Relationship Id="rId37" Type="http://schemas.openxmlformats.org/officeDocument/2006/relationships/slide" Target="slide54.xml"/><Relationship Id="rId40" Type="http://schemas.openxmlformats.org/officeDocument/2006/relationships/slide" Target="slide42.xml"/><Relationship Id="rId45" Type="http://schemas.openxmlformats.org/officeDocument/2006/relationships/slide" Target="slide39.xml"/><Relationship Id="rId5" Type="http://schemas.openxmlformats.org/officeDocument/2006/relationships/slide" Target="slide16.xml"/><Relationship Id="rId15" Type="http://schemas.openxmlformats.org/officeDocument/2006/relationships/slide" Target="slide10.xml"/><Relationship Id="rId23" Type="http://schemas.openxmlformats.org/officeDocument/2006/relationships/slide" Target="slide21.xml"/><Relationship Id="rId28" Type="http://schemas.openxmlformats.org/officeDocument/2006/relationships/slide" Target="slide40.xml"/><Relationship Id="rId36" Type="http://schemas.openxmlformats.org/officeDocument/2006/relationships/slide" Target="slide49.xml"/><Relationship Id="rId49" Type="http://schemas.openxmlformats.org/officeDocument/2006/relationships/slide" Target="slide56.xml"/><Relationship Id="rId10" Type="http://schemas.openxmlformats.org/officeDocument/2006/relationships/slide" Target="slide13.xml"/><Relationship Id="rId19" Type="http://schemas.openxmlformats.org/officeDocument/2006/relationships/slide" Target="slide28.xml"/><Relationship Id="rId31" Type="http://schemas.openxmlformats.org/officeDocument/2006/relationships/slide" Target="slide53.xml"/><Relationship Id="rId44" Type="http://schemas.openxmlformats.org/officeDocument/2006/relationships/slide" Target="slide35.xml"/><Relationship Id="rId4" Type="http://schemas.openxmlformats.org/officeDocument/2006/relationships/slide" Target="slide12.xml"/><Relationship Id="rId9" Type="http://schemas.openxmlformats.org/officeDocument/2006/relationships/slide" Target="slide9.xml"/><Relationship Id="rId14" Type="http://schemas.openxmlformats.org/officeDocument/2006/relationships/slide" Target="slide6.xml"/><Relationship Id="rId22" Type="http://schemas.openxmlformats.org/officeDocument/2006/relationships/slide" Target="slide15.xml"/><Relationship Id="rId27" Type="http://schemas.openxmlformats.org/officeDocument/2006/relationships/slide" Target="slide36.xml"/><Relationship Id="rId30" Type="http://schemas.openxmlformats.org/officeDocument/2006/relationships/slide" Target="slide48.xml"/><Relationship Id="rId35" Type="http://schemas.openxmlformats.org/officeDocument/2006/relationships/slide" Target="slide45.xml"/><Relationship Id="rId43" Type="http://schemas.openxmlformats.org/officeDocument/2006/relationships/slide" Target="slide55.xml"/><Relationship Id="rId48" Type="http://schemas.openxmlformats.org/officeDocument/2006/relationships/slide" Target="slide51.xml"/><Relationship Id="rId8" Type="http://schemas.openxmlformats.org/officeDocument/2006/relationships/slide" Target="slide5.xml"/><Relationship Id="rId3" Type="http://schemas.openxmlformats.org/officeDocument/2006/relationships/slide" Target="slide8.xml"/><Relationship Id="rId12" Type="http://schemas.openxmlformats.org/officeDocument/2006/relationships/slide" Target="slide23.xml"/><Relationship Id="rId17" Type="http://schemas.openxmlformats.org/officeDocument/2006/relationships/slide" Target="slide19.xml"/><Relationship Id="rId25" Type="http://schemas.openxmlformats.org/officeDocument/2006/relationships/slide" Target="slide29.xml"/><Relationship Id="rId33" Type="http://schemas.openxmlformats.org/officeDocument/2006/relationships/slide" Target="slide37.xml"/><Relationship Id="rId38" Type="http://schemas.openxmlformats.org/officeDocument/2006/relationships/slide" Target="slide34.xml"/><Relationship Id="rId46" Type="http://schemas.openxmlformats.org/officeDocument/2006/relationships/slide" Target="slide43.xml"/><Relationship Id="rId20" Type="http://schemas.openxmlformats.org/officeDocument/2006/relationships/slide" Target="slide7.xml"/><Relationship Id="rId41" Type="http://schemas.openxmlformats.org/officeDocument/2006/relationships/slide" Target="slide46.xml"/><Relationship Id="rId1" Type="http://schemas.openxmlformats.org/officeDocument/2006/relationships/slideLayout" Target="../slideLayouts/slideLayout1.xml"/><Relationship Id="rId6" Type="http://schemas.openxmlformats.org/officeDocument/2006/relationships/slide" Target="slide2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3.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5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03637"/>
            <a:ext cx="7645032" cy="1969770"/>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defTabSz="685800" fontAlgn="auto">
              <a:spcAft>
                <a:spcPts val="0"/>
              </a:spcAft>
              <a:defRPr/>
            </a:pPr>
            <a:r>
              <a:rPr lang="et-EE" sz="7200" dirty="0">
                <a:solidFill>
                  <a:srgbClr val="FFFFFF"/>
                </a:solidFill>
              </a:rPr>
              <a:t>EUROPA QUEST</a:t>
            </a:r>
          </a:p>
          <a:p>
            <a:pPr>
              <a:lnSpc>
                <a:spcPct val="140000"/>
              </a:lnSpc>
              <a:defRPr/>
            </a:pPr>
            <a:r>
              <a:rPr lang="et-EE" dirty="0">
                <a:solidFill>
                  <a:schemeClr val="accent2"/>
                </a:solidFill>
              </a:rPr>
              <a:t>⸺</a:t>
            </a:r>
          </a:p>
        </p:txBody>
      </p:sp>
      <p:sp>
        <p:nvSpPr>
          <p:cNvPr id="28" name="Rectangle 27">
            <a:extLst>
              <a:ext uri="{FF2B5EF4-FFF2-40B4-BE49-F238E27FC236}">
                <a16:creationId xmlns:a16="http://schemas.microsoft.com/office/drawing/2014/main" id="{C736E141-C0D8-6B75-2B5F-85243A0BFC9E}"/>
              </a:ext>
            </a:extLst>
          </p:cNvPr>
          <p:cNvSpPr/>
          <p:nvPr/>
        </p:nvSpPr>
        <p:spPr>
          <a:xfrm>
            <a:off x="7535008" y="2628528"/>
            <a:ext cx="3448574" cy="42294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a:srcRect/>
            <a:stretch/>
          </p:blipFill>
          <p:spPr bwMode="auto">
            <a:xfrm>
              <a:off x="564121" y="572765"/>
              <a:ext cx="942974"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et-EE" sz="1400" b="1">
                  <a:solidFill>
                    <a:schemeClr val="bg1"/>
                  </a:solidFill>
                  <a:latin typeface="Source Sans 3" panose="020B0303030403020204" pitchFamily="34" charset="0"/>
                  <a:cs typeface="Arial" panose="020B0604020202020204" pitchFamily="34" charset="0"/>
                </a:rPr>
                <a:t>Euroopa Liidu Nõukogu</a:t>
              </a:r>
            </a:p>
            <a:p>
              <a:pPr eaLnBrk="1" hangingPunct="1">
                <a:spcBef>
                  <a:spcPts val="100"/>
                </a:spcBef>
                <a:spcAft>
                  <a:spcPts val="600"/>
                </a:spcAft>
                <a:buFontTx/>
                <a:buNone/>
                <a:defRPr/>
              </a:pPr>
              <a:r>
                <a:rPr lang="et-EE" sz="1400">
                  <a:solidFill>
                    <a:schemeClr val="bg1"/>
                  </a:solidFill>
                  <a:latin typeface="Source Sans 3" panose="020B0303030403020204" pitchFamily="34" charset="0"/>
                  <a:cs typeface="Arial" panose="020B0604020202020204" pitchFamily="34" charset="0"/>
                </a:rPr>
                <a:t>Peasekretariaat</a:t>
              </a:r>
            </a:p>
            <a:p>
              <a:pPr eaLnBrk="1" hangingPunct="1">
                <a:spcBef>
                  <a:spcPts val="0"/>
                </a:spcBef>
                <a:buFontTx/>
                <a:buNone/>
                <a:defRPr/>
              </a:pPr>
              <a:r>
                <a:rPr lang="et-EE" sz="1400">
                  <a:solidFill>
                    <a:schemeClr val="bg1"/>
                  </a:solidFill>
                  <a:latin typeface="Source Sans 3" panose="020B0303030403020204" pitchFamily="34" charset="0"/>
                  <a:cs typeface="Arial" panose="020B0604020202020204" pitchFamily="34" charset="0"/>
                </a:rPr>
                <a:t>Kommunikatsiooni ja teabe peadirektoraat</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t-EE" sz="2800" i="1">
                <a:solidFill>
                  <a:schemeClr val="bg1"/>
                </a:solidFill>
                <a:latin typeface="Source Serif 4 14pt" panose="02040603050405020204" pitchFamily="18" charset="0"/>
                <a:ea typeface="Source Serif 4 14pt" panose="02040603050405020204" pitchFamily="18" charset="0"/>
              </a:rPr>
              <a:t>Raskem versioon</a:t>
            </a:r>
          </a:p>
        </p:txBody>
      </p:sp>
      <p:pic>
        <p:nvPicPr>
          <p:cNvPr id="12" name="Picture 11">
            <a:extLst>
              <a:ext uri="{FF2B5EF4-FFF2-40B4-BE49-F238E27FC236}">
                <a16:creationId xmlns:a16="http://schemas.microsoft.com/office/drawing/2014/main" id="{7B333015-756F-43AD-41A6-37DA766A71D6}"/>
              </a:ext>
            </a:extLst>
          </p:cNvPr>
          <p:cNvPicPr>
            <a:picLocks noChangeAspect="1"/>
          </p:cNvPicPr>
          <p:nvPr/>
        </p:nvPicPr>
        <p:blipFill>
          <a:blip r:embed="rId3"/>
          <a:stretch>
            <a:fillRect/>
          </a:stretch>
        </p:blipFill>
        <p:spPr>
          <a:xfrm>
            <a:off x="8213834" y="946506"/>
            <a:ext cx="1591741" cy="1591741"/>
          </a:xfrm>
          <a:prstGeom prst="rect">
            <a:avLst/>
          </a:prstGeom>
        </p:spPr>
      </p:pic>
      <p:pic>
        <p:nvPicPr>
          <p:cNvPr id="14" name="Picture 13">
            <a:extLst>
              <a:ext uri="{FF2B5EF4-FFF2-40B4-BE49-F238E27FC236}">
                <a16:creationId xmlns:a16="http://schemas.microsoft.com/office/drawing/2014/main" id="{75D8B6CB-58EC-D69A-EE9F-FF7B54A59989}"/>
              </a:ext>
            </a:extLst>
          </p:cNvPr>
          <p:cNvPicPr>
            <a:picLocks noChangeAspect="1"/>
          </p:cNvPicPr>
          <p:nvPr/>
        </p:nvPicPr>
        <p:blipFill>
          <a:blip r:embed="rId4"/>
          <a:srcRect/>
          <a:stretch/>
        </p:blipFill>
        <p:spPr>
          <a:xfrm>
            <a:off x="8213834" y="2633100"/>
            <a:ext cx="1608620" cy="1608620"/>
          </a:xfrm>
          <a:prstGeom prst="rect">
            <a:avLst/>
          </a:prstGeom>
        </p:spPr>
      </p:pic>
      <p:pic>
        <p:nvPicPr>
          <p:cNvPr id="16" name="Picture 15">
            <a:extLst>
              <a:ext uri="{FF2B5EF4-FFF2-40B4-BE49-F238E27FC236}">
                <a16:creationId xmlns:a16="http://schemas.microsoft.com/office/drawing/2014/main" id="{F9EB5F81-0640-8192-348D-66CF86634B39}"/>
              </a:ext>
            </a:extLst>
          </p:cNvPr>
          <p:cNvPicPr>
            <a:picLocks noChangeAspect="1"/>
          </p:cNvPicPr>
          <p:nvPr/>
        </p:nvPicPr>
        <p:blipFill>
          <a:blip r:embed="rId5"/>
          <a:srcRect/>
          <a:stretch/>
        </p:blipFill>
        <p:spPr>
          <a:xfrm>
            <a:off x="9901619" y="2628528"/>
            <a:ext cx="1600943" cy="1600943"/>
          </a:xfrm>
          <a:prstGeom prst="rect">
            <a:avLst/>
          </a:prstGeom>
        </p:spPr>
      </p:pic>
      <p:pic>
        <p:nvPicPr>
          <p:cNvPr id="20" name="Picture 19">
            <a:extLst>
              <a:ext uri="{FF2B5EF4-FFF2-40B4-BE49-F238E27FC236}">
                <a16:creationId xmlns:a16="http://schemas.microsoft.com/office/drawing/2014/main" id="{F02CC3CF-8B8D-CF6F-081F-D3748B0BBBC6}"/>
              </a:ext>
            </a:extLst>
          </p:cNvPr>
          <p:cNvPicPr>
            <a:picLocks noChangeAspect="1"/>
          </p:cNvPicPr>
          <p:nvPr/>
        </p:nvPicPr>
        <p:blipFill>
          <a:blip r:embed="rId6"/>
          <a:srcRect/>
          <a:stretch/>
        </p:blipFill>
        <p:spPr>
          <a:xfrm>
            <a:off x="9901619" y="4327340"/>
            <a:ext cx="1608620" cy="1608620"/>
          </a:xfrm>
          <a:prstGeom prst="rect">
            <a:avLst/>
          </a:prstGeom>
        </p:spPr>
      </p:pic>
      <p:pic>
        <p:nvPicPr>
          <p:cNvPr id="22" name="Picture 21">
            <a:extLst>
              <a:ext uri="{FF2B5EF4-FFF2-40B4-BE49-F238E27FC236}">
                <a16:creationId xmlns:a16="http://schemas.microsoft.com/office/drawing/2014/main" id="{4B905DB4-E4B3-5296-CEC7-37F4AA2FF252}"/>
              </a:ext>
            </a:extLst>
          </p:cNvPr>
          <p:cNvPicPr>
            <a:picLocks noChangeAspect="1"/>
          </p:cNvPicPr>
          <p:nvPr/>
        </p:nvPicPr>
        <p:blipFill>
          <a:blip r:embed="rId7"/>
          <a:srcRect/>
          <a:stretch/>
        </p:blipFill>
        <p:spPr>
          <a:xfrm>
            <a:off x="9901619" y="6033829"/>
            <a:ext cx="1608620" cy="1608620"/>
          </a:xfrm>
          <a:prstGeom prst="rect">
            <a:avLst/>
          </a:prstGeom>
        </p:spPr>
      </p:pic>
      <p:pic>
        <p:nvPicPr>
          <p:cNvPr id="24" name="Picture 23">
            <a:extLst>
              <a:ext uri="{FF2B5EF4-FFF2-40B4-BE49-F238E27FC236}">
                <a16:creationId xmlns:a16="http://schemas.microsoft.com/office/drawing/2014/main" id="{3E5507A9-C6F9-BBBB-8D9C-9D7CEA77AB9B}"/>
              </a:ext>
            </a:extLst>
          </p:cNvPr>
          <p:cNvPicPr>
            <a:picLocks noChangeAspect="1"/>
          </p:cNvPicPr>
          <p:nvPr/>
        </p:nvPicPr>
        <p:blipFill>
          <a:blip r:embed="rId8"/>
          <a:srcRect/>
          <a:stretch/>
        </p:blipFill>
        <p:spPr>
          <a:xfrm>
            <a:off x="11581727" y="4327340"/>
            <a:ext cx="1608619" cy="1608619"/>
          </a:xfrm>
          <a:prstGeom prst="rect">
            <a:avLst/>
          </a:prstGeom>
        </p:spPr>
      </p:pic>
      <p:pic>
        <p:nvPicPr>
          <p:cNvPr id="27" name="Picture 26">
            <a:extLst>
              <a:ext uri="{FF2B5EF4-FFF2-40B4-BE49-F238E27FC236}">
                <a16:creationId xmlns:a16="http://schemas.microsoft.com/office/drawing/2014/main" id="{E92D7CC7-6894-736B-2C15-A303BCB72A09}"/>
              </a:ext>
            </a:extLst>
          </p:cNvPr>
          <p:cNvPicPr>
            <a:picLocks noChangeAspect="1"/>
          </p:cNvPicPr>
          <p:nvPr/>
        </p:nvPicPr>
        <p:blipFill>
          <a:blip r:embed="rId6"/>
          <a:srcRect/>
          <a:stretch/>
        </p:blipFill>
        <p:spPr>
          <a:xfrm>
            <a:off x="11581727" y="2645407"/>
            <a:ext cx="1591741" cy="1591741"/>
          </a:xfrm>
          <a:prstGeom prst="rect">
            <a:avLst/>
          </a:prstGeom>
        </p:spPr>
      </p:pic>
      <p:pic>
        <p:nvPicPr>
          <p:cNvPr id="29" name="Picture 28">
            <a:extLst>
              <a:ext uri="{FF2B5EF4-FFF2-40B4-BE49-F238E27FC236}">
                <a16:creationId xmlns:a16="http://schemas.microsoft.com/office/drawing/2014/main" id="{C6A615A3-1A4C-37C1-D652-7EB3D5DF706E}"/>
              </a:ext>
            </a:extLst>
          </p:cNvPr>
          <p:cNvPicPr>
            <a:picLocks noChangeAspect="1"/>
          </p:cNvPicPr>
          <p:nvPr/>
        </p:nvPicPr>
        <p:blipFill>
          <a:blip r:embed="rId6"/>
          <a:srcRect/>
          <a:stretch/>
        </p:blipFill>
        <p:spPr>
          <a:xfrm>
            <a:off x="6570673" y="4327340"/>
            <a:ext cx="1608620" cy="1608620"/>
          </a:xfrm>
          <a:prstGeom prst="rect">
            <a:avLst/>
          </a:prstGeom>
        </p:spPr>
      </p:pic>
    </p:spTree>
    <p:extLst>
      <p:ext uri="{BB962C8B-B14F-4D97-AF65-F5344CB8AC3E}">
        <p14:creationId xmlns:p14="http://schemas.microsoft.com/office/powerpoint/2010/main" val="2667402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sz="1800"/>
              <a:t>4</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pPr lvl="1"/>
            <a:r>
              <a:rPr lang="et-EE" sz="1800"/>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sz="1800"/>
              <a:t>12</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Geograafia 300</a:t>
            </a:r>
          </a:p>
          <a:p>
            <a:pPr>
              <a:lnSpc>
                <a:spcPts val="3000"/>
              </a:lnSpc>
            </a:pPr>
            <a:r>
              <a:rPr lang="et-EE">
                <a:solidFill>
                  <a:schemeClr val="accent2"/>
                </a:solidFill>
              </a:rPr>
              <a:t>⸺</a:t>
            </a:r>
          </a:p>
          <a:p>
            <a:r>
              <a:rPr lang="et-EE" sz="2600"/>
              <a:t>Mitu ELi mittekuuluvat riiki on Schengeni ala liikmed?</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E9E937-7965-232A-4D84-B23BB9FFEFA3}"/>
              </a:ext>
            </a:extLst>
          </p:cNvPr>
          <p:cNvSpPr txBox="1">
            <a:spLocks/>
          </p:cNvSpPr>
          <p:nvPr/>
        </p:nvSpPr>
        <p:spPr bwMode="auto">
          <a:xfrm>
            <a:off x="2453187" y="6064340"/>
            <a:ext cx="531921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2000">
                <a:solidFill>
                  <a:srgbClr val="00B050"/>
                </a:solidFill>
                <a:latin typeface="Arial" panose="020B0604020202020204" pitchFamily="34" charset="0"/>
              </a:rPr>
              <a:t>Island, Norra, Šveits ja Liechtenstein</a:t>
            </a:r>
          </a:p>
        </p:txBody>
      </p:sp>
      <p:sp>
        <p:nvSpPr>
          <p:cNvPr id="8" name="Text Placeholder 11">
            <a:extLst>
              <a:ext uri="{FF2B5EF4-FFF2-40B4-BE49-F238E27FC236}">
                <a16:creationId xmlns:a16="http://schemas.microsoft.com/office/drawing/2014/main" id="{32AC9CE1-C1D6-8609-B28D-1B7CA6D49D3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63175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t-EE" sz="4800"/>
              <a:t>Millise ELi liikmesriigi pealinn on kõige idapoolsem?</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Geograafia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4745832" y="4363836"/>
            <a:ext cx="4916914"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t-EE">
                <a:solidFill>
                  <a:srgbClr val="00B050"/>
                </a:solidFill>
              </a:rPr>
              <a:t>Küpros (Nikosia)</a:t>
            </a:r>
          </a:p>
        </p:txBody>
      </p:sp>
      <p:sp>
        <p:nvSpPr>
          <p:cNvPr id="2" name="Text Placeholder 11">
            <a:extLst>
              <a:ext uri="{FF2B5EF4-FFF2-40B4-BE49-F238E27FC236}">
                <a16:creationId xmlns:a16="http://schemas.microsoft.com/office/drawing/2014/main" id="{28BF6D0C-E7DA-E584-8B40-1F85302CDE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03079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dirty="0"/>
          </a:p>
          <a:p>
            <a:r>
              <a:rPr lang="et-EE" sz="3200" b="0">
                <a:solidFill>
                  <a:schemeClr val="accent6"/>
                </a:solidFill>
                <a:latin typeface="Source Sans 3" panose="020B0303030403020204" pitchFamily="34" charset="0"/>
              </a:rPr>
              <a:t>Euroopa Komisjon</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sz="3200"/>
              <a:t>Euroopa Parlament</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Institutsioonid 100</a:t>
            </a:r>
          </a:p>
          <a:p>
            <a:pPr>
              <a:lnSpc>
                <a:spcPts val="3000"/>
              </a:lnSpc>
            </a:pPr>
            <a:r>
              <a:rPr lang="et-EE">
                <a:solidFill>
                  <a:schemeClr val="accent2"/>
                </a:solidFill>
              </a:rPr>
              <a:t>⸺</a:t>
            </a:r>
          </a:p>
          <a:p>
            <a:r>
              <a:rPr lang="et-EE" sz="2800"/>
              <a:t>Millisel institutsioonil on õigus teha (seadusandlikke) algatusi?</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8EB7B5B-F175-15DB-11DD-E0CD3D13CA46}"/>
              </a:ext>
            </a:extLst>
          </p:cNvPr>
          <p:cNvSpPr txBox="1">
            <a:spLocks/>
          </p:cNvSpPr>
          <p:nvPr/>
        </p:nvSpPr>
        <p:spPr bwMode="auto">
          <a:xfrm>
            <a:off x="7992011" y="567411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37794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sz="1800"/>
              <a:t>Euroopa piirkondade ja linnade keskliit </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Euroopa linnade foorum</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pPr lvl="1"/>
            <a:r>
              <a:rPr lang="et-EE" sz="1800"/>
              <a:t>Euroopa Regioonide Komitee </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sz="1800"/>
              <a:t>Euroopa Majandus- ja Sotsiaalkomitee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Institutsioonid 200</a:t>
            </a:r>
          </a:p>
          <a:p>
            <a:pPr>
              <a:lnSpc>
                <a:spcPts val="3000"/>
              </a:lnSpc>
            </a:pPr>
            <a:r>
              <a:rPr lang="et-EE">
                <a:solidFill>
                  <a:schemeClr val="accent2"/>
                </a:solidFill>
              </a:rPr>
              <a:t>⸺</a:t>
            </a:r>
          </a:p>
          <a:p>
            <a:r>
              <a:rPr lang="et-EE" sz="2800"/>
              <a:t>Milline institutsioon esindab kohalikke omavalitsusi?</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C178C5E-FA98-87D1-FF15-201C8DCBC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43687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sz="1800"/>
              <a:t>Euroopa Parlamendi komisjonide hulgas on ka väliskomisjon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Euroopa Parlamendi presidendi ametiaeg on neli aastat</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pPr lvl="1"/>
            <a:r>
              <a:rPr lang="et-EE" sz="1800"/>
              <a:t>Euroopa Parlamendi suurim fraktsioon on Saksamaa saadikute fraktsioon</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sz="1800"/>
              <a:t>Euroopa Parlamendil on 751 liiget</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Institutsioonid 300</a:t>
            </a:r>
          </a:p>
          <a:p>
            <a:pPr>
              <a:lnSpc>
                <a:spcPts val="3000"/>
              </a:lnSpc>
            </a:pPr>
            <a:r>
              <a:rPr lang="et-EE">
                <a:solidFill>
                  <a:schemeClr val="accent2"/>
                </a:solidFill>
              </a:rPr>
              <a:t>⸺</a:t>
            </a:r>
          </a:p>
          <a:p>
            <a:r>
              <a:rPr lang="et-EE" sz="2800"/>
              <a:t>Milline väide on tõene?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D949258-DD2A-C39B-FA16-631C7D77DFE3}"/>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812356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t-EE" sz="4400" dirty="0"/>
              <a:t>Euroopa </a:t>
            </a:r>
            <a:r>
              <a:rPr lang="et-EE" sz="4400" dirty="0" err="1"/>
              <a:t>välisteenistuse</a:t>
            </a:r>
            <a:r>
              <a:rPr lang="et-EE" sz="4400" dirty="0"/>
              <a:t> juhil on kaks erinevat ametinimetust. Mis need on?</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Institutsioonid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793821" y="4363836"/>
            <a:ext cx="9764310"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t-EE" sz="2800" dirty="0">
                <a:solidFill>
                  <a:srgbClr val="00B050"/>
                </a:solidFill>
              </a:rPr>
              <a:t>Liidu välisasjade ja julgeolekupoliitika kõrge esindaja ning Euroopa Komisjoni asepresident</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0DC95ED2-C860-DF2E-60E4-45AE5626FEF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32697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dirty="0"/>
          </a:p>
          <a:p>
            <a:r>
              <a:rPr lang="et-EE" sz="3200" b="0">
                <a:solidFill>
                  <a:schemeClr val="accent6"/>
                </a:solidFill>
                <a:latin typeface="Source Sans 3" panose="020B0303030403020204" pitchFamily="34" charset="0"/>
              </a:rPr>
              <a:t>üks koosseis</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sz="3200"/>
              <a:t>kümme koosseisu</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ELi nõukogu 100</a:t>
            </a:r>
          </a:p>
          <a:p>
            <a:pPr>
              <a:lnSpc>
                <a:spcPts val="3000"/>
              </a:lnSpc>
            </a:pPr>
            <a:r>
              <a:rPr lang="et-EE">
                <a:solidFill>
                  <a:schemeClr val="accent2"/>
                </a:solidFill>
              </a:rPr>
              <a:t>⸺</a:t>
            </a:r>
          </a:p>
          <a:p>
            <a:r>
              <a:rPr lang="et-EE" sz="2800"/>
              <a:t>ELi nõukogul on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558B8D2-7E33-CDD9-03B6-BFF88E5B817B}"/>
              </a:ext>
            </a:extLst>
          </p:cNvPr>
          <p:cNvSpPr txBox="1">
            <a:spLocks/>
          </p:cNvSpPr>
          <p:nvPr/>
        </p:nvSpPr>
        <p:spPr bwMode="auto">
          <a:xfrm>
            <a:off x="1381113" y="5070690"/>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a:effectLst>
                  <a:outerShdw blurRad="38100" dist="38100" dir="2700000" algn="tl">
                    <a:srgbClr val="000000">
                      <a:alpha val="43137"/>
                    </a:srgbClr>
                  </a:outerShdw>
                </a:effectLst>
                <a:hlinkClick r:id="rId4" action="ppaction://hlinksldjump"/>
              </a:rPr>
              <a:t>Lisateave</a:t>
            </a:r>
          </a:p>
        </p:txBody>
      </p:sp>
      <p:sp>
        <p:nvSpPr>
          <p:cNvPr id="3" name="Text Placeholder 11">
            <a:extLst>
              <a:ext uri="{FF2B5EF4-FFF2-40B4-BE49-F238E27FC236}">
                <a16:creationId xmlns:a16="http://schemas.microsoft.com/office/drawing/2014/main" id="{A4E8A748-BCE0-1CCE-36E2-6F39A1A7D2A8}"/>
              </a:ext>
            </a:extLst>
          </p:cNvPr>
          <p:cNvSpPr txBox="1">
            <a:spLocks/>
          </p:cNvSpPr>
          <p:nvPr/>
        </p:nvSpPr>
        <p:spPr bwMode="auto">
          <a:xfrm>
            <a:off x="7851676" y="507069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5" action="ppaction://hlinksldjump"/>
              </a:rPr>
              <a:t>Europa</a:t>
            </a:r>
            <a:r>
              <a:rPr lang="en-GB" sz="3200" b="1" dirty="0">
                <a:effectLst>
                  <a:outerShdw blurRad="38100" dist="38100" dir="2700000" algn="tl">
                    <a:srgbClr val="000000">
                      <a:alpha val="43137"/>
                    </a:srgbClr>
                  </a:outerShdw>
                </a:effectLst>
                <a:hlinkClick r:id="rId5" action="ppaction://hlinksldjump"/>
              </a:rPr>
              <a:t> Quest</a:t>
            </a:r>
            <a:endParaRPr lang="et-EE" sz="3200" b="1" dirty="0">
              <a:effectLst>
                <a:outerShdw blurRad="38100" dist="38100" dir="2700000" algn="tl">
                  <a:srgbClr val="000000">
                    <a:alpha val="43137"/>
                  </a:srgbClr>
                </a:outerShdw>
              </a:effectLst>
              <a:hlinkClick r:id="rId5" action="ppaction://hlinksldjump"/>
            </a:endParaRPr>
          </a:p>
        </p:txBody>
      </p:sp>
    </p:spTree>
    <p:extLst>
      <p:ext uri="{BB962C8B-B14F-4D97-AF65-F5344CB8AC3E}">
        <p14:creationId xmlns:p14="http://schemas.microsoft.com/office/powerpoint/2010/main" val="69511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205439"/>
            <a:ext cx="10163102" cy="3377676"/>
          </a:xfrm>
          <a:solidFill>
            <a:schemeClr val="accent2">
              <a:lumMod val="20000"/>
              <a:lumOff val="80000"/>
              <a:alpha val="50000"/>
            </a:schemeClr>
          </a:solidFill>
        </p:spPr>
        <p:txBody>
          <a:bodyPr numCol="2"/>
          <a:lstStyle/>
          <a:p>
            <a:r>
              <a:rPr lang="et-EE"/>
              <a:t>Nõukogu kohtub kümnes koosseisus: </a:t>
            </a:r>
          </a:p>
          <a:p>
            <a:pPr lvl="0"/>
            <a:endParaRPr lang="en-US" dirty="0"/>
          </a:p>
          <a:p>
            <a:pPr lvl="0"/>
            <a:r>
              <a:rPr lang="et-EE"/>
              <a:t>põllumajandus ja kalandus</a:t>
            </a:r>
          </a:p>
          <a:p>
            <a:pPr lvl="0"/>
            <a:r>
              <a:rPr lang="et-EE"/>
              <a:t>konkurentsivõime</a:t>
            </a:r>
          </a:p>
          <a:p>
            <a:pPr lvl="0"/>
            <a:r>
              <a:rPr lang="et-EE"/>
              <a:t>majandus- ja rahandusküsimused</a:t>
            </a:r>
          </a:p>
          <a:p>
            <a:pPr lvl="0"/>
            <a:r>
              <a:rPr lang="et-EE"/>
              <a:t>keskkond</a:t>
            </a:r>
          </a:p>
          <a:p>
            <a:pPr lvl="0"/>
            <a:r>
              <a:rPr lang="et-EE"/>
              <a:t>tööhõive, sotsiaalpoliitika, tervise- ja tarbijakaitseküsimused</a:t>
            </a:r>
          </a:p>
          <a:p>
            <a:pPr lvl="0"/>
            <a:endParaRPr lang="en-US" dirty="0"/>
          </a:p>
          <a:p>
            <a:pPr lvl="0"/>
            <a:endParaRPr lang="en-US" dirty="0"/>
          </a:p>
          <a:p>
            <a:pPr lvl="0"/>
            <a:endParaRPr lang="en-US" dirty="0"/>
          </a:p>
          <a:p>
            <a:pPr lvl="0"/>
            <a:endParaRPr lang="en-US" dirty="0"/>
          </a:p>
          <a:p>
            <a:pPr lvl="0"/>
            <a:r>
              <a:rPr lang="et-EE"/>
              <a:t>haridus, noored, kultuur ja sport</a:t>
            </a:r>
          </a:p>
          <a:p>
            <a:pPr lvl="0"/>
            <a:r>
              <a:rPr lang="et-EE"/>
              <a:t>välisasjad</a:t>
            </a:r>
          </a:p>
          <a:p>
            <a:pPr lvl="0"/>
            <a:r>
              <a:rPr lang="et-EE"/>
              <a:t>üldasjad</a:t>
            </a:r>
          </a:p>
          <a:p>
            <a:pPr lvl="0"/>
            <a:r>
              <a:rPr lang="et-EE"/>
              <a:t>justiits- ja siseküsimused</a:t>
            </a:r>
          </a:p>
          <a:p>
            <a:r>
              <a:rPr lang="et-EE"/>
              <a:t>transport, telekommunikatsioon ja energeetika</a:t>
            </a:r>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ELi nõukogu 100</a:t>
            </a:r>
          </a:p>
          <a:p>
            <a:pPr>
              <a:lnSpc>
                <a:spcPts val="3000"/>
              </a:lnSpc>
            </a:pPr>
            <a:r>
              <a:rPr lang="et-EE">
                <a:solidFill>
                  <a:schemeClr val="accent2"/>
                </a:solidFill>
              </a:rPr>
              <a:t>⸺</a:t>
            </a:r>
          </a:p>
          <a:p>
            <a:r>
              <a:rPr lang="et-EE" sz="2800" i="1"/>
              <a:t>Lisateave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0D6DFF8-5F4D-BE56-081C-16FE4FBFC2F5}"/>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689225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sz="1800"/>
              <a:t>Euroopa Kontrollikoda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Alaliste esindajate komitee (COREPER)</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pPr lvl="1"/>
            <a:r>
              <a:rPr lang="et-EE" sz="1800"/>
              <a:t>Töörühmad</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Rotatsiooni korras vahetuv eesistujariik</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ELi nõukogu 200</a:t>
            </a:r>
          </a:p>
          <a:p>
            <a:pPr>
              <a:lnSpc>
                <a:spcPts val="3000"/>
              </a:lnSpc>
            </a:pPr>
            <a:r>
              <a:rPr lang="et-EE">
                <a:solidFill>
                  <a:schemeClr val="accent2"/>
                </a:solidFill>
              </a:rPr>
              <a:t>⸺</a:t>
            </a:r>
          </a:p>
          <a:p>
            <a:r>
              <a:rPr lang="et-EE" sz="2800"/>
              <a:t>Mis järgmistest </a:t>
            </a:r>
            <a:r>
              <a:rPr lang="et-EE" sz="2800" u="sng"/>
              <a:t>ei ole</a:t>
            </a:r>
            <a:r>
              <a:rPr lang="et-EE" sz="2800"/>
              <a:t> nõukoguga seotud?</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AC3F91F-9514-A8DF-09AC-70891982AD66}"/>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35054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sz="1800"/>
              <a:t>ELi eelarve vastuvõtmine koos Euroopa Parlamendiga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ELi vahendite haldamine</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pPr lvl="1"/>
            <a:r>
              <a:rPr lang="et-EE" sz="1800"/>
              <a:t>Liidu õigusaktide vastuvõtmine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sz="1800"/>
              <a:t>Liikmesriikide poliitika koordineerimine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ELi nõukogu 300</a:t>
            </a:r>
          </a:p>
          <a:p>
            <a:pPr>
              <a:lnSpc>
                <a:spcPts val="3000"/>
              </a:lnSpc>
            </a:pPr>
            <a:r>
              <a:rPr lang="et-EE">
                <a:solidFill>
                  <a:schemeClr val="accent2"/>
                </a:solidFill>
              </a:rPr>
              <a:t>⸺</a:t>
            </a:r>
          </a:p>
          <a:p>
            <a:r>
              <a:rPr lang="et-EE" sz="2800"/>
              <a:t>Mis </a:t>
            </a:r>
            <a:r>
              <a:rPr lang="et-EE" sz="2800" u="sng"/>
              <a:t>ei ole</a:t>
            </a:r>
            <a:r>
              <a:rPr lang="et-EE" sz="2800"/>
              <a:t> nõukogu ülesanne?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9EE72DF9-17A2-CF4D-5458-0FCA8D0A87F3}"/>
              </a:ext>
            </a:extLst>
          </p:cNvPr>
          <p:cNvSpPr txBox="1">
            <a:spLocks/>
          </p:cNvSpPr>
          <p:nvPr/>
        </p:nvSpPr>
        <p:spPr bwMode="auto">
          <a:xfrm>
            <a:off x="1504206" y="6007605"/>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a:effectLst>
                  <a:outerShdw blurRad="38100" dist="38100" dir="2700000" algn="tl">
                    <a:srgbClr val="000000">
                      <a:alpha val="43137"/>
                    </a:srgbClr>
                  </a:outerShdw>
                </a:effectLst>
                <a:hlinkClick r:id="rId4" action="ppaction://hlinksldjump"/>
              </a:rPr>
              <a:t>Lisateave</a:t>
            </a:r>
          </a:p>
        </p:txBody>
      </p:sp>
      <p:sp>
        <p:nvSpPr>
          <p:cNvPr id="8" name="Text Placeholder 11">
            <a:extLst>
              <a:ext uri="{FF2B5EF4-FFF2-40B4-BE49-F238E27FC236}">
                <a16:creationId xmlns:a16="http://schemas.microsoft.com/office/drawing/2014/main" id="{69BB9445-B753-3A31-8BC6-B2DCEF3C84F8}"/>
              </a:ext>
            </a:extLst>
          </p:cNvPr>
          <p:cNvSpPr txBox="1">
            <a:spLocks/>
          </p:cNvSpPr>
          <p:nvPr/>
        </p:nvSpPr>
        <p:spPr bwMode="auto">
          <a:xfrm>
            <a:off x="7992011" y="600760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5" action="ppaction://hlinksldjump"/>
              </a:rPr>
              <a:t>Europa</a:t>
            </a:r>
            <a:r>
              <a:rPr lang="en-GB" sz="3200" b="1" dirty="0">
                <a:effectLst>
                  <a:outerShdw blurRad="38100" dist="38100" dir="2700000" algn="tl">
                    <a:srgbClr val="000000">
                      <a:alpha val="43137"/>
                    </a:srgbClr>
                  </a:outerShdw>
                </a:effectLst>
                <a:hlinkClick r:id="rId5" action="ppaction://hlinksldjump"/>
              </a:rPr>
              <a:t> Quest</a:t>
            </a:r>
            <a:endParaRPr lang="et-EE" sz="3200" b="1" dirty="0">
              <a:effectLst>
                <a:outerShdw blurRad="38100" dist="38100" dir="2700000" algn="tl">
                  <a:srgbClr val="000000">
                    <a:alpha val="43137"/>
                  </a:srgbClr>
                </a:outerShdw>
              </a:effectLst>
              <a:hlinkClick r:id="rId5" action="ppaction://hlinksldjump"/>
            </a:endParaRPr>
          </a:p>
        </p:txBody>
      </p:sp>
    </p:spTree>
    <p:extLst>
      <p:ext uri="{BB962C8B-B14F-4D97-AF65-F5344CB8AC3E}">
        <p14:creationId xmlns:p14="http://schemas.microsoft.com/office/powerpoint/2010/main" val="125706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9"/>
            <a:ext cx="9612548" cy="520325"/>
          </a:xfrm>
        </p:spPr>
        <p:txBody>
          <a:bodyPr/>
          <a:lstStyle/>
          <a:p>
            <a:pPr>
              <a:lnSpc>
                <a:spcPts val="3000"/>
              </a:lnSpc>
            </a:pPr>
            <a:r>
              <a:rPr lang="et-EE"/>
              <a:t>Mängujuhis</a:t>
            </a:r>
            <a:br>
              <a:rPr lang="et-EE"/>
            </a:b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pic>
        <p:nvPicPr>
          <p:cNvPr id="3" name="Picture 2">
            <a:extLst>
              <a:ext uri="{FF2B5EF4-FFF2-40B4-BE49-F238E27FC236}">
                <a16:creationId xmlns:a16="http://schemas.microsoft.com/office/drawing/2014/main" id="{153F8114-5E1C-374C-E5F4-E0F98528AF97}"/>
              </a:ext>
            </a:extLst>
          </p:cNvPr>
          <p:cNvPicPr>
            <a:picLocks noChangeAspect="1"/>
          </p:cNvPicPr>
          <p:nvPr/>
        </p:nvPicPr>
        <p:blipFill>
          <a:blip r:embed="rId5"/>
          <a:srcRect/>
          <a:stretch/>
        </p:blipFill>
        <p:spPr>
          <a:xfrm>
            <a:off x="709137" y="1425406"/>
            <a:ext cx="3958060" cy="2217058"/>
          </a:xfrm>
          <a:prstGeom prst="rect">
            <a:avLst/>
          </a:prstGeom>
          <a:ln>
            <a:solidFill>
              <a:schemeClr val="accent6">
                <a:lumMod val="60000"/>
                <a:lumOff val="40000"/>
              </a:schemeClr>
            </a:solidFill>
          </a:ln>
        </p:spPr>
      </p:pic>
      <p:pic>
        <p:nvPicPr>
          <p:cNvPr id="7" name="Graphic 6" descr="Cursor with solid fill">
            <a:extLst>
              <a:ext uri="{FF2B5EF4-FFF2-40B4-BE49-F238E27FC236}">
                <a16:creationId xmlns:a16="http://schemas.microsoft.com/office/drawing/2014/main" id="{5B775C5B-2531-DD02-2BBD-05FB91DAE4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74187" y="2363495"/>
            <a:ext cx="101639" cy="101639"/>
          </a:xfrm>
          <a:prstGeom prst="rect">
            <a:avLst/>
          </a:prstGeom>
        </p:spPr>
      </p:pic>
      <p:sp>
        <p:nvSpPr>
          <p:cNvPr id="8" name="Oval 7">
            <a:extLst>
              <a:ext uri="{FF2B5EF4-FFF2-40B4-BE49-F238E27FC236}">
                <a16:creationId xmlns:a16="http://schemas.microsoft.com/office/drawing/2014/main" id="{3FBA9FBE-D0AE-2FC3-8205-0FAB22933984}"/>
              </a:ext>
            </a:extLst>
          </p:cNvPr>
          <p:cNvSpPr/>
          <p:nvPr/>
        </p:nvSpPr>
        <p:spPr>
          <a:xfrm>
            <a:off x="1219514" y="2296408"/>
            <a:ext cx="240634" cy="13417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E534B9D9-7EDB-4D61-8650-29AE7D7D71BD}"/>
              </a:ext>
            </a:extLst>
          </p:cNvPr>
          <p:cNvSpPr txBox="1"/>
          <p:nvPr/>
        </p:nvSpPr>
        <p:spPr>
          <a:xfrm>
            <a:off x="625060" y="1127888"/>
            <a:ext cx="2757012" cy="307777"/>
          </a:xfrm>
          <a:prstGeom prst="rect">
            <a:avLst/>
          </a:prstGeom>
          <a:noFill/>
        </p:spPr>
        <p:txBody>
          <a:bodyPr wrap="square">
            <a:spAutoFit/>
          </a:bodyPr>
          <a:lstStyle/>
          <a:p>
            <a:r>
              <a:rPr lang="et-EE" sz="1400" b="1">
                <a:latin typeface="Source Sans 3" panose="020B0303030403020204" pitchFamily="34" charset="0"/>
              </a:rPr>
              <a:t>Vastamiseks klõpsa soovitud küsimusel</a:t>
            </a:r>
          </a:p>
        </p:txBody>
      </p:sp>
      <p:sp>
        <p:nvSpPr>
          <p:cNvPr id="46" name="TextBox 45">
            <a:extLst>
              <a:ext uri="{FF2B5EF4-FFF2-40B4-BE49-F238E27FC236}">
                <a16:creationId xmlns:a16="http://schemas.microsoft.com/office/drawing/2014/main" id="{C7D95B63-9B5A-239B-13A2-71A98F179840}"/>
              </a:ext>
            </a:extLst>
          </p:cNvPr>
          <p:cNvSpPr txBox="1"/>
          <p:nvPr/>
        </p:nvSpPr>
        <p:spPr>
          <a:xfrm>
            <a:off x="5431333" y="1167623"/>
            <a:ext cx="5656338" cy="307777"/>
          </a:xfrm>
          <a:prstGeom prst="rect">
            <a:avLst/>
          </a:prstGeom>
          <a:noFill/>
        </p:spPr>
        <p:txBody>
          <a:bodyPr wrap="square">
            <a:spAutoFit/>
          </a:bodyPr>
          <a:lstStyle/>
          <a:p>
            <a:r>
              <a:rPr lang="et-EE" sz="1400" b="1">
                <a:latin typeface="Source Sans 3" panose="020B0303030403020204" pitchFamily="34" charset="0"/>
              </a:rPr>
              <a:t>Kui võistkond on vastanud, näed siin klõpsates õiget vastust</a:t>
            </a:r>
          </a:p>
        </p:txBody>
      </p:sp>
      <p:sp>
        <p:nvSpPr>
          <p:cNvPr id="48" name="TextBox 47">
            <a:extLst>
              <a:ext uri="{FF2B5EF4-FFF2-40B4-BE49-F238E27FC236}">
                <a16:creationId xmlns:a16="http://schemas.microsoft.com/office/drawing/2014/main" id="{0B0F432E-0BF0-5122-3BF0-B61C61383527}"/>
              </a:ext>
            </a:extLst>
          </p:cNvPr>
          <p:cNvSpPr txBox="1"/>
          <p:nvPr/>
        </p:nvSpPr>
        <p:spPr>
          <a:xfrm>
            <a:off x="2769138" y="4032205"/>
            <a:ext cx="6497163" cy="523220"/>
          </a:xfrm>
          <a:prstGeom prst="rect">
            <a:avLst/>
          </a:prstGeom>
          <a:noFill/>
        </p:spPr>
        <p:txBody>
          <a:bodyPr wrap="square">
            <a:spAutoFit/>
          </a:bodyPr>
          <a:lstStyle/>
          <a:p>
            <a:r>
              <a:rPr lang="et-EE" sz="1400" b="1">
                <a:latin typeface="Source Sans 3" panose="020B0303030403020204" pitchFamily="34" charset="0"/>
              </a:rPr>
              <a:t>Et pääseda tagasi tabeli juurde, klõpsa tekstil „Euroopa viktoriin“ ja vali uus küsimus.</a:t>
            </a:r>
          </a:p>
          <a:p>
            <a:r>
              <a:rPr lang="et-EE" sz="1400" b="1">
                <a:latin typeface="Source Sans 3" panose="020B0303030403020204" pitchFamily="34" charset="0"/>
              </a:rPr>
              <a:t>Juba vastatud küsimus on valget värvi</a:t>
            </a:r>
          </a:p>
        </p:txBody>
      </p:sp>
      <p:pic>
        <p:nvPicPr>
          <p:cNvPr id="50" name="Picture 49">
            <a:extLst>
              <a:ext uri="{FF2B5EF4-FFF2-40B4-BE49-F238E27FC236}">
                <a16:creationId xmlns:a16="http://schemas.microsoft.com/office/drawing/2014/main" id="{A5A732C9-897A-8934-2A05-97B60C1DB6ED}"/>
              </a:ext>
            </a:extLst>
          </p:cNvPr>
          <p:cNvPicPr>
            <a:picLocks noChangeAspect="1"/>
          </p:cNvPicPr>
          <p:nvPr/>
        </p:nvPicPr>
        <p:blipFill>
          <a:blip r:embed="rId8"/>
          <a:srcRect/>
          <a:stretch/>
        </p:blipFill>
        <p:spPr>
          <a:xfrm>
            <a:off x="5498161" y="1893107"/>
            <a:ext cx="2516435" cy="1408516"/>
          </a:xfrm>
          <a:prstGeom prst="rect">
            <a:avLst/>
          </a:prstGeom>
          <a:ln w="6350">
            <a:solidFill>
              <a:schemeClr val="accent6">
                <a:lumMod val="60000"/>
                <a:lumOff val="40000"/>
              </a:schemeClr>
            </a:solidFill>
          </a:ln>
        </p:spPr>
      </p:pic>
      <p:pic>
        <p:nvPicPr>
          <p:cNvPr id="52" name="Picture 51">
            <a:extLst>
              <a:ext uri="{FF2B5EF4-FFF2-40B4-BE49-F238E27FC236}">
                <a16:creationId xmlns:a16="http://schemas.microsoft.com/office/drawing/2014/main" id="{9C1F3FED-16A2-2A98-153F-C8074C84F074}"/>
              </a:ext>
            </a:extLst>
          </p:cNvPr>
          <p:cNvPicPr>
            <a:picLocks noChangeAspect="1"/>
          </p:cNvPicPr>
          <p:nvPr/>
        </p:nvPicPr>
        <p:blipFill>
          <a:blip r:embed="rId9"/>
          <a:srcRect/>
          <a:stretch/>
        </p:blipFill>
        <p:spPr>
          <a:xfrm>
            <a:off x="8435587" y="1901859"/>
            <a:ext cx="2515636" cy="1405177"/>
          </a:xfrm>
          <a:prstGeom prst="rect">
            <a:avLst/>
          </a:prstGeom>
          <a:ln w="6350">
            <a:solidFill>
              <a:schemeClr val="accent6">
                <a:lumMod val="60000"/>
                <a:lumOff val="40000"/>
              </a:schemeClr>
            </a:solidFill>
          </a:ln>
        </p:spPr>
      </p:pic>
      <p:pic>
        <p:nvPicPr>
          <p:cNvPr id="58" name="Graphic 57" descr="Badge outline">
            <a:extLst>
              <a:ext uri="{FF2B5EF4-FFF2-40B4-BE49-F238E27FC236}">
                <a16:creationId xmlns:a16="http://schemas.microsoft.com/office/drawing/2014/main" id="{4F9D154E-D7E8-7344-F0ED-A70D83A15FD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81460" y="1727074"/>
            <a:ext cx="299747" cy="299747"/>
          </a:xfrm>
          <a:prstGeom prst="rect">
            <a:avLst/>
          </a:prstGeom>
        </p:spPr>
      </p:pic>
      <p:pic>
        <p:nvPicPr>
          <p:cNvPr id="60" name="Graphic 59" descr="Badge 1 outline">
            <a:extLst>
              <a:ext uri="{FF2B5EF4-FFF2-40B4-BE49-F238E27FC236}">
                <a16:creationId xmlns:a16="http://schemas.microsoft.com/office/drawing/2014/main" id="{2C1FF55F-9E48-AB84-49D2-0AF00317BAB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79202" y="1315307"/>
            <a:ext cx="291716" cy="291716"/>
          </a:xfrm>
          <a:prstGeom prst="rect">
            <a:avLst/>
          </a:prstGeom>
        </p:spPr>
      </p:pic>
      <p:grpSp>
        <p:nvGrpSpPr>
          <p:cNvPr id="80" name="Group 79">
            <a:extLst>
              <a:ext uri="{FF2B5EF4-FFF2-40B4-BE49-F238E27FC236}">
                <a16:creationId xmlns:a16="http://schemas.microsoft.com/office/drawing/2014/main" id="{9F3C0087-66A1-0234-922F-C69CF4A6281A}"/>
              </a:ext>
            </a:extLst>
          </p:cNvPr>
          <p:cNvGrpSpPr>
            <a:grpSpLocks noChangeAspect="1"/>
          </p:cNvGrpSpPr>
          <p:nvPr/>
        </p:nvGrpSpPr>
        <p:grpSpPr>
          <a:xfrm>
            <a:off x="6096000" y="4771914"/>
            <a:ext cx="2693485" cy="1507170"/>
            <a:chOff x="8437510" y="4432228"/>
            <a:chExt cx="2755037" cy="1541612"/>
          </a:xfrm>
        </p:grpSpPr>
        <p:pic>
          <p:nvPicPr>
            <p:cNvPr id="78" name="Picture 77">
              <a:extLst>
                <a:ext uri="{FF2B5EF4-FFF2-40B4-BE49-F238E27FC236}">
                  <a16:creationId xmlns:a16="http://schemas.microsoft.com/office/drawing/2014/main" id="{04511739-084B-1553-2CA3-07AB064B5828}"/>
                </a:ext>
              </a:extLst>
            </p:cNvPr>
            <p:cNvPicPr>
              <a:picLocks noChangeAspect="1"/>
            </p:cNvPicPr>
            <p:nvPr/>
          </p:nvPicPr>
          <p:blipFill>
            <a:blip r:embed="rId14"/>
            <a:srcRect/>
            <a:stretch/>
          </p:blipFill>
          <p:spPr>
            <a:xfrm>
              <a:off x="8437510" y="4432228"/>
              <a:ext cx="2755037" cy="1541612"/>
            </a:xfrm>
            <a:prstGeom prst="rect">
              <a:avLst/>
            </a:prstGeom>
            <a:ln w="6350">
              <a:solidFill>
                <a:schemeClr val="accent6">
                  <a:lumMod val="60000"/>
                  <a:lumOff val="40000"/>
                </a:schemeClr>
              </a:solidFill>
            </a:ln>
          </p:spPr>
        </p:pic>
        <p:sp>
          <p:nvSpPr>
            <p:cNvPr id="79" name="Oval 78">
              <a:extLst>
                <a:ext uri="{FF2B5EF4-FFF2-40B4-BE49-F238E27FC236}">
                  <a16:creationId xmlns:a16="http://schemas.microsoft.com/office/drawing/2014/main" id="{C41E8DAF-1E6E-0D62-A249-87C0A9900544}"/>
                </a:ext>
              </a:extLst>
            </p:cNvPr>
            <p:cNvSpPr/>
            <p:nvPr/>
          </p:nvSpPr>
          <p:spPr>
            <a:xfrm>
              <a:off x="8787630" y="5023496"/>
              <a:ext cx="192736" cy="10968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grpSp>
      <p:grpSp>
        <p:nvGrpSpPr>
          <p:cNvPr id="5" name="Group 4">
            <a:extLst>
              <a:ext uri="{FF2B5EF4-FFF2-40B4-BE49-F238E27FC236}">
                <a16:creationId xmlns:a16="http://schemas.microsoft.com/office/drawing/2014/main" id="{4B682E84-A412-2E7C-A6D1-4390DD70BCB4}"/>
              </a:ext>
            </a:extLst>
          </p:cNvPr>
          <p:cNvGrpSpPr>
            <a:grpSpLocks noChangeAspect="1"/>
          </p:cNvGrpSpPr>
          <p:nvPr/>
        </p:nvGrpSpPr>
        <p:grpSpPr>
          <a:xfrm>
            <a:off x="2688167" y="4616475"/>
            <a:ext cx="2903712" cy="1733956"/>
            <a:chOff x="5286591" y="4506576"/>
            <a:chExt cx="2750625" cy="1642540"/>
          </a:xfrm>
        </p:grpSpPr>
        <p:grpSp>
          <p:nvGrpSpPr>
            <p:cNvPr id="72" name="Group 71">
              <a:extLst>
                <a:ext uri="{FF2B5EF4-FFF2-40B4-BE49-F238E27FC236}">
                  <a16:creationId xmlns:a16="http://schemas.microsoft.com/office/drawing/2014/main" id="{56013069-BF8D-5822-5592-5C5D33BB8D84}"/>
                </a:ext>
              </a:extLst>
            </p:cNvPr>
            <p:cNvGrpSpPr/>
            <p:nvPr/>
          </p:nvGrpSpPr>
          <p:grpSpPr>
            <a:xfrm>
              <a:off x="5498161" y="4656450"/>
              <a:ext cx="2539055" cy="1492666"/>
              <a:chOff x="5559856" y="4292253"/>
              <a:chExt cx="3130890" cy="1702767"/>
            </a:xfrm>
          </p:grpSpPr>
          <p:pic>
            <p:nvPicPr>
              <p:cNvPr id="68" name="Picture 67">
                <a:extLst>
                  <a:ext uri="{FF2B5EF4-FFF2-40B4-BE49-F238E27FC236}">
                    <a16:creationId xmlns:a16="http://schemas.microsoft.com/office/drawing/2014/main" id="{0BDCD615-BFA1-3DB8-9535-A598180CF129}"/>
                  </a:ext>
                </a:extLst>
              </p:cNvPr>
              <p:cNvPicPr>
                <a:picLocks noChangeAspect="1"/>
              </p:cNvPicPr>
              <p:nvPr/>
            </p:nvPicPr>
            <p:blipFill>
              <a:blip r:embed="rId9"/>
              <a:srcRect/>
              <a:stretch/>
            </p:blipFill>
            <p:spPr>
              <a:xfrm>
                <a:off x="5559856" y="4292253"/>
                <a:ext cx="3130890" cy="1617886"/>
              </a:xfrm>
              <a:prstGeom prst="rect">
                <a:avLst/>
              </a:prstGeom>
              <a:ln w="6350">
                <a:solidFill>
                  <a:schemeClr val="accent6">
                    <a:lumMod val="60000"/>
                    <a:lumOff val="40000"/>
                  </a:schemeClr>
                </a:solidFill>
              </a:ln>
            </p:spPr>
          </p:pic>
          <p:sp>
            <p:nvSpPr>
              <p:cNvPr id="69" name="Oval 68">
                <a:extLst>
                  <a:ext uri="{FF2B5EF4-FFF2-40B4-BE49-F238E27FC236}">
                    <a16:creationId xmlns:a16="http://schemas.microsoft.com/office/drawing/2014/main" id="{D3759229-9081-35DE-0677-9428323453A7}"/>
                  </a:ext>
                </a:extLst>
              </p:cNvPr>
              <p:cNvSpPr/>
              <p:nvPr/>
            </p:nvSpPr>
            <p:spPr>
              <a:xfrm>
                <a:off x="7650296" y="5672036"/>
                <a:ext cx="897231" cy="238102"/>
              </a:xfrm>
              <a:prstGeom prst="ellipse">
                <a:avLst/>
              </a:prstGeom>
              <a:noFill/>
              <a:ln w="28575">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0" name="Graphic 69" descr="Cursor with solid fill">
                <a:extLst>
                  <a:ext uri="{FF2B5EF4-FFF2-40B4-BE49-F238E27FC236}">
                    <a16:creationId xmlns:a16="http://schemas.microsoft.com/office/drawing/2014/main" id="{883AED85-B1C6-66D3-DBCA-8541301AFE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7867" y="5750032"/>
                <a:ext cx="244987" cy="244988"/>
              </a:xfrm>
              <a:prstGeom prst="rect">
                <a:avLst/>
              </a:prstGeom>
            </p:spPr>
          </p:pic>
        </p:grpSp>
        <p:pic>
          <p:nvPicPr>
            <p:cNvPr id="56" name="Graphic 55" descr="Badge 3 outline">
              <a:extLst>
                <a:ext uri="{FF2B5EF4-FFF2-40B4-BE49-F238E27FC236}">
                  <a16:creationId xmlns:a16="http://schemas.microsoft.com/office/drawing/2014/main" id="{14873E1D-66E0-E4EC-88BE-21168B1F5E6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286591" y="4506576"/>
              <a:ext cx="299748" cy="299748"/>
            </a:xfrm>
            <a:prstGeom prst="rect">
              <a:avLst/>
            </a:prstGeom>
          </p:spPr>
        </p:pic>
      </p:grpSp>
    </p:spTree>
    <p:extLst>
      <p:ext uri="{BB962C8B-B14F-4D97-AF65-F5344CB8AC3E}">
        <p14:creationId xmlns:p14="http://schemas.microsoft.com/office/powerpoint/2010/main" val="4292516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2910254" y="1976033"/>
            <a:ext cx="6035517" cy="3545536"/>
          </a:xfrm>
          <a:solidFill>
            <a:schemeClr val="accent2">
              <a:lumMod val="20000"/>
              <a:lumOff val="80000"/>
              <a:alpha val="50000"/>
            </a:schemeClr>
          </a:solidFill>
        </p:spPr>
        <p:txBody>
          <a:bodyPr numCol="1"/>
          <a:lstStyle/>
          <a:p>
            <a:pPr>
              <a:lnSpc>
                <a:spcPct val="150000"/>
              </a:lnSpc>
            </a:pPr>
            <a:r>
              <a:rPr lang="et-EE" sz="1800">
                <a:effectLst/>
                <a:latin typeface="Calibri" panose="020F0502020204030204" pitchFamily="34" charset="0"/>
                <a:ea typeface="Calibri" panose="020F0502020204030204" pitchFamily="34" charset="0"/>
                <a:cs typeface="Segoe UI" panose="020B0502040204020203" pitchFamily="34" charset="0"/>
              </a:rPr>
              <a:t>ELi vahendite haldamine ei ole nõukogu ülesanne.</a:t>
            </a:r>
          </a:p>
          <a:p>
            <a:pPr>
              <a:lnSpc>
                <a:spcPct val="150000"/>
              </a:lnSpc>
            </a:pPr>
            <a:r>
              <a:rPr lang="et-EE" sz="1800">
                <a:effectLst/>
                <a:latin typeface="Calibri" panose="020F0502020204030204" pitchFamily="34" charset="0"/>
                <a:ea typeface="Calibri" panose="020F0502020204030204" pitchFamily="34" charset="0"/>
                <a:cs typeface="Arial" panose="020B0604020202020204" pitchFamily="34" charset="0"/>
              </a:rPr>
              <a:t>Eelarve suuruse määramisel ja vahendite jaotamisel on roll nii komisjonil, nõukogul kui ka Euroopa Parlamendil. </a:t>
            </a:r>
          </a:p>
          <a:p>
            <a:pPr>
              <a:lnSpc>
                <a:spcPct val="150000"/>
              </a:lnSpc>
            </a:pPr>
            <a:r>
              <a:rPr lang="et-EE" sz="1800">
                <a:effectLst/>
                <a:latin typeface="Calibri" panose="020F0502020204030204" pitchFamily="34" charset="0"/>
                <a:ea typeface="Calibri" panose="020F0502020204030204" pitchFamily="34" charset="0"/>
                <a:cs typeface="Arial" panose="020B0604020202020204" pitchFamily="34" charset="0"/>
              </a:rPr>
              <a:t>Eelarvevahendite haldamise eest vastutab </a:t>
            </a:r>
            <a:r>
              <a:rPr lang="et-EE" sz="1800" u="sng">
                <a:effectLst/>
                <a:latin typeface="Calibri" panose="020F0502020204030204" pitchFamily="34" charset="0"/>
                <a:ea typeface="Calibri" panose="020F0502020204030204" pitchFamily="34" charset="0"/>
                <a:cs typeface="Arial" panose="020B0604020202020204" pitchFamily="34" charset="0"/>
              </a:rPr>
              <a:t>komisjon</a:t>
            </a:r>
            <a:r>
              <a:rPr lang="et-EE" sz="1800">
                <a:effectLst/>
                <a:latin typeface="Calibri" panose="020F0502020204030204" pitchFamily="34" charset="0"/>
                <a:ea typeface="Calibri" panose="020F0502020204030204" pitchFamily="34" charset="0"/>
                <a:cs typeface="Arial" panose="020B0604020202020204" pitchFamily="34" charset="0"/>
              </a:rPr>
              <a:t>.</a:t>
            </a:r>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ELi nõukogu 300</a:t>
            </a:r>
          </a:p>
          <a:p>
            <a:pPr>
              <a:lnSpc>
                <a:spcPts val="3000"/>
              </a:lnSpc>
            </a:pPr>
            <a:r>
              <a:rPr lang="et-EE">
                <a:solidFill>
                  <a:schemeClr val="accent2"/>
                </a:solidFill>
              </a:rPr>
              <a:t>⸺</a:t>
            </a:r>
          </a:p>
          <a:p>
            <a:r>
              <a:rPr lang="et-EE" sz="2800" i="1"/>
              <a:t>Lisateave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291C0A2-6DEB-FED4-9B6F-AABE60128EB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180688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t-EE" sz="4400"/>
              <a:t>Milline on nõukogu peamine hääletussüsteem?</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ELi nõukogu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5" name="TextBox 4">
            <a:extLst>
              <a:ext uri="{FF2B5EF4-FFF2-40B4-BE49-F238E27FC236}">
                <a16:creationId xmlns:a16="http://schemas.microsoft.com/office/drawing/2014/main" id="{6A4D45E4-BFC0-61D5-5B89-4E48F5269432}"/>
              </a:ext>
            </a:extLst>
          </p:cNvPr>
          <p:cNvSpPr txBox="1"/>
          <p:nvPr/>
        </p:nvSpPr>
        <p:spPr>
          <a:xfrm>
            <a:off x="1133568" y="1530325"/>
            <a:ext cx="7038364" cy="914400"/>
          </a:xfrm>
          <a:prstGeom prst="rect">
            <a:avLst/>
          </a:prstGeom>
        </p:spPr>
        <p:txBody>
          <a:bodyPr vert="horz" wrap="none" lIns="91440" tIns="45720" rIns="91440" bIns="45720" rtlCol="0" anchor="t">
            <a:noAutofit/>
          </a:bodyPr>
          <a:lstStyle/>
          <a:p>
            <a:pPr algn="l"/>
            <a:r>
              <a:rPr lang="et-EE" sz="3200" b="1">
                <a:solidFill>
                  <a:srgbClr val="1C45EF"/>
                </a:solidFill>
                <a:latin typeface="Arial" charset="0"/>
                <a:ea typeface="Arial" charset="0"/>
                <a:cs typeface="Arial" charset="0"/>
              </a:rPr>
              <a:t>Enamikul juhtudest kasutatakse kvalifitseeritud enamust nõudvat hääletust.</a:t>
            </a:r>
          </a:p>
        </p:txBody>
      </p:sp>
      <p:sp>
        <p:nvSpPr>
          <p:cNvPr id="3" name="Text Placeholder 11">
            <a:extLst>
              <a:ext uri="{FF2B5EF4-FFF2-40B4-BE49-F238E27FC236}">
                <a16:creationId xmlns:a16="http://schemas.microsoft.com/office/drawing/2014/main" id="{11172DE1-B603-F719-B6B6-B95453D289AE}"/>
              </a:ext>
            </a:extLst>
          </p:cNvPr>
          <p:cNvSpPr txBox="1">
            <a:spLocks/>
          </p:cNvSpPr>
          <p:nvPr/>
        </p:nvSpPr>
        <p:spPr bwMode="auto">
          <a:xfrm>
            <a:off x="7992011" y="57679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grpSp>
        <p:nvGrpSpPr>
          <p:cNvPr id="6" name="Group 5">
            <a:extLst>
              <a:ext uri="{FF2B5EF4-FFF2-40B4-BE49-F238E27FC236}">
                <a16:creationId xmlns:a16="http://schemas.microsoft.com/office/drawing/2014/main" id="{04EB90BB-AC5E-8286-5818-115797146643}"/>
              </a:ext>
            </a:extLst>
          </p:cNvPr>
          <p:cNvGrpSpPr/>
          <p:nvPr/>
        </p:nvGrpSpPr>
        <p:grpSpPr>
          <a:xfrm>
            <a:off x="1501997" y="3555064"/>
            <a:ext cx="6097554" cy="2111091"/>
            <a:chOff x="3107501" y="2204099"/>
            <a:chExt cx="6097554" cy="2111091"/>
          </a:xfrm>
        </p:grpSpPr>
        <p:sp>
          <p:nvSpPr>
            <p:cNvPr id="8" name="TextBox 7">
              <a:extLst>
                <a:ext uri="{FF2B5EF4-FFF2-40B4-BE49-F238E27FC236}">
                  <a16:creationId xmlns:a16="http://schemas.microsoft.com/office/drawing/2014/main" id="{F97CBDBB-897D-E5DD-E99B-309A1C8DC809}"/>
                </a:ext>
              </a:extLst>
            </p:cNvPr>
            <p:cNvSpPr txBox="1"/>
            <p:nvPr/>
          </p:nvSpPr>
          <p:spPr>
            <a:xfrm>
              <a:off x="3107501" y="2204099"/>
              <a:ext cx="6097554" cy="646331"/>
            </a:xfrm>
            <a:prstGeom prst="rect">
              <a:avLst/>
            </a:prstGeom>
            <a:noFill/>
          </p:spPr>
          <p:txBody>
            <a:bodyPr wrap="square">
              <a:spAutoFit/>
            </a:bodyPr>
            <a:lstStyle/>
            <a:p>
              <a:pPr algn="ctr"/>
              <a:r>
                <a:rPr lang="et-EE" b="1">
                  <a:solidFill>
                    <a:schemeClr val="tx2"/>
                  </a:solidFill>
                  <a:latin typeface="Source Sans 3 Semibold" panose="020B0303030403020204" pitchFamily="34" charset="0"/>
                </a:rPr>
                <a:t>Kvalifitseeritud häälteenamuse saavutamiseks peavad olema täidetud järgmised tingimused:</a:t>
              </a:r>
            </a:p>
          </p:txBody>
        </p:sp>
        <p:grpSp>
          <p:nvGrpSpPr>
            <p:cNvPr id="9" name="Group 8">
              <a:extLst>
                <a:ext uri="{FF2B5EF4-FFF2-40B4-BE49-F238E27FC236}">
                  <a16:creationId xmlns:a16="http://schemas.microsoft.com/office/drawing/2014/main" id="{9DA2B8D9-3575-B6B0-DD36-F5DE344E77DF}"/>
                </a:ext>
              </a:extLst>
            </p:cNvPr>
            <p:cNvGrpSpPr/>
            <p:nvPr/>
          </p:nvGrpSpPr>
          <p:grpSpPr>
            <a:xfrm>
              <a:off x="6631136" y="2909756"/>
              <a:ext cx="659235" cy="671119"/>
              <a:chOff x="4446165" y="2969703"/>
              <a:chExt cx="659235" cy="671119"/>
            </a:xfrm>
          </p:grpSpPr>
          <p:sp>
            <p:nvSpPr>
              <p:cNvPr id="22" name="Oval 21">
                <a:extLst>
                  <a:ext uri="{FF2B5EF4-FFF2-40B4-BE49-F238E27FC236}">
                    <a16:creationId xmlns:a16="http://schemas.microsoft.com/office/drawing/2014/main" id="{585A06F7-C45E-84F5-C170-9E4F985859A9}"/>
                  </a:ext>
                </a:extLst>
              </p:cNvPr>
              <p:cNvSpPr/>
              <p:nvPr/>
            </p:nvSpPr>
            <p:spPr>
              <a:xfrm>
                <a:off x="4446165" y="2969703"/>
                <a:ext cx="659235" cy="671119"/>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3" name="Graphic 22" descr="Users outline">
                <a:extLst>
                  <a:ext uri="{FF2B5EF4-FFF2-40B4-BE49-F238E27FC236}">
                    <a16:creationId xmlns:a16="http://schemas.microsoft.com/office/drawing/2014/main" id="{919B4B1B-C9D4-D9F5-BE51-FD94D51289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47182" y="3000339"/>
                <a:ext cx="457200" cy="457200"/>
              </a:xfrm>
              <a:prstGeom prst="rect">
                <a:avLst/>
              </a:prstGeom>
            </p:spPr>
          </p:pic>
          <p:sp>
            <p:nvSpPr>
              <p:cNvPr id="24" name="TextBox 23">
                <a:extLst>
                  <a:ext uri="{FF2B5EF4-FFF2-40B4-BE49-F238E27FC236}">
                    <a16:creationId xmlns:a16="http://schemas.microsoft.com/office/drawing/2014/main" id="{2ECBCB2F-6F4E-CA33-9BD3-EA9F01F983CD}"/>
                  </a:ext>
                </a:extLst>
              </p:cNvPr>
              <p:cNvSpPr txBox="1"/>
              <p:nvPr/>
            </p:nvSpPr>
            <p:spPr>
              <a:xfrm>
                <a:off x="4487651" y="3320398"/>
                <a:ext cx="576261" cy="276225"/>
              </a:xfrm>
              <a:prstGeom prst="rect">
                <a:avLst/>
              </a:prstGeom>
            </p:spPr>
            <p:txBody>
              <a:bodyPr vert="horz" wrap="square" lIns="91440" tIns="45720" rIns="91440" bIns="45720" rtlCol="0" anchor="t">
                <a:noAutofit/>
              </a:bodyPr>
              <a:lstStyle/>
              <a:p>
                <a:pPr algn="ctr"/>
                <a:r>
                  <a:rPr lang="et-EE" sz="1200" b="1">
                    <a:solidFill>
                      <a:schemeClr val="tx2"/>
                    </a:solidFill>
                    <a:latin typeface="Source Sans 3 Semibold" panose="020B0303030403020204" pitchFamily="34" charset="0"/>
                  </a:rPr>
                  <a:t>65%</a:t>
                </a:r>
              </a:p>
            </p:txBody>
          </p:sp>
        </p:grpSp>
        <p:grpSp>
          <p:nvGrpSpPr>
            <p:cNvPr id="10" name="Group 9">
              <a:extLst>
                <a:ext uri="{FF2B5EF4-FFF2-40B4-BE49-F238E27FC236}">
                  <a16:creationId xmlns:a16="http://schemas.microsoft.com/office/drawing/2014/main" id="{1F1125A2-E08D-5DA8-06EE-E63FC54A0E5F}"/>
                </a:ext>
              </a:extLst>
            </p:cNvPr>
            <p:cNvGrpSpPr/>
            <p:nvPr/>
          </p:nvGrpSpPr>
          <p:grpSpPr>
            <a:xfrm>
              <a:off x="4901630" y="2909756"/>
              <a:ext cx="659235" cy="671119"/>
              <a:chOff x="5025356" y="2894621"/>
              <a:chExt cx="659235" cy="671119"/>
            </a:xfrm>
          </p:grpSpPr>
          <p:sp>
            <p:nvSpPr>
              <p:cNvPr id="18" name="Oval 17">
                <a:extLst>
                  <a:ext uri="{FF2B5EF4-FFF2-40B4-BE49-F238E27FC236}">
                    <a16:creationId xmlns:a16="http://schemas.microsoft.com/office/drawing/2014/main" id="{5129511A-F46B-3965-3694-3352C9FD2FAD}"/>
                  </a:ext>
                </a:extLst>
              </p:cNvPr>
              <p:cNvSpPr/>
              <p:nvPr/>
            </p:nvSpPr>
            <p:spPr>
              <a:xfrm>
                <a:off x="5025356" y="2894621"/>
                <a:ext cx="659235" cy="671119"/>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C4037682-C628-D8E3-7A32-21D2D99B3C2E}"/>
                  </a:ext>
                </a:extLst>
              </p:cNvPr>
              <p:cNvSpPr txBox="1"/>
              <p:nvPr/>
            </p:nvSpPr>
            <p:spPr>
              <a:xfrm>
                <a:off x="5108330" y="3230180"/>
                <a:ext cx="576261" cy="276225"/>
              </a:xfrm>
              <a:prstGeom prst="rect">
                <a:avLst/>
              </a:prstGeom>
            </p:spPr>
            <p:txBody>
              <a:bodyPr vert="horz" wrap="square" lIns="91440" tIns="45720" rIns="91440" bIns="45720" rtlCol="0" anchor="t">
                <a:noAutofit/>
              </a:bodyPr>
              <a:lstStyle/>
              <a:p>
                <a:pPr algn="ctr"/>
                <a:r>
                  <a:rPr lang="et-EE" sz="1200" b="1">
                    <a:solidFill>
                      <a:schemeClr val="tx2"/>
                    </a:solidFill>
                    <a:latin typeface="Source Sans 3 Semibold" panose="020B0303030403020204" pitchFamily="34" charset="0"/>
                  </a:rPr>
                  <a:t>55%</a:t>
                </a:r>
              </a:p>
            </p:txBody>
          </p:sp>
          <p:pic>
            <p:nvPicPr>
              <p:cNvPr id="20" name="Graphic 19" descr="Flag outline">
                <a:extLst>
                  <a:ext uri="{FF2B5EF4-FFF2-40B4-BE49-F238E27FC236}">
                    <a16:creationId xmlns:a16="http://schemas.microsoft.com/office/drawing/2014/main" id="{F6621776-909D-6573-C682-9C9158E5F1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66842" y="3002356"/>
                <a:ext cx="501650" cy="501650"/>
              </a:xfrm>
              <a:prstGeom prst="rect">
                <a:avLst/>
              </a:prstGeom>
            </p:spPr>
          </p:pic>
          <p:pic>
            <p:nvPicPr>
              <p:cNvPr id="21" name="Graphic 20" descr="Flag outline">
                <a:extLst>
                  <a:ext uri="{FF2B5EF4-FFF2-40B4-BE49-F238E27FC236}">
                    <a16:creationId xmlns:a16="http://schemas.microsoft.com/office/drawing/2014/main" id="{3414FCBF-B0AE-276A-DA53-48F7BBB4CF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20817" y="2958157"/>
                <a:ext cx="501650" cy="501650"/>
              </a:xfrm>
              <a:prstGeom prst="rect">
                <a:avLst/>
              </a:prstGeom>
            </p:spPr>
          </p:pic>
        </p:grpSp>
        <p:sp>
          <p:nvSpPr>
            <p:cNvPr id="11" name="TextBox 10">
              <a:extLst>
                <a:ext uri="{FF2B5EF4-FFF2-40B4-BE49-F238E27FC236}">
                  <a16:creationId xmlns:a16="http://schemas.microsoft.com/office/drawing/2014/main" id="{607E31CE-E3FA-9F66-972A-EF9208F417D4}"/>
                </a:ext>
              </a:extLst>
            </p:cNvPr>
            <p:cNvSpPr txBox="1"/>
            <p:nvPr/>
          </p:nvSpPr>
          <p:spPr>
            <a:xfrm>
              <a:off x="4414707" y="3668859"/>
              <a:ext cx="1558467" cy="646331"/>
            </a:xfrm>
            <a:prstGeom prst="rect">
              <a:avLst/>
            </a:prstGeom>
            <a:noFill/>
          </p:spPr>
          <p:txBody>
            <a:bodyPr wrap="square">
              <a:spAutoFit/>
            </a:bodyPr>
            <a:lstStyle/>
            <a:p>
              <a:pPr algn="ctr"/>
              <a:r>
                <a:rPr lang="et-EE" b="1">
                  <a:solidFill>
                    <a:schemeClr val="tx2"/>
                  </a:solidFill>
                  <a:latin typeface="Source Sans 3 Semibold" panose="020B0303030403020204" pitchFamily="34" charset="0"/>
                </a:rPr>
                <a:t>riikidest</a:t>
              </a:r>
              <a:br>
                <a:rPr lang="et-EE" b="1">
                  <a:solidFill>
                    <a:schemeClr val="tx2"/>
                  </a:solidFill>
                  <a:latin typeface="Source Sans 3 Semibold" panose="020B0303030403020204" pitchFamily="34" charset="0"/>
                </a:rPr>
              </a:br>
              <a:r>
                <a:rPr lang="et-EE">
                  <a:solidFill>
                    <a:schemeClr val="tx2"/>
                  </a:solidFill>
                  <a:latin typeface="Source Sans 3 Medium"/>
                </a:rPr>
                <a:t>on poolt</a:t>
              </a:r>
            </a:p>
          </p:txBody>
        </p:sp>
        <p:sp>
          <p:nvSpPr>
            <p:cNvPr id="12" name="TextBox 11">
              <a:extLst>
                <a:ext uri="{FF2B5EF4-FFF2-40B4-BE49-F238E27FC236}">
                  <a16:creationId xmlns:a16="http://schemas.microsoft.com/office/drawing/2014/main" id="{E571F927-155D-C61E-6F2E-D4321BB265F9}"/>
                </a:ext>
              </a:extLst>
            </p:cNvPr>
            <p:cNvSpPr txBox="1"/>
            <p:nvPr/>
          </p:nvSpPr>
          <p:spPr>
            <a:xfrm>
              <a:off x="6027198" y="3658093"/>
              <a:ext cx="2351258" cy="646331"/>
            </a:xfrm>
            <a:prstGeom prst="rect">
              <a:avLst/>
            </a:prstGeom>
            <a:noFill/>
          </p:spPr>
          <p:txBody>
            <a:bodyPr wrap="square">
              <a:spAutoFit/>
            </a:bodyPr>
            <a:lstStyle/>
            <a:p>
              <a:pPr algn="ctr"/>
              <a:r>
                <a:rPr lang="et-EE" b="1">
                  <a:solidFill>
                    <a:schemeClr val="tx2"/>
                  </a:solidFill>
                  <a:latin typeface="Source Sans 3 Semibold" panose="020B0303030403020204" pitchFamily="34" charset="0"/>
                </a:rPr>
                <a:t>ELi elanikest</a:t>
              </a:r>
              <a:br>
                <a:rPr lang="et-EE" b="1">
                  <a:solidFill>
                    <a:schemeClr val="tx2"/>
                  </a:solidFill>
                  <a:latin typeface="Source Sans 3 Semibold" panose="020B0303030403020204" pitchFamily="34" charset="0"/>
                </a:rPr>
              </a:br>
              <a:r>
                <a:rPr lang="et-EE">
                  <a:solidFill>
                    <a:schemeClr val="tx2"/>
                  </a:solidFill>
                </a:rPr>
                <a:t>on esindatud</a:t>
              </a:r>
            </a:p>
          </p:txBody>
        </p:sp>
      </p:grpSp>
    </p:spTree>
    <p:extLst>
      <p:ext uri="{BB962C8B-B14F-4D97-AF65-F5344CB8AC3E}">
        <p14:creationId xmlns:p14="http://schemas.microsoft.com/office/powerpoint/2010/main" val="306996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4">
                                            <p:txEl>
                                              <p:pRg st="0" end="0"/>
                                            </p:txEl>
                                          </p:spTgt>
                                        </p:tgtEl>
                                      </p:cBhvr>
                                    </p:animEffect>
                                    <p:anim calcmode="lin" valueType="num">
                                      <p:cBhvr>
                                        <p:cTn id="7" dur="1000"/>
                                        <p:tgtEl>
                                          <p:spTgt spid="4">
                                            <p:txEl>
                                              <p:pRg st="0" end="0"/>
                                            </p:txEl>
                                          </p:spTgt>
                                        </p:tgtEl>
                                        <p:attrNameLst>
                                          <p:attrName>ppt_x</p:attrName>
                                        </p:attrNameLst>
                                      </p:cBhvr>
                                      <p:tavLst>
                                        <p:tav tm="0">
                                          <p:val>
                                            <p:strVal val="ppt_x"/>
                                          </p:val>
                                        </p:tav>
                                        <p:tav tm="100000">
                                          <p:val>
                                            <p:strVal val="ppt_x"/>
                                          </p:val>
                                        </p:tav>
                                      </p:tavLst>
                                    </p:anim>
                                    <p:anim calcmode="lin" valueType="num">
                                      <p:cBhvr>
                                        <p:cTn id="8" dur="1000"/>
                                        <p:tgtEl>
                                          <p:spTgt spid="4">
                                            <p:txEl>
                                              <p:pRg st="0" end="0"/>
                                            </p:txEl>
                                          </p:spTgt>
                                        </p:tgtEl>
                                        <p:attrNameLst>
                                          <p:attrName>ppt_y</p:attrName>
                                        </p:attrNameLst>
                                      </p:cBhvr>
                                      <p:tavLst>
                                        <p:tav tm="0">
                                          <p:val>
                                            <p:strVal val="ppt_y"/>
                                          </p:val>
                                        </p:tav>
                                        <p:tav tm="100000">
                                          <p:val>
                                            <p:strVal val="ppt_y+.1"/>
                                          </p:val>
                                        </p:tav>
                                      </p:tavLst>
                                    </p:anim>
                                    <p:set>
                                      <p:cBhvr>
                                        <p:cTn id="9" dur="1" fill="hold">
                                          <p:stCondLst>
                                            <p:cond delay="999"/>
                                          </p:stCondLst>
                                        </p:cTn>
                                        <p:tgtEl>
                                          <p:spTgt spid="4">
                                            <p:txEl>
                                              <p:pRg st="0" end="0"/>
                                            </p:txEl>
                                          </p:spTgt>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4">
                                            <p:bg/>
                                          </p:spTgt>
                                        </p:tgtEl>
                                      </p:cBhvr>
                                    </p:animEffect>
                                    <p:anim calcmode="lin" valueType="num">
                                      <p:cBhvr>
                                        <p:cTn id="12" dur="1000"/>
                                        <p:tgtEl>
                                          <p:spTgt spid="4">
                                            <p:bg/>
                                          </p:spTgt>
                                        </p:tgtEl>
                                        <p:attrNameLst>
                                          <p:attrName>ppt_x</p:attrName>
                                        </p:attrNameLst>
                                      </p:cBhvr>
                                      <p:tavLst>
                                        <p:tav tm="0">
                                          <p:val>
                                            <p:strVal val="ppt_x"/>
                                          </p:val>
                                        </p:tav>
                                        <p:tav tm="100000">
                                          <p:val>
                                            <p:strVal val="ppt_x"/>
                                          </p:val>
                                        </p:tav>
                                      </p:tavLst>
                                    </p:anim>
                                    <p:anim calcmode="lin" valueType="num">
                                      <p:cBhvr>
                                        <p:cTn id="13" dur="1000"/>
                                        <p:tgtEl>
                                          <p:spTgt spid="4">
                                            <p:bg/>
                                          </p:spTgt>
                                        </p:tgtEl>
                                        <p:attrNameLst>
                                          <p:attrName>ppt_y</p:attrName>
                                        </p:attrNameLst>
                                      </p:cBhvr>
                                      <p:tavLst>
                                        <p:tav tm="0">
                                          <p:val>
                                            <p:strVal val="ppt_y"/>
                                          </p:val>
                                        </p:tav>
                                        <p:tav tm="100000">
                                          <p:val>
                                            <p:strVal val="ppt_y+.1"/>
                                          </p:val>
                                        </p:tav>
                                      </p:tavLst>
                                    </p:anim>
                                    <p:set>
                                      <p:cBhvr>
                                        <p:cTn id="14" dur="1" fill="hold">
                                          <p:stCondLst>
                                            <p:cond delay="999"/>
                                          </p:stCondLst>
                                        </p:cTn>
                                        <p:tgtEl>
                                          <p:spTgt spid="4">
                                            <p:bg/>
                                          </p:spTgt>
                                        </p:tgtEl>
                                        <p:attrNameLst>
                                          <p:attrName>style.visibility</p:attrName>
                                        </p:attrNameLst>
                                      </p:cBhvr>
                                      <p:to>
                                        <p:strVal val="hidden"/>
                                      </p:to>
                                    </p:se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dirty="0"/>
          </a:p>
          <a:p>
            <a:r>
              <a:rPr lang="et-EE" sz="3200" b="0">
                <a:solidFill>
                  <a:schemeClr val="accent6"/>
                </a:solidFill>
                <a:latin typeface="Source Sans 3" panose="020B0303030403020204" pitchFamily="34" charset="0"/>
              </a:rPr>
              <a:t>Õige</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sz="3200"/>
              <a:t>Vale</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t-EE" dirty="0"/>
              <a:t>Euroopa Ülemkogu 100</a:t>
            </a:r>
          </a:p>
          <a:p>
            <a:pPr>
              <a:lnSpc>
                <a:spcPts val="3000"/>
              </a:lnSpc>
            </a:pPr>
            <a:r>
              <a:rPr lang="et-EE" dirty="0">
                <a:solidFill>
                  <a:schemeClr val="accent2"/>
                </a:solidFill>
              </a:rPr>
              <a:t>⸺</a:t>
            </a:r>
          </a:p>
          <a:p>
            <a:r>
              <a:rPr lang="et-EE" sz="2800" dirty="0"/>
              <a:t>Euroopa Ülemkogu eesistuja ametiaja pikkus on üks aasta</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Box 1">
            <a:extLst>
              <a:ext uri="{FF2B5EF4-FFF2-40B4-BE49-F238E27FC236}">
                <a16:creationId xmlns:a16="http://schemas.microsoft.com/office/drawing/2014/main" id="{F138FF4D-496B-FC5D-62A3-D437F74E61CE}"/>
              </a:ext>
            </a:extLst>
          </p:cNvPr>
          <p:cNvSpPr txBox="1"/>
          <p:nvPr/>
        </p:nvSpPr>
        <p:spPr>
          <a:xfrm>
            <a:off x="6797121" y="4223273"/>
            <a:ext cx="4154101" cy="676275"/>
          </a:xfrm>
          <a:prstGeom prst="rect">
            <a:avLst/>
          </a:prstGeom>
        </p:spPr>
        <p:txBody>
          <a:bodyPr vert="horz" wrap="none" lIns="91440" tIns="45720" rIns="91440" bIns="45720" rtlCol="0" anchor="t">
            <a:noAutofit/>
          </a:bodyPr>
          <a:lstStyle/>
          <a:p>
            <a:pPr algn="l"/>
            <a:r>
              <a:rPr lang="et-EE" sz="2400" b="1" dirty="0">
                <a:solidFill>
                  <a:schemeClr val="accent6">
                    <a:lumMod val="60000"/>
                    <a:lumOff val="40000"/>
                  </a:schemeClr>
                </a:solidFill>
                <a:latin typeface="Arial" charset="0"/>
                <a:ea typeface="Arial" charset="0"/>
                <a:cs typeface="Arial" charset="0"/>
              </a:rPr>
              <a:t>2,5 aastat; </a:t>
            </a:r>
            <a:endParaRPr lang="en-GB" sz="2400" b="1" dirty="0">
              <a:solidFill>
                <a:schemeClr val="accent6">
                  <a:lumMod val="60000"/>
                  <a:lumOff val="40000"/>
                </a:schemeClr>
              </a:solidFill>
              <a:latin typeface="Arial" charset="0"/>
              <a:ea typeface="Arial" charset="0"/>
              <a:cs typeface="Arial" charset="0"/>
            </a:endParaRPr>
          </a:p>
          <a:p>
            <a:pPr algn="l"/>
            <a:r>
              <a:rPr lang="et-EE" sz="2400" b="1" dirty="0">
                <a:solidFill>
                  <a:schemeClr val="accent6">
                    <a:lumMod val="60000"/>
                    <a:lumOff val="40000"/>
                  </a:schemeClr>
                </a:solidFill>
                <a:latin typeface="Arial" charset="0"/>
                <a:ea typeface="Arial" charset="0"/>
                <a:cs typeface="Arial" charset="0"/>
              </a:rPr>
              <a:t>teda saab ühe korra tagasi valida</a:t>
            </a:r>
          </a:p>
        </p:txBody>
      </p:sp>
      <p:sp>
        <p:nvSpPr>
          <p:cNvPr id="3" name="Text Placeholder 11">
            <a:extLst>
              <a:ext uri="{FF2B5EF4-FFF2-40B4-BE49-F238E27FC236}">
                <a16:creationId xmlns:a16="http://schemas.microsoft.com/office/drawing/2014/main" id="{A69108C1-4F26-9A63-CA3B-DA28D0CC8CA6}"/>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72650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53" presetClass="entr" presetSubtype="16"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sz="1800"/>
              <a:t>Euroopa Ülemkogu kohtumised toimuvad korra kuus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Euroopa Ülemkogu määrab ELi üldise poliitilise suuna ja prioriteedid</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Euroopa Ülemkogul ei ole seadusandja ülesandeid</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Euroopa Ülemkogu liikmed on 27 liikmesriigi riigipead või valitsusjuhid, Euroopa Ülemkogu eesistuja ja Euroopa Komisjoni president</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Euroopa Ülemkogu 200</a:t>
            </a:r>
          </a:p>
          <a:p>
            <a:pPr>
              <a:lnSpc>
                <a:spcPts val="3000"/>
              </a:lnSpc>
            </a:pPr>
            <a:r>
              <a:rPr lang="et-EE">
                <a:solidFill>
                  <a:schemeClr val="accent2"/>
                </a:solidFill>
              </a:rPr>
              <a:t>⸺</a:t>
            </a:r>
          </a:p>
          <a:p>
            <a:r>
              <a:rPr lang="et-EE" sz="2800"/>
              <a:t>Milline väide </a:t>
            </a:r>
            <a:r>
              <a:rPr lang="et-EE" sz="2800" u="sng"/>
              <a:t>ei ole</a:t>
            </a:r>
            <a:r>
              <a:rPr lang="et-EE" sz="2800"/>
              <a:t> tõene?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3265AF8-8653-B69D-79B2-0FCC58EDB4E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14742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Annab iga ülemkogu järel aru Euroopa Parlamendi ees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Juhatab Euroopa Ülemkogu kohtumisi</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Kui kokkuleppele ei jõuta, on tal otsustav hääl</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Esindab ELi selle välissuhetes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59" y="507568"/>
            <a:ext cx="10406463" cy="1468465"/>
          </a:xfrm>
        </p:spPr>
        <p:txBody>
          <a:bodyPr/>
          <a:lstStyle/>
          <a:p>
            <a:pPr>
              <a:lnSpc>
                <a:spcPts val="3000"/>
              </a:lnSpc>
            </a:pPr>
            <a:r>
              <a:rPr lang="et-EE"/>
              <a:t>Euroopa Ülemkogu 300</a:t>
            </a:r>
          </a:p>
          <a:p>
            <a:pPr>
              <a:lnSpc>
                <a:spcPts val="3000"/>
              </a:lnSpc>
            </a:pPr>
            <a:r>
              <a:rPr lang="et-EE">
                <a:solidFill>
                  <a:schemeClr val="accent2"/>
                </a:solidFill>
              </a:rPr>
              <a:t>⸺</a:t>
            </a:r>
          </a:p>
          <a:p>
            <a:r>
              <a:rPr lang="et-EE" sz="2400"/>
              <a:t>Milline järgmistest väidetest </a:t>
            </a:r>
            <a:r>
              <a:rPr lang="et-EE" sz="2400" u="sng"/>
              <a:t>ei käi</a:t>
            </a:r>
            <a:r>
              <a:rPr lang="et-EE" sz="2400"/>
              <a:t> Euroopa Ülemkogu eesistuja kohta?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DEE963-2425-54EB-AD34-4C70FA1D04E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06586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t-EE" sz="4000"/>
              <a:t>Kuid mis on siis veel Euroopa Nõukogu?</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Euroopa Ülemkogu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7823319"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t-EE" sz="2800">
                <a:solidFill>
                  <a:srgbClr val="00B050"/>
                </a:solidFill>
              </a:rPr>
              <a:t>Euroopa Nõukogu, kuhu kuulub 46 riiki, on eraldiseisev valitsustevaheline organisatsioon, mis asub Strasbourgis ning tegeleb inimõiguste küsimustega. </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C6E9D3D1-84C5-FECE-9B84-2A4F3DEEEA2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389547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dirty="0"/>
          </a:p>
          <a:p>
            <a:r>
              <a:rPr lang="et-EE" sz="3200" b="0">
                <a:solidFill>
                  <a:schemeClr val="accent6"/>
                </a:solidFill>
                <a:latin typeface="Source Sans 3" panose="020B0303030403020204" pitchFamily="34" charset="0"/>
              </a:rPr>
              <a:t>Õige</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sz="3200"/>
              <a:t>Vale</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t-EE"/>
              <a:t>Kodanikud 100</a:t>
            </a:r>
          </a:p>
          <a:p>
            <a:pPr>
              <a:lnSpc>
                <a:spcPts val="3000"/>
              </a:lnSpc>
            </a:pPr>
            <a:r>
              <a:rPr lang="et-EE">
                <a:solidFill>
                  <a:schemeClr val="accent2"/>
                </a:solidFill>
              </a:rPr>
              <a:t>⸺</a:t>
            </a:r>
          </a:p>
          <a:p>
            <a:r>
              <a:rPr lang="et-EE" sz="2800"/>
              <a:t>Kõik ELi riikide kodanikud on automaatselt ka ELi kodanikud.</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E68F9C7-F487-4556-5E45-CD48D47431A1}"/>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75078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sz="1800"/>
              <a:t>ELi kodanikel piisab ELis reisimiseks ainult oma isikutunnistuse kaasavõtmisest</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Mõnes teises liikmesriigis elavatel ELi kodanikel on diplomaatiline puutumatus</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ELi kodanikel on õigus siseneda kõikidesse maailma riikidesse ilma viisata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ELi kodanikel on õigus saada tasuta kõrgharidust igas liikmesriigis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Kodanikud 200</a:t>
            </a:r>
          </a:p>
          <a:p>
            <a:pPr>
              <a:lnSpc>
                <a:spcPts val="3000"/>
              </a:lnSpc>
            </a:pPr>
            <a:r>
              <a:rPr lang="et-EE">
                <a:solidFill>
                  <a:schemeClr val="accent2"/>
                </a:solidFill>
              </a:rPr>
              <a:t>⸺</a:t>
            </a:r>
          </a:p>
          <a:p>
            <a:r>
              <a:rPr lang="et-EE" sz="2800"/>
              <a:t>Milline väide on tõene?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D50BF6-5C96-C75E-5D62-B7EFD0969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53448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r>
              <a:rPr lang="et-EE" sz="1800" b="0">
                <a:solidFill>
                  <a:schemeClr val="accent6"/>
                </a:solidFill>
                <a:latin typeface="Source Sans 3" panose="020B0303030403020204" pitchFamily="34" charset="0"/>
              </a:rPr>
              <a:t>ELi kodanikul on õigus töötada ükskõik millises liikmesriigis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ELi kodanikul on õigus elada ükskõik millises ELi liikmesriigis</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ELi kodanikul on õigus kandideerida ükskõik millise liikmesriigi parlamendivalimistel</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r>
              <a:rPr lang="et-EE" sz="1800" b="0">
                <a:solidFill>
                  <a:schemeClr val="accent6"/>
                </a:solidFill>
                <a:latin typeface="Source Sans 3" panose="020B0303030403020204" pitchFamily="34" charset="0"/>
              </a:rPr>
              <a:t>ELI kodanikul on õigus kandideerida ükskõik millise liikmesriigi kohalikel valimistel</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Kodanikud 300</a:t>
            </a:r>
          </a:p>
          <a:p>
            <a:pPr>
              <a:lnSpc>
                <a:spcPts val="3000"/>
              </a:lnSpc>
            </a:pPr>
            <a:r>
              <a:rPr lang="et-EE">
                <a:solidFill>
                  <a:schemeClr val="accent2"/>
                </a:solidFill>
              </a:rPr>
              <a:t>⸺</a:t>
            </a:r>
          </a:p>
          <a:p>
            <a:r>
              <a:rPr lang="et-EE" sz="2800"/>
              <a:t>Milline väide </a:t>
            </a:r>
            <a:r>
              <a:rPr lang="et-EE" sz="2800" u="sng"/>
              <a:t>ei ole</a:t>
            </a:r>
            <a:r>
              <a:rPr lang="et-EE" sz="2800"/>
              <a:t> tõene?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6AAB2B8-2A97-A7BD-B4C3-DF13B988D61C}"/>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309981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et-EE" sz="4000"/>
              <a:t>Mis on Euroopa kodanikualgatus?</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Kodanikud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7823319"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buFont typeface="Wingdings" panose="05000000000000000000" pitchFamily="2" charset="2"/>
              <a:buChar char="ü"/>
            </a:pPr>
            <a:r>
              <a:rPr lang="et-EE" sz="2400">
                <a:solidFill>
                  <a:srgbClr val="00B050"/>
                </a:solidFill>
                <a:latin typeface="Open Sans" panose="020B0606030504020204" pitchFamily="34" charset="0"/>
              </a:rPr>
              <a:t>Käivitati 2012. aastal </a:t>
            </a:r>
          </a:p>
          <a:p>
            <a:pPr marL="285750" indent="-285750">
              <a:buFont typeface="Wingdings" panose="05000000000000000000" pitchFamily="2" charset="2"/>
              <a:buChar char="ü"/>
            </a:pPr>
            <a:r>
              <a:rPr lang="et-EE" sz="2400">
                <a:solidFill>
                  <a:srgbClr val="00B050"/>
                </a:solidFill>
                <a:latin typeface="Open Sans" panose="020B0606030504020204" pitchFamily="34" charset="0"/>
              </a:rPr>
              <a:t>ELi kodanikud saavad osaleda ELi poliitika kujundamises </a:t>
            </a:r>
          </a:p>
          <a:p>
            <a:pPr marL="285750" indent="-285750">
              <a:buFont typeface="Wingdings" panose="05000000000000000000" pitchFamily="2" charset="2"/>
              <a:buChar char="ü"/>
            </a:pPr>
            <a:r>
              <a:rPr lang="et-EE" sz="2400">
                <a:solidFill>
                  <a:srgbClr val="00B050"/>
                </a:solidFill>
                <a:latin typeface="Open Sans" panose="020B0606030504020204" pitchFamily="34" charset="0"/>
              </a:rPr>
              <a:t>Algatuse esitamiseks on vaja vähemalt seitset ELi kodanikku, kes elavad seitsmes eri ELi riigis</a:t>
            </a:r>
          </a:p>
          <a:p>
            <a:pPr marL="285750" indent="-285750">
              <a:buFont typeface="Wingdings" panose="05000000000000000000" pitchFamily="2" charset="2"/>
              <a:buChar char="ü"/>
            </a:pPr>
            <a:r>
              <a:rPr lang="et-EE" sz="2400">
                <a:solidFill>
                  <a:srgbClr val="00B050"/>
                </a:solidFill>
                <a:latin typeface="Open Sans" panose="020B0606030504020204" pitchFamily="34" charset="0"/>
              </a:rPr>
              <a:t>Vajab kokku miljon toetusallkirja</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6D27F889-7516-5CD4-5EB1-CFD59EA0650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358858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4">
            <a:extLst>
              <a:ext uri="{FF2B5EF4-FFF2-40B4-BE49-F238E27FC236}">
                <a16:creationId xmlns:a16="http://schemas.microsoft.com/office/drawing/2014/main" id="{20676E03-9BF0-09D3-0BB1-A52FD2603E31}"/>
              </a:ext>
            </a:extLst>
          </p:cNvPr>
          <p:cNvSpPr>
            <a:spLocks noGrp="1"/>
          </p:cNvSpPr>
          <p:nvPr>
            <p:ph type="title" idx="4294967295" hasCustomPrompt="1"/>
          </p:nvPr>
        </p:nvSpPr>
        <p:spPr>
          <a:xfrm>
            <a:off x="568803" y="273503"/>
            <a:ext cx="7645032" cy="718658"/>
          </a:xfrm>
          <a:prstGeom prst="rect">
            <a:avLst/>
          </a:prstGeom>
        </p:spPr>
        <p:txBody>
          <a:bodyPr wrap="square">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t-EE" sz="4400" dirty="0" err="1">
                <a:latin typeface="Arial" panose="020B0604020202020204" pitchFamily="34" charset="0"/>
                <a:ea typeface="ＭＳ Ｐゴシック" panose="020B0600070205080204" pitchFamily="34" charset="-128"/>
                <a:cs typeface="Arial" panose="020B0604020202020204" pitchFamily="34" charset="0"/>
              </a:rPr>
              <a:t>Europa</a:t>
            </a:r>
            <a:r>
              <a:rPr lang="et-EE" sz="4400" dirty="0">
                <a:latin typeface="Arial" panose="020B0604020202020204" pitchFamily="34" charset="0"/>
                <a:ea typeface="ＭＳ Ｐゴシック" panose="020B0600070205080204" pitchFamily="34" charset="-128"/>
                <a:cs typeface="Arial" panose="020B0604020202020204" pitchFamily="34" charset="0"/>
              </a:rPr>
              <a:t> </a:t>
            </a:r>
            <a:r>
              <a:rPr lang="en-GB" sz="4400" dirty="0">
                <a:latin typeface="Arial" panose="020B0604020202020204" pitchFamily="34" charset="0"/>
                <a:ea typeface="ＭＳ Ｐゴシック" panose="020B0600070205080204" pitchFamily="34" charset="-128"/>
                <a:cs typeface="Arial" panose="020B0604020202020204" pitchFamily="34" charset="0"/>
              </a:rPr>
              <a:t>Quest</a:t>
            </a:r>
            <a:endParaRPr lang="et-EE" sz="44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11" name="TextBox 10">
            <a:extLst>
              <a:ext uri="{FF2B5EF4-FFF2-40B4-BE49-F238E27FC236}">
                <a16:creationId xmlns:a16="http://schemas.microsoft.com/office/drawing/2014/main" id="{1C45CFE1-9845-7578-0F62-34B5ACEF9790}"/>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13" name="Title 14">
            <a:extLst>
              <a:ext uri="{FF2B5EF4-FFF2-40B4-BE49-F238E27FC236}">
                <a16:creationId xmlns:a16="http://schemas.microsoft.com/office/drawing/2014/main" id="{F34A0524-2C04-34E6-5A72-B6221F413E3F}"/>
              </a:ext>
            </a:extLst>
          </p:cNvPr>
          <p:cNvSpPr txBox="1">
            <a:spLocks/>
          </p:cNvSpPr>
          <p:nvPr/>
        </p:nvSpPr>
        <p:spPr>
          <a:xfrm>
            <a:off x="555494" y="960788"/>
            <a:ext cx="7645032" cy="718658"/>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r>
              <a:rPr lang="et-EE">
                <a:solidFill>
                  <a:schemeClr val="accent2"/>
                </a:solidFill>
              </a:rPr>
              <a:t>⸺</a:t>
            </a:r>
          </a:p>
        </p:txBody>
      </p:sp>
      <p:graphicFrame>
        <p:nvGraphicFramePr>
          <p:cNvPr id="2" name="Table 1">
            <a:extLst>
              <a:ext uri="{FF2B5EF4-FFF2-40B4-BE49-F238E27FC236}">
                <a16:creationId xmlns:a16="http://schemas.microsoft.com/office/drawing/2014/main" id="{901ECA9B-F39A-CBB0-BB81-93AC84818319}"/>
              </a:ext>
            </a:extLst>
          </p:cNvPr>
          <p:cNvGraphicFramePr>
            <a:graphicFrameLocks noGrp="1"/>
          </p:cNvGraphicFramePr>
          <p:nvPr>
            <p:extLst>
              <p:ext uri="{D42A27DB-BD31-4B8C-83A1-F6EECF244321}">
                <p14:modId xmlns:p14="http://schemas.microsoft.com/office/powerpoint/2010/main" val="3328135762"/>
              </p:ext>
            </p:extLst>
          </p:nvPr>
        </p:nvGraphicFramePr>
        <p:xfrm>
          <a:off x="466724" y="2030819"/>
          <a:ext cx="8794236" cy="1605666"/>
        </p:xfrm>
        <a:graphic>
          <a:graphicData uri="http://schemas.openxmlformats.org/drawingml/2006/table">
            <a:tbl>
              <a:tblPr firstRow="1" firstCol="1" lastCol="1" bandRow="1" bandCol="1">
                <a:tableStyleId>{16D9F66E-5EB9-4882-86FB-DCBF35E3C3E4}</a:tableStyleId>
              </a:tblPr>
              <a:tblGrid>
                <a:gridCol w="1465706">
                  <a:extLst>
                    <a:ext uri="{9D8B030D-6E8A-4147-A177-3AD203B41FA5}">
                      <a16:colId xmlns:a16="http://schemas.microsoft.com/office/drawing/2014/main" val="1696146322"/>
                    </a:ext>
                  </a:extLst>
                </a:gridCol>
                <a:gridCol w="1465706">
                  <a:extLst>
                    <a:ext uri="{9D8B030D-6E8A-4147-A177-3AD203B41FA5}">
                      <a16:colId xmlns:a16="http://schemas.microsoft.com/office/drawing/2014/main" val="1059778183"/>
                    </a:ext>
                  </a:extLst>
                </a:gridCol>
                <a:gridCol w="1604687">
                  <a:extLst>
                    <a:ext uri="{9D8B030D-6E8A-4147-A177-3AD203B41FA5}">
                      <a16:colId xmlns:a16="http://schemas.microsoft.com/office/drawing/2014/main" val="210134769"/>
                    </a:ext>
                  </a:extLst>
                </a:gridCol>
                <a:gridCol w="1485900">
                  <a:extLst>
                    <a:ext uri="{9D8B030D-6E8A-4147-A177-3AD203B41FA5}">
                      <a16:colId xmlns:a16="http://schemas.microsoft.com/office/drawing/2014/main" val="1160319965"/>
                    </a:ext>
                  </a:extLst>
                </a:gridCol>
                <a:gridCol w="1485900">
                  <a:extLst>
                    <a:ext uri="{9D8B030D-6E8A-4147-A177-3AD203B41FA5}">
                      <a16:colId xmlns:a16="http://schemas.microsoft.com/office/drawing/2014/main" val="428984256"/>
                    </a:ext>
                  </a:extLst>
                </a:gridCol>
                <a:gridCol w="1286337">
                  <a:extLst>
                    <a:ext uri="{9D8B030D-6E8A-4147-A177-3AD203B41FA5}">
                      <a16:colId xmlns:a16="http://schemas.microsoft.com/office/drawing/2014/main" val="3949347340"/>
                    </a:ext>
                  </a:extLst>
                </a:gridCol>
              </a:tblGrid>
              <a:tr h="535222">
                <a:tc>
                  <a:txBody>
                    <a:bodyPr/>
                    <a:lstStyle/>
                    <a:p>
                      <a:pPr marL="0" algn="ctr" defTabSz="914400" rtl="0" eaLnBrk="1" latinLnBrk="0" hangingPunct="1">
                        <a:spcAft>
                          <a:spcPts val="0"/>
                        </a:spcAft>
                      </a:pPr>
                      <a:r>
                        <a:rPr lang="et-EE" sz="1400" b="1" u="sng" kern="1200">
                          <a:solidFill>
                            <a:schemeClr val="dk1"/>
                          </a:solidFill>
                          <a:effectLst/>
                          <a:latin typeface="+mn-lt"/>
                          <a:ea typeface="+mn-ea"/>
                          <a:cs typeface="+mn-cs"/>
                        </a:rPr>
                        <a:t>AJALUGU</a:t>
                      </a:r>
                    </a:p>
                  </a:txBody>
                  <a:tcPr marL="68580" marR="68580" marT="0" marB="0">
                    <a:solidFill>
                      <a:schemeClr val="bg2"/>
                    </a:solidFill>
                  </a:tcPr>
                </a:tc>
                <a:tc>
                  <a:txBody>
                    <a:bodyPr/>
                    <a:lstStyle/>
                    <a:p>
                      <a:pPr marL="0" algn="ctr" defTabSz="914400" rtl="0" eaLnBrk="1" latinLnBrk="0" hangingPunct="1">
                        <a:spcAft>
                          <a:spcPts val="0"/>
                        </a:spcAft>
                      </a:pPr>
                      <a:r>
                        <a:rPr lang="et-EE" sz="1400" b="1" u="sng" kern="1200">
                          <a:solidFill>
                            <a:schemeClr val="dk1"/>
                          </a:solidFill>
                          <a:effectLst/>
                          <a:latin typeface="+mn-lt"/>
                          <a:ea typeface="+mn-ea"/>
                          <a:cs typeface="+mn-cs"/>
                        </a:rPr>
                        <a:t>GEOGRAAFIA </a:t>
                      </a:r>
                    </a:p>
                  </a:txBody>
                  <a:tcPr marL="68580" marR="68580" marT="0" marB="0">
                    <a:solidFill>
                      <a:schemeClr val="bg2"/>
                    </a:solidFill>
                  </a:tcPr>
                </a:tc>
                <a:tc>
                  <a:txBody>
                    <a:bodyPr/>
                    <a:lstStyle/>
                    <a:p>
                      <a:pPr marL="0" algn="ctr" defTabSz="914400" rtl="0" eaLnBrk="1" latinLnBrk="0" hangingPunct="1">
                        <a:spcAft>
                          <a:spcPts val="0"/>
                        </a:spcAft>
                      </a:pPr>
                      <a:r>
                        <a:rPr lang="et-EE" sz="1400" b="1" u="sng" kern="1200">
                          <a:solidFill>
                            <a:schemeClr val="dk1"/>
                          </a:solidFill>
                          <a:effectLst/>
                          <a:latin typeface="+mn-lt"/>
                          <a:ea typeface="+mn-ea"/>
                          <a:cs typeface="+mn-cs"/>
                        </a:rPr>
                        <a:t>INSTITUTSIOONID</a:t>
                      </a:r>
                    </a:p>
                  </a:txBody>
                  <a:tcPr marL="68580" marR="68580" marT="0" marB="0">
                    <a:solidFill>
                      <a:schemeClr val="bg2"/>
                    </a:solidFill>
                  </a:tcPr>
                </a:tc>
                <a:tc>
                  <a:txBody>
                    <a:bodyPr/>
                    <a:lstStyle/>
                    <a:p>
                      <a:pPr marL="0" algn="ctr" defTabSz="914400" rtl="0" eaLnBrk="1" latinLnBrk="0" hangingPunct="1">
                        <a:spcAft>
                          <a:spcPts val="0"/>
                        </a:spcAft>
                      </a:pPr>
                      <a:r>
                        <a:rPr lang="et-EE" sz="1400" b="1" u="sng" kern="1200">
                          <a:solidFill>
                            <a:schemeClr val="dk1"/>
                          </a:solidFill>
                          <a:effectLst/>
                          <a:latin typeface="+mn-lt"/>
                          <a:ea typeface="+mn-ea"/>
                          <a:cs typeface="+mn-cs"/>
                        </a:rPr>
                        <a:t>ELi NÕUKOGU</a:t>
                      </a:r>
                    </a:p>
                  </a:txBody>
                  <a:tcPr marL="68580" marR="68580" marT="0" marB="0">
                    <a:solidFill>
                      <a:schemeClr val="bg2"/>
                    </a:solidFill>
                  </a:tcPr>
                </a:tc>
                <a:tc>
                  <a:txBody>
                    <a:bodyPr/>
                    <a:lstStyle/>
                    <a:p>
                      <a:pPr marL="0" algn="ctr" defTabSz="914400" rtl="0" eaLnBrk="1" latinLnBrk="0" hangingPunct="1">
                        <a:spcAft>
                          <a:spcPts val="0"/>
                        </a:spcAft>
                      </a:pPr>
                      <a:r>
                        <a:rPr lang="et-EE" sz="1400" b="1" u="sng" kern="1200">
                          <a:solidFill>
                            <a:schemeClr val="dk1"/>
                          </a:solidFill>
                          <a:effectLst/>
                          <a:latin typeface="+mn-lt"/>
                          <a:ea typeface="+mn-ea"/>
                          <a:cs typeface="+mn-cs"/>
                        </a:rPr>
                        <a:t>EUROOPA ÜLEMKOGU</a:t>
                      </a:r>
                    </a:p>
                  </a:txBody>
                  <a:tcPr marL="68580" marR="68580" marT="0" marB="0">
                    <a:solidFill>
                      <a:schemeClr val="bg2"/>
                    </a:solidFill>
                  </a:tcPr>
                </a:tc>
                <a:tc>
                  <a:txBody>
                    <a:bodyPr/>
                    <a:lstStyle/>
                    <a:p>
                      <a:pPr marL="0" algn="ctr" defTabSz="914400" rtl="0" eaLnBrk="1" latinLnBrk="0" hangingPunct="1">
                        <a:spcAft>
                          <a:spcPts val="0"/>
                        </a:spcAft>
                      </a:pPr>
                      <a:r>
                        <a:rPr lang="et-EE" sz="1400" b="1" u="sng" kern="1200">
                          <a:solidFill>
                            <a:schemeClr val="dk1"/>
                          </a:solidFill>
                          <a:effectLst/>
                          <a:latin typeface="+mn-lt"/>
                          <a:ea typeface="+mn-ea"/>
                          <a:cs typeface="+mn-cs"/>
                        </a:rPr>
                        <a:t>KODANIKUD</a:t>
                      </a:r>
                    </a:p>
                  </a:txBody>
                  <a:tcPr marL="68580" marR="68580" marT="0" marB="0">
                    <a:solidFill>
                      <a:schemeClr val="bg2"/>
                    </a:solidFill>
                  </a:tcPr>
                </a:tc>
                <a:extLst>
                  <a:ext uri="{0D108BD9-81ED-4DB2-BD59-A6C34878D82A}">
                    <a16:rowId xmlns:a16="http://schemas.microsoft.com/office/drawing/2014/main" val="1917622303"/>
                  </a:ext>
                </a:extLst>
              </a:tr>
              <a:tr h="267611">
                <a:tc>
                  <a:txBody>
                    <a:bodyPr/>
                    <a:lstStyle/>
                    <a:p>
                      <a:pPr marL="0" algn="ctr" defTabSz="914400" rtl="0" eaLnBrk="1" latinLnBrk="0" hangingPunct="1">
                        <a:spcAft>
                          <a:spcPts val="0"/>
                        </a:spcAft>
                      </a:pPr>
                      <a:r>
                        <a:rPr lang="et-EE" sz="1600" b="1" u="none" kern="1200">
                          <a:solidFill>
                            <a:schemeClr val="bg1">
                              <a:lumMod val="95000"/>
                            </a:schemeClr>
                          </a:solidFill>
                          <a:effectLst/>
                          <a:latin typeface="+mn-lt"/>
                          <a:ea typeface="+mn-ea"/>
                          <a:cs typeface="+mn-cs"/>
                          <a:hlinkClick r:id="rId2"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3"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4"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5"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6"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7" action="ppaction://hlinksldjump"/>
                        </a:rPr>
                        <a:t>100</a:t>
                      </a:r>
                    </a:p>
                  </a:txBody>
                  <a:tcPr marL="68580" marR="68580" marT="0" marB="0">
                    <a:solidFill>
                      <a:schemeClr val="bg1"/>
                    </a:solidFill>
                  </a:tcPr>
                </a:tc>
                <a:extLst>
                  <a:ext uri="{0D108BD9-81ED-4DB2-BD59-A6C34878D82A}">
                    <a16:rowId xmlns:a16="http://schemas.microsoft.com/office/drawing/2014/main" val="308926289"/>
                  </a:ext>
                </a:extLst>
              </a:tr>
              <a:tr h="267611">
                <a:tc>
                  <a:txBody>
                    <a:bodyPr/>
                    <a:lstStyle/>
                    <a:p>
                      <a:pPr marL="0" algn="ctr" defTabSz="914400" rtl="0" eaLnBrk="1" latinLnBrk="0" hangingPunct="1">
                        <a:spcAft>
                          <a:spcPts val="0"/>
                        </a:spcAft>
                      </a:pPr>
                      <a:r>
                        <a:rPr lang="et-EE" sz="1600" b="1" u="none" kern="1200">
                          <a:solidFill>
                            <a:schemeClr val="bg1">
                              <a:lumMod val="95000"/>
                            </a:schemeClr>
                          </a:solidFill>
                          <a:effectLst/>
                          <a:latin typeface="+mn-lt"/>
                          <a:ea typeface="+mn-ea"/>
                          <a:cs typeface="+mn-cs"/>
                          <a:hlinkClick r:id="rId8"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9"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10"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11"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12"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13" action="ppaction://hlinksldjump"/>
                        </a:rPr>
                        <a:t>200</a:t>
                      </a:r>
                    </a:p>
                  </a:txBody>
                  <a:tcPr marL="68580" marR="68580" marT="0" marB="0">
                    <a:solidFill>
                      <a:schemeClr val="bg1"/>
                    </a:solidFill>
                  </a:tcPr>
                </a:tc>
                <a:extLst>
                  <a:ext uri="{0D108BD9-81ED-4DB2-BD59-A6C34878D82A}">
                    <a16:rowId xmlns:a16="http://schemas.microsoft.com/office/drawing/2014/main" val="3115381525"/>
                  </a:ext>
                </a:extLst>
              </a:tr>
              <a:tr h="267611">
                <a:tc>
                  <a:txBody>
                    <a:bodyPr/>
                    <a:lstStyle/>
                    <a:p>
                      <a:pPr marL="0" algn="ctr" defTabSz="914400" rtl="0" eaLnBrk="1" latinLnBrk="0" hangingPunct="1">
                        <a:spcAft>
                          <a:spcPts val="0"/>
                        </a:spcAft>
                      </a:pPr>
                      <a:r>
                        <a:rPr lang="et-EE" sz="1600" b="1" u="none" kern="1200">
                          <a:solidFill>
                            <a:schemeClr val="bg1">
                              <a:lumMod val="95000"/>
                            </a:schemeClr>
                          </a:solidFill>
                          <a:effectLst/>
                          <a:latin typeface="+mn-lt"/>
                          <a:ea typeface="+mn-ea"/>
                          <a:cs typeface="+mn-cs"/>
                          <a:hlinkClick r:id="rId14"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15"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16"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17"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18"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19" action="ppaction://hlinksldjump"/>
                        </a:rPr>
                        <a:t>300</a:t>
                      </a:r>
                    </a:p>
                  </a:txBody>
                  <a:tcPr marL="68580" marR="68580" marT="0" marB="0">
                    <a:solidFill>
                      <a:schemeClr val="bg1"/>
                    </a:solidFill>
                  </a:tcPr>
                </a:tc>
                <a:extLst>
                  <a:ext uri="{0D108BD9-81ED-4DB2-BD59-A6C34878D82A}">
                    <a16:rowId xmlns:a16="http://schemas.microsoft.com/office/drawing/2014/main" val="3901564195"/>
                  </a:ext>
                </a:extLst>
              </a:tr>
              <a:tr h="267611">
                <a:tc>
                  <a:txBody>
                    <a:bodyPr/>
                    <a:lstStyle/>
                    <a:p>
                      <a:pPr marL="0" algn="ctr" defTabSz="914400" rtl="0" eaLnBrk="1" latinLnBrk="0" hangingPunct="1">
                        <a:spcAft>
                          <a:spcPts val="0"/>
                        </a:spcAft>
                      </a:pPr>
                      <a:r>
                        <a:rPr lang="et-EE" sz="1600" b="1" u="none" kern="1200">
                          <a:solidFill>
                            <a:schemeClr val="bg1">
                              <a:lumMod val="95000"/>
                            </a:schemeClr>
                          </a:solidFill>
                          <a:effectLst/>
                          <a:latin typeface="+mn-lt"/>
                          <a:ea typeface="+mn-ea"/>
                          <a:cs typeface="+mn-cs"/>
                          <a:hlinkClick r:id="rId20"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21"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22"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23"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24"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et-EE" sz="1600" b="1" u="none" kern="1200">
                          <a:solidFill>
                            <a:schemeClr val="bg1">
                              <a:lumMod val="75000"/>
                            </a:schemeClr>
                          </a:solidFill>
                          <a:effectLst/>
                          <a:latin typeface="+mn-lt"/>
                          <a:ea typeface="+mn-ea"/>
                          <a:cs typeface="+mn-cs"/>
                          <a:hlinkClick r:id="rId25" action="ppaction://hlinksldjump"/>
                        </a:rPr>
                        <a:t>400</a:t>
                      </a:r>
                    </a:p>
                  </a:txBody>
                  <a:tcPr marL="68580" marR="68580" marT="0" marB="0">
                    <a:solidFill>
                      <a:schemeClr val="bg1"/>
                    </a:solidFill>
                  </a:tcPr>
                </a:tc>
                <a:extLst>
                  <a:ext uri="{0D108BD9-81ED-4DB2-BD59-A6C34878D82A}">
                    <a16:rowId xmlns:a16="http://schemas.microsoft.com/office/drawing/2014/main" val="2819647559"/>
                  </a:ext>
                </a:extLst>
              </a:tr>
            </a:tbl>
          </a:graphicData>
        </a:graphic>
      </p:graphicFrame>
      <p:graphicFrame>
        <p:nvGraphicFramePr>
          <p:cNvPr id="3" name="Table 2">
            <a:extLst>
              <a:ext uri="{FF2B5EF4-FFF2-40B4-BE49-F238E27FC236}">
                <a16:creationId xmlns:a16="http://schemas.microsoft.com/office/drawing/2014/main" id="{5CCD4E8E-34FC-8609-D40B-025A724AE2E0}"/>
              </a:ext>
            </a:extLst>
          </p:cNvPr>
          <p:cNvGraphicFramePr>
            <a:graphicFrameLocks noGrp="1"/>
          </p:cNvGraphicFramePr>
          <p:nvPr>
            <p:extLst>
              <p:ext uri="{D42A27DB-BD31-4B8C-83A1-F6EECF244321}">
                <p14:modId xmlns:p14="http://schemas.microsoft.com/office/powerpoint/2010/main" val="2215374717"/>
              </p:ext>
            </p:extLst>
          </p:nvPr>
        </p:nvGraphicFramePr>
        <p:xfrm>
          <a:off x="466722" y="3931370"/>
          <a:ext cx="8897087" cy="1605666"/>
        </p:xfrm>
        <a:graphic>
          <a:graphicData uri="http://schemas.openxmlformats.org/drawingml/2006/table">
            <a:tbl>
              <a:tblPr firstRow="1" firstCol="1" lastCol="1" bandRow="1" bandCol="1">
                <a:tableStyleId>{16D9F66E-5EB9-4882-86FB-DCBF35E3C3E4}</a:tableStyleId>
              </a:tblPr>
              <a:tblGrid>
                <a:gridCol w="1362078">
                  <a:extLst>
                    <a:ext uri="{9D8B030D-6E8A-4147-A177-3AD203B41FA5}">
                      <a16:colId xmlns:a16="http://schemas.microsoft.com/office/drawing/2014/main" val="1481001424"/>
                    </a:ext>
                  </a:extLst>
                </a:gridCol>
                <a:gridCol w="1266092">
                  <a:extLst>
                    <a:ext uri="{9D8B030D-6E8A-4147-A177-3AD203B41FA5}">
                      <a16:colId xmlns:a16="http://schemas.microsoft.com/office/drawing/2014/main" val="1506110963"/>
                    </a:ext>
                  </a:extLst>
                </a:gridCol>
                <a:gridCol w="1547446">
                  <a:extLst>
                    <a:ext uri="{9D8B030D-6E8A-4147-A177-3AD203B41FA5}">
                      <a16:colId xmlns:a16="http://schemas.microsoft.com/office/drawing/2014/main" val="1120485638"/>
                    </a:ext>
                  </a:extLst>
                </a:gridCol>
                <a:gridCol w="1688124">
                  <a:extLst>
                    <a:ext uri="{9D8B030D-6E8A-4147-A177-3AD203B41FA5}">
                      <a16:colId xmlns:a16="http://schemas.microsoft.com/office/drawing/2014/main" val="1736543348"/>
                    </a:ext>
                  </a:extLst>
                </a:gridCol>
                <a:gridCol w="1547446">
                  <a:extLst>
                    <a:ext uri="{9D8B030D-6E8A-4147-A177-3AD203B41FA5}">
                      <a16:colId xmlns:a16="http://schemas.microsoft.com/office/drawing/2014/main" val="3909896527"/>
                    </a:ext>
                  </a:extLst>
                </a:gridCol>
                <a:gridCol w="1485901">
                  <a:extLst>
                    <a:ext uri="{9D8B030D-6E8A-4147-A177-3AD203B41FA5}">
                      <a16:colId xmlns:a16="http://schemas.microsoft.com/office/drawing/2014/main" val="3041833845"/>
                    </a:ext>
                  </a:extLst>
                </a:gridCol>
              </a:tblGrid>
              <a:tr h="535222">
                <a:tc>
                  <a:txBody>
                    <a:bodyPr/>
                    <a:lstStyle/>
                    <a:p>
                      <a:pPr algn="ctr">
                        <a:spcAft>
                          <a:spcPts val="0"/>
                        </a:spcAft>
                      </a:pPr>
                      <a:r>
                        <a:rPr lang="et-EE" sz="1400" b="1" u="sng" kern="1200">
                          <a:solidFill>
                            <a:schemeClr val="dk1"/>
                          </a:solidFill>
                          <a:effectLst/>
                        </a:rPr>
                        <a:t>OTSUSTE TEGEMINE</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t-EE" sz="1400" b="1" u="sng" kern="1200">
                          <a:solidFill>
                            <a:schemeClr val="dk1"/>
                          </a:solidFill>
                          <a:effectLst/>
                        </a:rPr>
                        <a:t>?</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t-EE" sz="1400" b="1" u="sng" kern="1200">
                          <a:solidFill>
                            <a:schemeClr val="dk1"/>
                          </a:solidFill>
                          <a:effectLst/>
                        </a:rPr>
                        <a:t>ELi LIIKMESRIIGID</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t-EE" sz="1400" b="1" u="sng" kern="1200">
                          <a:solidFill>
                            <a:schemeClr val="dk1"/>
                          </a:solidFill>
                          <a:effectLst/>
                        </a:rPr>
                        <a:t>LAIENEMINE</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t-EE" sz="1400" b="1" u="sng" kern="1200">
                          <a:solidFill>
                            <a:schemeClr val="dk1"/>
                          </a:solidFill>
                          <a:effectLst/>
                        </a:rPr>
                        <a:t>EESISTUMINE</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t-EE" sz="1400" b="1" u="sng" kern="1200">
                          <a:solidFill>
                            <a:schemeClr val="dk1"/>
                          </a:solidFill>
                          <a:effectLst/>
                        </a:rPr>
                        <a:t>KEELED</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478233020"/>
                  </a:ext>
                </a:extLst>
              </a:tr>
              <a:tr h="267611">
                <a:tc>
                  <a:txBody>
                    <a:bodyPr/>
                    <a:lstStyle/>
                    <a:p>
                      <a:pPr algn="ctr">
                        <a:spcAft>
                          <a:spcPts val="0"/>
                        </a:spcAft>
                      </a:pPr>
                      <a:r>
                        <a:rPr lang="et-EE" sz="1400" b="1" u="none" kern="1200">
                          <a:solidFill>
                            <a:schemeClr val="bg1">
                              <a:lumMod val="75000"/>
                            </a:schemeClr>
                          </a:solidFill>
                          <a:effectLst/>
                          <a:hlinkClick r:id="rId26"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et-EE" sz="1400" b="1" u="none" kern="1200">
                          <a:solidFill>
                            <a:schemeClr val="bg1">
                              <a:lumMod val="75000"/>
                            </a:schemeClr>
                          </a:solidFill>
                          <a:effectLst/>
                          <a:hlinkClick r:id="rId27"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et-EE" sz="1400" b="1" u="none" kern="1200">
                          <a:solidFill>
                            <a:schemeClr val="bg1">
                              <a:lumMod val="75000"/>
                            </a:schemeClr>
                          </a:solidFill>
                          <a:effectLst/>
                          <a:hlinkClick r:id="rId28"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et-EE" sz="1400" b="1" u="none" kern="1200">
                          <a:solidFill>
                            <a:schemeClr val="bg1">
                              <a:lumMod val="75000"/>
                            </a:schemeClr>
                          </a:solidFill>
                          <a:effectLst/>
                          <a:hlinkClick r:id="rId29"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et-EE" sz="1400" b="1" u="none" kern="1200">
                          <a:solidFill>
                            <a:schemeClr val="bg1">
                              <a:lumMod val="75000"/>
                            </a:schemeClr>
                          </a:solidFill>
                          <a:effectLst/>
                          <a:hlinkClick r:id="rId30"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et-EE" sz="1400" b="1" u="none" kern="1200">
                          <a:solidFill>
                            <a:schemeClr val="bg1">
                              <a:lumMod val="75000"/>
                            </a:schemeClr>
                          </a:solidFill>
                          <a:effectLst/>
                          <a:hlinkClick r:id="rId31"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302271672"/>
                  </a:ext>
                </a:extLst>
              </a:tr>
              <a:tr h="267611">
                <a:tc>
                  <a:txBody>
                    <a:bodyPr/>
                    <a:lstStyle/>
                    <a:p>
                      <a:pPr algn="ctr">
                        <a:spcAft>
                          <a:spcPts val="0"/>
                        </a:spcAft>
                      </a:pPr>
                      <a:r>
                        <a:rPr lang="et-EE" sz="1400" b="1" u="none" kern="1200">
                          <a:solidFill>
                            <a:schemeClr val="bg1">
                              <a:lumMod val="75000"/>
                            </a:schemeClr>
                          </a:solidFill>
                          <a:effectLst/>
                          <a:hlinkClick r:id="rId32" action="ppaction://hlinksldjump"/>
                        </a:rPr>
                        <a:t>200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33" action="ppaction://hlinksldjump"/>
                        </a:rPr>
                        <a:t>200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34" action="ppaction://hlinksldjump"/>
                        </a:rPr>
                        <a:t>200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35" action="ppaction://hlinksldjump"/>
                        </a:rPr>
                        <a:t>200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36" action="ppaction://hlinksldjump"/>
                        </a:rPr>
                        <a:t>200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37" action="ppaction://hlinksldjump"/>
                        </a:rPr>
                        <a:t>200</a:t>
                      </a:r>
                    </a:p>
                  </a:txBody>
                  <a:tcPr marL="66912" marR="66912" marT="0" marB="0">
                    <a:solidFill>
                      <a:schemeClr val="bg1"/>
                    </a:solidFill>
                  </a:tcPr>
                </a:tc>
                <a:extLst>
                  <a:ext uri="{0D108BD9-81ED-4DB2-BD59-A6C34878D82A}">
                    <a16:rowId xmlns:a16="http://schemas.microsoft.com/office/drawing/2014/main" val="1426959392"/>
                  </a:ext>
                </a:extLst>
              </a:tr>
              <a:tr h="267611">
                <a:tc>
                  <a:txBody>
                    <a:bodyPr/>
                    <a:lstStyle/>
                    <a:p>
                      <a:pPr algn="ctr">
                        <a:spcAft>
                          <a:spcPts val="0"/>
                        </a:spcAft>
                      </a:pPr>
                      <a:r>
                        <a:rPr lang="et-EE" sz="1400" b="1" u="none" kern="1200">
                          <a:solidFill>
                            <a:schemeClr val="bg1">
                              <a:lumMod val="75000"/>
                            </a:schemeClr>
                          </a:solidFill>
                          <a:effectLst/>
                          <a:hlinkClick r:id="rId38" action="ppaction://hlinksldjump"/>
                        </a:rPr>
                        <a:t>300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39" action="ppaction://hlinksldjump"/>
                        </a:rPr>
                        <a:t>300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40" action="ppaction://hlinksldjump"/>
                        </a:rPr>
                        <a:t>300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41" action="ppaction://hlinksldjump"/>
                        </a:rPr>
                        <a:t>300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42" action="ppaction://hlinksldjump"/>
                        </a:rPr>
                        <a:t>300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43" action="ppaction://hlinksldjump"/>
                        </a:rPr>
                        <a:t>300</a:t>
                      </a:r>
                    </a:p>
                  </a:txBody>
                  <a:tcPr marL="66912" marR="66912" marT="0" marB="0">
                    <a:solidFill>
                      <a:schemeClr val="bg1"/>
                    </a:solidFill>
                  </a:tcPr>
                </a:tc>
                <a:extLst>
                  <a:ext uri="{0D108BD9-81ED-4DB2-BD59-A6C34878D82A}">
                    <a16:rowId xmlns:a16="http://schemas.microsoft.com/office/drawing/2014/main" val="997805842"/>
                  </a:ext>
                </a:extLst>
              </a:tr>
              <a:tr h="267611">
                <a:tc>
                  <a:txBody>
                    <a:bodyPr/>
                    <a:lstStyle/>
                    <a:p>
                      <a:pPr algn="ctr">
                        <a:spcAft>
                          <a:spcPts val="0"/>
                        </a:spcAft>
                      </a:pPr>
                      <a:r>
                        <a:rPr lang="et-EE" sz="1400" b="1" u="none" kern="1200">
                          <a:solidFill>
                            <a:schemeClr val="bg1">
                              <a:lumMod val="75000"/>
                            </a:schemeClr>
                          </a:solidFill>
                          <a:effectLst/>
                          <a:hlinkClick r:id="rId44" action="ppaction://hlinksldjump"/>
                        </a:rPr>
                        <a:t>400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45" action="ppaction://hlinksldjump"/>
                        </a:rPr>
                        <a:t>400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46" action="ppaction://hlinksldjump"/>
                        </a:rPr>
                        <a:t>400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47" action="ppaction://hlinksldjump"/>
                        </a:rPr>
                        <a:t>400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48" action="ppaction://hlinksldjump"/>
                        </a:rPr>
                        <a:t>400</a:t>
                      </a:r>
                    </a:p>
                  </a:txBody>
                  <a:tcPr marL="66912" marR="66912" marT="0" marB="0">
                    <a:solidFill>
                      <a:schemeClr val="bg1"/>
                    </a:solidFill>
                  </a:tcPr>
                </a:tc>
                <a:tc>
                  <a:txBody>
                    <a:bodyPr/>
                    <a:lstStyle/>
                    <a:p>
                      <a:pPr algn="ctr">
                        <a:spcAft>
                          <a:spcPts val="0"/>
                        </a:spcAft>
                      </a:pPr>
                      <a:r>
                        <a:rPr lang="et-EE" sz="1400" b="1" u="none" kern="1200">
                          <a:solidFill>
                            <a:schemeClr val="bg1">
                              <a:lumMod val="75000"/>
                            </a:schemeClr>
                          </a:solidFill>
                          <a:effectLst/>
                          <a:hlinkClick r:id="rId49" action="ppaction://hlinksldjump"/>
                        </a:rPr>
                        <a:t>400</a:t>
                      </a:r>
                    </a:p>
                  </a:txBody>
                  <a:tcPr marL="66912" marR="66912" marT="0" marB="0">
                    <a:solidFill>
                      <a:schemeClr val="bg1"/>
                    </a:solidFill>
                  </a:tcPr>
                </a:tc>
                <a:extLst>
                  <a:ext uri="{0D108BD9-81ED-4DB2-BD59-A6C34878D82A}">
                    <a16:rowId xmlns:a16="http://schemas.microsoft.com/office/drawing/2014/main" val="3889866593"/>
                  </a:ext>
                </a:extLst>
              </a:tr>
            </a:tbl>
          </a:graphicData>
        </a:graphic>
      </p:graphicFrame>
    </p:spTree>
    <p:extLst>
      <p:ext uri="{BB962C8B-B14F-4D97-AF65-F5344CB8AC3E}">
        <p14:creationId xmlns:p14="http://schemas.microsoft.com/office/powerpoint/2010/main" val="399217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sz="1200" dirty="0"/>
          </a:p>
          <a:p>
            <a:r>
              <a:rPr lang="et-EE" sz="1800" b="0">
                <a:solidFill>
                  <a:schemeClr val="accent6"/>
                </a:solidFill>
                <a:latin typeface="Source Sans 3" panose="020B0303030403020204" pitchFamily="34" charset="0"/>
              </a:rPr>
              <a:t>Euroopa Liidu Kohus</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a:t>Euroopa Majandus- ja Sotsiaalkomitee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t-EE"/>
              <a:t>Otsuste tegemine 100</a:t>
            </a:r>
          </a:p>
          <a:p>
            <a:pPr>
              <a:lnSpc>
                <a:spcPts val="3000"/>
              </a:lnSpc>
            </a:pPr>
            <a:r>
              <a:rPr lang="et-EE">
                <a:solidFill>
                  <a:schemeClr val="accent2"/>
                </a:solidFill>
              </a:rPr>
              <a:t>⸺</a:t>
            </a:r>
          </a:p>
          <a:p>
            <a:r>
              <a:rPr lang="et-EE" sz="2800"/>
              <a:t>Milline neist ei ole ELi institutsioon, vaid nõuandev organ?</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37C4E4B-108A-472D-46B7-AA6CB2F50BF5}"/>
              </a:ext>
            </a:extLst>
          </p:cNvPr>
          <p:cNvSpPr txBox="1">
            <a:spLocks/>
          </p:cNvSpPr>
          <p:nvPr/>
        </p:nvSpPr>
        <p:spPr bwMode="auto">
          <a:xfrm>
            <a:off x="1381113" y="5196316"/>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a:effectLst>
                  <a:outerShdw blurRad="38100" dist="38100" dir="2700000" algn="tl">
                    <a:srgbClr val="000000">
                      <a:alpha val="43137"/>
                    </a:srgbClr>
                  </a:outerShdw>
                </a:effectLst>
                <a:hlinkClick r:id="rId4" action="ppaction://hlinksldjump"/>
              </a:rPr>
              <a:t>Lisateave</a:t>
            </a:r>
          </a:p>
        </p:txBody>
      </p:sp>
      <p:sp>
        <p:nvSpPr>
          <p:cNvPr id="3" name="Text Placeholder 11">
            <a:extLst>
              <a:ext uri="{FF2B5EF4-FFF2-40B4-BE49-F238E27FC236}">
                <a16:creationId xmlns:a16="http://schemas.microsoft.com/office/drawing/2014/main" id="{6224002A-B019-7323-EA61-998A0023857F}"/>
              </a:ext>
            </a:extLst>
          </p:cNvPr>
          <p:cNvSpPr txBox="1">
            <a:spLocks/>
          </p:cNvSpPr>
          <p:nvPr/>
        </p:nvSpPr>
        <p:spPr bwMode="auto">
          <a:xfrm>
            <a:off x="7851676" y="519631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5" action="ppaction://hlinksldjump"/>
              </a:rPr>
              <a:t>Europa</a:t>
            </a:r>
            <a:r>
              <a:rPr lang="en-GB" sz="3200" b="1" dirty="0">
                <a:effectLst>
                  <a:outerShdw blurRad="38100" dist="38100" dir="2700000" algn="tl">
                    <a:srgbClr val="000000">
                      <a:alpha val="43137"/>
                    </a:srgbClr>
                  </a:outerShdw>
                </a:effectLst>
                <a:hlinkClick r:id="rId5" action="ppaction://hlinksldjump"/>
              </a:rPr>
              <a:t> Quest</a:t>
            </a:r>
            <a:endParaRPr lang="et-EE" sz="3200" b="1" dirty="0">
              <a:effectLst>
                <a:outerShdw blurRad="38100" dist="38100" dir="2700000" algn="tl">
                  <a:srgbClr val="000000">
                    <a:alpha val="43137"/>
                  </a:srgbClr>
                </a:outerShdw>
              </a:effectLst>
              <a:hlinkClick r:id="rId5" action="ppaction://hlinksldjump"/>
            </a:endParaRPr>
          </a:p>
        </p:txBody>
      </p:sp>
    </p:spTree>
    <p:extLst>
      <p:ext uri="{BB962C8B-B14F-4D97-AF65-F5344CB8AC3E}">
        <p14:creationId xmlns:p14="http://schemas.microsoft.com/office/powerpoint/2010/main" val="21624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083278"/>
            <a:ext cx="5233549" cy="3409381"/>
          </a:xfrm>
          <a:solidFill>
            <a:schemeClr val="accent2">
              <a:lumMod val="20000"/>
              <a:lumOff val="80000"/>
              <a:alpha val="50000"/>
            </a:schemeClr>
          </a:solidFill>
        </p:spPr>
        <p:txBody>
          <a:bodyPr/>
          <a:lstStyle/>
          <a:p>
            <a:pPr>
              <a:lnSpc>
                <a:spcPct val="150000"/>
              </a:lnSpc>
            </a:pPr>
            <a:r>
              <a:rPr lang="et-EE" sz="1800">
                <a:solidFill>
                  <a:schemeClr val="tx2">
                    <a:lumMod val="60000"/>
                    <a:lumOff val="40000"/>
                  </a:schemeClr>
                </a:solidFill>
                <a:latin typeface="Source Sans 3" panose="020B0303030403020204" pitchFamily="34" charset="0"/>
              </a:rPr>
              <a:t>Euroopa Majandus- ja Sotsiaalkomitee on ELi nõuandev organ, mis koosneb töötajate ja tööandjate organisatsioonide ning teiste huvirühmade esindajatest. </a:t>
            </a:r>
          </a:p>
          <a:p>
            <a:pPr>
              <a:lnSpc>
                <a:spcPct val="150000"/>
              </a:lnSpc>
            </a:pPr>
            <a:r>
              <a:rPr lang="et-EE" sz="1800">
                <a:solidFill>
                  <a:schemeClr val="tx2">
                    <a:lumMod val="60000"/>
                    <a:lumOff val="40000"/>
                  </a:schemeClr>
                </a:solidFill>
                <a:latin typeface="Source Sans 3" panose="020B0303030403020204" pitchFamily="34" charset="0"/>
              </a:rPr>
              <a:t>See organ esitab arvamused ELi küsimustes Euroopa Komisjonile, ELi nõukogule ja Euroopa Parlamendile.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t-EE"/>
              <a:t>Otsuste tegemine 100</a:t>
            </a:r>
          </a:p>
          <a:p>
            <a:pPr>
              <a:lnSpc>
                <a:spcPts val="3000"/>
              </a:lnSpc>
            </a:pPr>
            <a:r>
              <a:rPr lang="et-EE">
                <a:solidFill>
                  <a:schemeClr val="accent2"/>
                </a:solidFill>
              </a:rPr>
              <a:t>⸺</a:t>
            </a:r>
          </a:p>
          <a:p>
            <a:r>
              <a:rPr lang="et-EE" sz="2800" i="1"/>
              <a:t>Lisateave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6" name="Text Placeholder 3">
            <a:extLst>
              <a:ext uri="{FF2B5EF4-FFF2-40B4-BE49-F238E27FC236}">
                <a16:creationId xmlns:a16="http://schemas.microsoft.com/office/drawing/2014/main" id="{ABC6E06C-58FB-1671-A335-289DE9701723}"/>
              </a:ext>
            </a:extLst>
          </p:cNvPr>
          <p:cNvSpPr txBox="1">
            <a:spLocks/>
          </p:cNvSpPr>
          <p:nvPr/>
        </p:nvSpPr>
        <p:spPr>
          <a:xfrm>
            <a:off x="6254262" y="2083278"/>
            <a:ext cx="4874300" cy="3406949"/>
          </a:xfrm>
          <a:prstGeom prst="rect">
            <a:avLst/>
          </a:prstGeom>
          <a:solidFill>
            <a:schemeClr val="accent2">
              <a:lumMod val="20000"/>
              <a:lumOff val="80000"/>
              <a:alpha val="5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t-EE" sz="1800">
                <a:solidFill>
                  <a:schemeClr val="tx2">
                    <a:lumMod val="60000"/>
                    <a:lumOff val="40000"/>
                  </a:schemeClr>
                </a:solidFill>
                <a:latin typeface="Source Sans 3" panose="020B0303030403020204" pitchFamily="34" charset="0"/>
              </a:rPr>
              <a:t>Euroopa Liidu Kohus tagab, et aluslepingute tõlgendamisel ja kohaldamisel järgitakse seadust.</a:t>
            </a:r>
          </a:p>
        </p:txBody>
      </p:sp>
      <p:sp>
        <p:nvSpPr>
          <p:cNvPr id="2" name="Text Placeholder 11">
            <a:extLst>
              <a:ext uri="{FF2B5EF4-FFF2-40B4-BE49-F238E27FC236}">
                <a16:creationId xmlns:a16="http://schemas.microsoft.com/office/drawing/2014/main" id="{2A0E8798-190F-13D4-7AB7-FC3BC4A50B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5275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sz="1800"/>
              <a:t>Euroopa Nõukogu</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Euroopa Liidu Nõukogu</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Euroopa Komisjon</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Euroopa Parlament</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Otsuste tegemine 200</a:t>
            </a:r>
          </a:p>
          <a:p>
            <a:pPr>
              <a:lnSpc>
                <a:spcPts val="3000"/>
              </a:lnSpc>
            </a:pPr>
            <a:r>
              <a:rPr lang="et-EE">
                <a:solidFill>
                  <a:schemeClr val="accent2"/>
                </a:solidFill>
              </a:rPr>
              <a:t>⸺</a:t>
            </a:r>
          </a:p>
          <a:p>
            <a:r>
              <a:rPr lang="et-EE" sz="2400"/>
              <a:t>Milline institutsioon ei osale ELi õigusloomeprotsessis?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0407A627-E87B-B417-5FDF-DE80D31D4DF7}"/>
              </a:ext>
            </a:extLst>
          </p:cNvPr>
          <p:cNvSpPr txBox="1">
            <a:spLocks/>
          </p:cNvSpPr>
          <p:nvPr/>
        </p:nvSpPr>
        <p:spPr bwMode="auto">
          <a:xfrm>
            <a:off x="1512997" y="6010076"/>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a:effectLst>
                  <a:outerShdw blurRad="38100" dist="38100" dir="2700000" algn="tl">
                    <a:srgbClr val="000000">
                      <a:alpha val="43137"/>
                    </a:srgbClr>
                  </a:outerShdw>
                </a:effectLst>
                <a:hlinkClick r:id="rId4" action="ppaction://hlinksldjump"/>
              </a:rPr>
              <a:t>Lisateave</a:t>
            </a:r>
          </a:p>
        </p:txBody>
      </p:sp>
      <p:sp>
        <p:nvSpPr>
          <p:cNvPr id="8" name="Text Placeholder 11">
            <a:extLst>
              <a:ext uri="{FF2B5EF4-FFF2-40B4-BE49-F238E27FC236}">
                <a16:creationId xmlns:a16="http://schemas.microsoft.com/office/drawing/2014/main" id="{4289D5F8-991F-6AC9-BEC4-1FB6BA204BAF}"/>
              </a:ext>
            </a:extLst>
          </p:cNvPr>
          <p:cNvSpPr txBox="1">
            <a:spLocks/>
          </p:cNvSpPr>
          <p:nvPr/>
        </p:nvSpPr>
        <p:spPr bwMode="auto">
          <a:xfrm>
            <a:off x="7992011" y="6010076"/>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5" action="ppaction://hlinksldjump"/>
              </a:rPr>
              <a:t>Europa</a:t>
            </a:r>
            <a:r>
              <a:rPr lang="en-GB" sz="3200" b="1" dirty="0">
                <a:effectLst>
                  <a:outerShdw blurRad="38100" dist="38100" dir="2700000" algn="tl">
                    <a:srgbClr val="000000">
                      <a:alpha val="43137"/>
                    </a:srgbClr>
                  </a:outerShdw>
                </a:effectLst>
                <a:hlinkClick r:id="rId5" action="ppaction://hlinksldjump"/>
              </a:rPr>
              <a:t> Quest</a:t>
            </a:r>
            <a:endParaRPr lang="et-EE" sz="3200" b="1" dirty="0">
              <a:effectLst>
                <a:outerShdw blurRad="38100" dist="38100" dir="2700000" algn="tl">
                  <a:srgbClr val="000000">
                    <a:alpha val="43137"/>
                  </a:srgbClr>
                </a:outerShdw>
              </a:effectLst>
              <a:hlinkClick r:id="rId5" action="ppaction://hlinksldjump"/>
            </a:endParaRPr>
          </a:p>
        </p:txBody>
      </p:sp>
    </p:spTree>
    <p:extLst>
      <p:ext uri="{BB962C8B-B14F-4D97-AF65-F5344CB8AC3E}">
        <p14:creationId xmlns:p14="http://schemas.microsoft.com/office/powerpoint/2010/main" val="105275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2827" y="2075937"/>
            <a:ext cx="5233549" cy="4125349"/>
          </a:xfrm>
          <a:solidFill>
            <a:schemeClr val="accent2">
              <a:lumMod val="20000"/>
              <a:lumOff val="80000"/>
              <a:alpha val="50000"/>
            </a:schemeClr>
          </a:solidFill>
        </p:spPr>
        <p:txBody>
          <a:bodyPr/>
          <a:lstStyle/>
          <a:p>
            <a:pPr>
              <a:lnSpc>
                <a:spcPct val="150000"/>
              </a:lnSpc>
            </a:pPr>
            <a:r>
              <a:rPr lang="et-EE" sz="1800">
                <a:latin typeface="Times New Roman" panose="02020603050405020304" pitchFamily="18" charset="0"/>
                <a:ea typeface="Calibri" panose="020F0502020204030204" pitchFamily="34" charset="0"/>
                <a:cs typeface="Arial" panose="020B0604020202020204" pitchFamily="34" charset="0"/>
              </a:rPr>
              <a:t>Euroopa Liidu Nõukogu, Euroopa Parlament ja Euroopa Komisjon osalevad olulisel määral ELi otsustusprotsessis. Euroopa Nõukogu aga ei ole Euroopa Liiduga seotud. </a:t>
            </a:r>
          </a:p>
          <a:p>
            <a:pPr>
              <a:lnSpc>
                <a:spcPct val="150000"/>
              </a:lnSpc>
            </a:pPr>
            <a:r>
              <a:rPr lang="et-EE" sz="1800">
                <a:latin typeface="Times New Roman" panose="02020603050405020304" pitchFamily="18" charset="0"/>
                <a:ea typeface="Calibri" panose="020F0502020204030204" pitchFamily="34" charset="0"/>
                <a:cs typeface="Arial" panose="020B0604020202020204" pitchFamily="34" charset="0"/>
              </a:rPr>
              <a:t>Euroopa Nõukogu, kuhu kuulub 46 riiki (sealhulgas kõik ELi 27 liikmesriiki), on eraldiseisev valitsustevaheline organisatsioon, mis asub Strasbourgis ning tegeleb peamiselt inimõiguste küsimustega.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347609"/>
          </a:xfrm>
        </p:spPr>
        <p:txBody>
          <a:bodyPr/>
          <a:lstStyle/>
          <a:p>
            <a:pPr>
              <a:lnSpc>
                <a:spcPts val="3000"/>
              </a:lnSpc>
            </a:pPr>
            <a:r>
              <a:rPr lang="et-EE"/>
              <a:t>Otsuste tegemine 200</a:t>
            </a:r>
          </a:p>
          <a:p>
            <a:pPr>
              <a:lnSpc>
                <a:spcPts val="3000"/>
              </a:lnSpc>
            </a:pPr>
            <a:r>
              <a:rPr lang="et-EE">
                <a:solidFill>
                  <a:schemeClr val="accent2"/>
                </a:solidFill>
              </a:rPr>
              <a:t>⸺</a:t>
            </a:r>
          </a:p>
          <a:p>
            <a:r>
              <a:rPr lang="et-EE" sz="2800" i="1"/>
              <a:t>Lisateave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pic>
        <p:nvPicPr>
          <p:cNvPr id="2" name="Picture 2" descr="Map of the Council of Europe 46 member states">
            <a:extLst>
              <a:ext uri="{FF2B5EF4-FFF2-40B4-BE49-F238E27FC236}">
                <a16:creationId xmlns:a16="http://schemas.microsoft.com/office/drawing/2014/main" id="{5988D701-49E3-E87C-F0D6-8AD159DD35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5864"/>
          <a:stretch/>
        </p:blipFill>
        <p:spPr bwMode="auto">
          <a:xfrm>
            <a:off x="6862104" y="1226035"/>
            <a:ext cx="2403523" cy="497525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11">
            <a:extLst>
              <a:ext uri="{FF2B5EF4-FFF2-40B4-BE49-F238E27FC236}">
                <a16:creationId xmlns:a16="http://schemas.microsoft.com/office/drawing/2014/main" id="{B26E8E23-0A66-581B-0B9C-17A4A548B2F3}"/>
              </a:ext>
            </a:extLst>
          </p:cNvPr>
          <p:cNvSpPr txBox="1">
            <a:spLocks/>
          </p:cNvSpPr>
          <p:nvPr/>
        </p:nvSpPr>
        <p:spPr bwMode="auto">
          <a:xfrm>
            <a:off x="9096911" y="586314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5" action="ppaction://hlinksldjump"/>
              </a:rPr>
              <a:t>Europa</a:t>
            </a:r>
            <a:r>
              <a:rPr lang="en-GB" sz="3200" b="1" dirty="0">
                <a:effectLst>
                  <a:outerShdw blurRad="38100" dist="38100" dir="2700000" algn="tl">
                    <a:srgbClr val="000000">
                      <a:alpha val="43137"/>
                    </a:srgbClr>
                  </a:outerShdw>
                </a:effectLst>
                <a:hlinkClick r:id="rId5" action="ppaction://hlinksldjump"/>
              </a:rPr>
              <a:t> Quest</a:t>
            </a:r>
            <a:endParaRPr lang="et-EE" sz="3200" b="1" dirty="0">
              <a:effectLst>
                <a:outerShdw blurRad="38100" dist="38100" dir="2700000" algn="tl">
                  <a:srgbClr val="000000">
                    <a:alpha val="43137"/>
                  </a:srgbClr>
                </a:outerShdw>
              </a:effectLst>
              <a:hlinkClick r:id="rId5" action="ppaction://hlinksldjump"/>
            </a:endParaRPr>
          </a:p>
        </p:txBody>
      </p:sp>
    </p:spTree>
    <p:extLst>
      <p:ext uri="{BB962C8B-B14F-4D97-AF65-F5344CB8AC3E}">
        <p14:creationId xmlns:p14="http://schemas.microsoft.com/office/powerpoint/2010/main" val="2867770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Oma valijaskonna huve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Oma erakonna/fraktsiooni huve</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Oma liikmesriigi huve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Euroopa Liidu huve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Otsuste tegemine 300</a:t>
            </a:r>
          </a:p>
          <a:p>
            <a:pPr>
              <a:lnSpc>
                <a:spcPts val="3000"/>
              </a:lnSpc>
            </a:pPr>
            <a:r>
              <a:rPr lang="et-EE">
                <a:solidFill>
                  <a:schemeClr val="accent2"/>
                </a:solidFill>
              </a:rPr>
              <a:t>⸺</a:t>
            </a:r>
          </a:p>
          <a:p>
            <a:r>
              <a:rPr lang="et-EE" sz="2400"/>
              <a:t>Kelle huve esindavad Euroopa Komisjoni volinikud?</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B16D5B9-1738-140C-C8B3-6AC0FF1168C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57375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et-EE" sz="4000"/>
              <a:t>Mis on COREPER?</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Otsuste tegemine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9221617"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buFont typeface="Wingdings" panose="05000000000000000000" pitchFamily="2" charset="2"/>
              <a:buChar char="ü"/>
            </a:pPr>
            <a:r>
              <a:rPr lang="et-EE">
                <a:solidFill>
                  <a:srgbClr val="00B050"/>
                </a:solidFill>
                <a:latin typeface="Open Sans" panose="020B0606030504020204" pitchFamily="34" charset="0"/>
              </a:rPr>
              <a:t>COREPER on liikmesriikide valitsuste alaliste esindajate komitee. Selle peamised ülesanded on</a:t>
            </a:r>
          </a:p>
          <a:p>
            <a:pPr marL="285750" indent="-285750">
              <a:buFont typeface="Wingdings" panose="05000000000000000000" pitchFamily="2" charset="2"/>
              <a:buChar char="Ø"/>
            </a:pPr>
            <a:r>
              <a:rPr lang="et-EE">
                <a:solidFill>
                  <a:srgbClr val="00B050"/>
                </a:solidFill>
              </a:rPr>
              <a:t>nõukogu eri koosseisude töö koordineerimine ja ettevalmistamine</a:t>
            </a:r>
          </a:p>
          <a:p>
            <a:pPr marL="285750" indent="-285750">
              <a:buFont typeface="Wingdings" panose="05000000000000000000" pitchFamily="2" charset="2"/>
              <a:buChar char="Ø"/>
            </a:pPr>
            <a:r>
              <a:rPr lang="et-EE">
                <a:solidFill>
                  <a:srgbClr val="00B050"/>
                </a:solidFill>
              </a:rPr>
              <a:t>ELi poliitikavaldkondade kooskõlastatuse tagamine</a:t>
            </a:r>
          </a:p>
          <a:p>
            <a:pPr marL="285750" indent="-285750">
              <a:buFont typeface="Wingdings" panose="05000000000000000000" pitchFamily="2" charset="2"/>
              <a:buChar char="Ø"/>
            </a:pPr>
            <a:r>
              <a:rPr lang="et-EE">
                <a:solidFill>
                  <a:srgbClr val="00B050"/>
                </a:solidFill>
              </a:rPr>
              <a:t>kokkulepete ja kompromisside saavutamine, mis esitatakse seejärel nõukogule vastuvõtmiseks</a:t>
            </a:r>
          </a:p>
        </p:txBody>
      </p:sp>
      <p:sp>
        <p:nvSpPr>
          <p:cNvPr id="2" name="Text Placeholder 11">
            <a:extLst>
              <a:ext uri="{FF2B5EF4-FFF2-40B4-BE49-F238E27FC236}">
                <a16:creationId xmlns:a16="http://schemas.microsoft.com/office/drawing/2014/main" id="{AFF120A7-6F91-4293-A44C-A9EB114006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54533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anim calcmode="lin" valueType="num">
                                      <p:cBhvr>
                                        <p:cTn id="14"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19">
                                            <p:txEl>
                                              <p:pRg st="1" end="1"/>
                                            </p:txEl>
                                          </p:spTgt>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19">
                                            <p:txEl>
                                              <p:pRg st="2" end="2"/>
                                            </p:txEl>
                                          </p:spTgt>
                                        </p:tgtEl>
                                        <p:attrNameLst>
                                          <p:attrName>style.visibility</p:attrName>
                                        </p:attrNameLst>
                                      </p:cBhvr>
                                      <p:to>
                                        <p:strVal val="visible"/>
                                      </p:to>
                                    </p:set>
                                    <p:anim calcmode="lin" valueType="num">
                                      <p:cBhvr>
                                        <p:cTn id="20"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19">
                                            <p:txEl>
                                              <p:pRg st="2" end="2"/>
                                            </p:txEl>
                                          </p:spTgt>
                                        </p:tgtEl>
                                      </p:cBhvr>
                                    </p:animEffect>
                                  </p:childTnLst>
                                </p:cTn>
                              </p:par>
                              <p:par>
                                <p:cTn id="24" presetID="31" presetClass="entr" presetSubtype="0" fill="hold" grpId="0" nodeType="withEffect">
                                  <p:stCondLst>
                                    <p:cond delay="0"/>
                                  </p:stCondLst>
                                  <p:childTnLst>
                                    <p:set>
                                      <p:cBhvr>
                                        <p:cTn id="25" dur="1" fill="hold">
                                          <p:stCondLst>
                                            <p:cond delay="0"/>
                                          </p:stCondLst>
                                        </p:cTn>
                                        <p:tgtEl>
                                          <p:spTgt spid="19">
                                            <p:txEl>
                                              <p:pRg st="3" end="3"/>
                                            </p:txEl>
                                          </p:spTgt>
                                        </p:tgtEl>
                                        <p:attrNameLst>
                                          <p:attrName>style.visibility</p:attrName>
                                        </p:attrNameLst>
                                      </p:cBhvr>
                                      <p:to>
                                        <p:strVal val="visible"/>
                                      </p:to>
                                    </p:set>
                                    <p:anim calcmode="lin" valueType="num">
                                      <p:cBhvr>
                                        <p:cTn id="26"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7"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8"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9"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sz="1200" dirty="0"/>
          </a:p>
          <a:p>
            <a:pPr>
              <a:lnSpc>
                <a:spcPct val="150000"/>
              </a:lnSpc>
            </a:pPr>
            <a:r>
              <a:rPr lang="et-EE" sz="1800" b="0">
                <a:solidFill>
                  <a:schemeClr val="accent6"/>
                </a:solidFill>
                <a:latin typeface="Source Sans 3" panose="020B0303030403020204" pitchFamily="34" charset="0"/>
              </a:rPr>
              <a:t>Kaubad, teenused, inimesed ja kapital</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a:t>Kaubad, teenused, inimesed ja loomad</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t-EE"/>
              <a:t>? 100</a:t>
            </a:r>
          </a:p>
          <a:p>
            <a:pPr>
              <a:lnSpc>
                <a:spcPts val="3000"/>
              </a:lnSpc>
            </a:pPr>
            <a:r>
              <a:rPr lang="et-EE">
                <a:solidFill>
                  <a:schemeClr val="accent2"/>
                </a:solidFill>
              </a:rPr>
              <a:t>⸺</a:t>
            </a:r>
          </a:p>
          <a:p>
            <a:r>
              <a:rPr lang="et-EE" sz="2800"/>
              <a:t>Millise nelja elemendi kohta kehtib ELis liikumisvabadus?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D3ABE4E-5036-8396-B8E9-8A90FA375CA8}"/>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413958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Wolfgang Amadeus Mozart</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Giuseppe Verdi</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Johann Sebastian Bach</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Antonio Vivaldi</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 200</a:t>
            </a:r>
          </a:p>
          <a:p>
            <a:pPr>
              <a:lnSpc>
                <a:spcPts val="3000"/>
              </a:lnSpc>
            </a:pPr>
            <a:r>
              <a:rPr lang="et-EE">
                <a:solidFill>
                  <a:schemeClr val="accent2"/>
                </a:solidFill>
              </a:rPr>
              <a:t>⸺</a:t>
            </a:r>
          </a:p>
          <a:p>
            <a:r>
              <a:rPr lang="et-EE" sz="2400"/>
              <a:t>Kes on see Itaalia helilooja, kelle tuntuim teos on „Neli aastaaega“ ja keda peetakse üheks suurimatest barokiheliloojatest?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1196603-B9C8-611D-3306-61B51CE177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19459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2</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0</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dirty="0"/>
              <a:t>? 300</a:t>
            </a:r>
          </a:p>
          <a:p>
            <a:pPr>
              <a:lnSpc>
                <a:spcPts val="3000"/>
              </a:lnSpc>
            </a:pPr>
            <a:r>
              <a:rPr lang="et-EE" dirty="0">
                <a:solidFill>
                  <a:schemeClr val="accent2"/>
                </a:solidFill>
              </a:rPr>
              <a:t>⸺</a:t>
            </a:r>
          </a:p>
          <a:p>
            <a:r>
              <a:rPr lang="et-EE" sz="2400" dirty="0"/>
              <a:t>Mitme ELi liikmesriigi lipuvärvide hulka kuulub must värv? </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11AF3F8-D3D0-EDD9-9DEA-37142FED164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5" action="ppaction://hlinksldjump"/>
              </a:rPr>
              <a:t>Europa</a:t>
            </a:r>
            <a:r>
              <a:rPr lang="en-GB" sz="3200" b="1" dirty="0">
                <a:effectLst>
                  <a:outerShdw blurRad="38100" dist="38100" dir="2700000" algn="tl">
                    <a:srgbClr val="000000">
                      <a:alpha val="43137"/>
                    </a:srgbClr>
                  </a:outerShdw>
                </a:effectLst>
                <a:hlinkClick r:id="rId5" action="ppaction://hlinksldjump"/>
              </a:rPr>
              <a:t> Quest</a:t>
            </a:r>
            <a:endParaRPr lang="et-EE" sz="3200" b="1" dirty="0">
              <a:effectLst>
                <a:outerShdw blurRad="38100" dist="38100" dir="2700000" algn="tl">
                  <a:srgbClr val="000000">
                    <a:alpha val="43137"/>
                  </a:srgbClr>
                </a:outerShdw>
              </a:effectLst>
              <a:hlinkClick r:id="rId5" action="ppaction://hlinksldjump"/>
            </a:endParaRPr>
          </a:p>
        </p:txBody>
      </p:sp>
    </p:spTree>
    <p:extLst>
      <p:ext uri="{BB962C8B-B14F-4D97-AF65-F5344CB8AC3E}">
        <p14:creationId xmlns:p14="http://schemas.microsoft.com/office/powerpoint/2010/main" val="350802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et-EE" sz="4000"/>
              <a:t>Mis on subsidiaarsuse põhimõte?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9221617" cy="113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b="1">
                <a:solidFill>
                  <a:srgbClr val="00B050"/>
                </a:solidFill>
                <a:latin typeface="Arial" panose="020B0604020202020204" pitchFamily="34" charset="0"/>
              </a:rPr>
              <a:t>Subsidiaarsuse</a:t>
            </a:r>
            <a:r>
              <a:rPr lang="et-EE">
                <a:solidFill>
                  <a:srgbClr val="00B050"/>
                </a:solidFill>
                <a:latin typeface="Arial" panose="020B0604020202020204" pitchFamily="34" charset="0"/>
              </a:rPr>
              <a:t> põhimõte on määratletud Euroopa Liidu lepingu artikli 5 lõikes 3. Selle eesmärk on tagada, et otsused tehakse kodanikule võimalikult lähedal. Samal ajal kontrollitakse, et ELi meetmed on õigustatud, pidades silmas, mida saaks ära teha riiklikul, piirkondlikul või kohalikul tasandil.</a:t>
            </a:r>
          </a:p>
        </p:txBody>
      </p:sp>
      <p:sp>
        <p:nvSpPr>
          <p:cNvPr id="2" name="Text Placeholder 11">
            <a:extLst>
              <a:ext uri="{FF2B5EF4-FFF2-40B4-BE49-F238E27FC236}">
                <a16:creationId xmlns:a16="http://schemas.microsoft.com/office/drawing/2014/main" id="{E061D45C-585F-5AAF-A49D-D81D97AA69F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382463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dirty="0"/>
          </a:p>
          <a:p>
            <a:r>
              <a:rPr lang="et-EE" sz="3200" b="0">
                <a:solidFill>
                  <a:schemeClr val="accent6"/>
                </a:solidFill>
                <a:latin typeface="Source Sans 3" panose="020B0303030403020204" pitchFamily="34" charset="0"/>
              </a:rPr>
              <a:t>2012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sz="3200"/>
              <a:t>1957</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Ajalugu 100</a:t>
            </a:r>
          </a:p>
          <a:p>
            <a:pPr>
              <a:lnSpc>
                <a:spcPts val="3000"/>
              </a:lnSpc>
            </a:pPr>
            <a:r>
              <a:rPr lang="et-EE">
                <a:solidFill>
                  <a:schemeClr val="accent2"/>
                </a:solidFill>
              </a:rPr>
              <a:t>⸺</a:t>
            </a:r>
          </a:p>
          <a:p>
            <a:r>
              <a:rPr lang="et-EE" sz="2800"/>
              <a:t>Mis aastal sai Euroopa Liit Nobeli rahupreemia?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0" name="Text Placeholder 11">
            <a:extLst>
              <a:ext uri="{FF2B5EF4-FFF2-40B4-BE49-F238E27FC236}">
                <a16:creationId xmlns:a16="http://schemas.microsoft.com/office/drawing/2014/main" id="{356140B1-CDCC-705B-AAFC-3BBD645F5B6B}"/>
              </a:ext>
            </a:extLst>
          </p:cNvPr>
          <p:cNvSpPr txBox="1">
            <a:spLocks/>
          </p:cNvSpPr>
          <p:nvPr/>
        </p:nvSpPr>
        <p:spPr bwMode="auto">
          <a:xfrm>
            <a:off x="7721600" y="507062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01892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sz="1200" dirty="0"/>
          </a:p>
          <a:p>
            <a:pPr>
              <a:lnSpc>
                <a:spcPct val="150000"/>
              </a:lnSpc>
            </a:pPr>
            <a:r>
              <a:rPr lang="et-EE" sz="1800" b="0">
                <a:solidFill>
                  <a:schemeClr val="accent6"/>
                </a:solidFill>
                <a:latin typeface="Source Sans 3" panose="020B0303030403020204" pitchFamily="34" charset="0"/>
              </a:rPr>
              <a:t>Punane meri</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a:t>Must meri</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t-EE"/>
              <a:t>ELi liikmesriigid 100</a:t>
            </a:r>
          </a:p>
          <a:p>
            <a:pPr>
              <a:lnSpc>
                <a:spcPts val="3000"/>
              </a:lnSpc>
            </a:pPr>
            <a:r>
              <a:rPr lang="et-EE">
                <a:solidFill>
                  <a:schemeClr val="accent2"/>
                </a:solidFill>
              </a:rPr>
              <a:t>⸺</a:t>
            </a:r>
          </a:p>
          <a:p>
            <a:r>
              <a:rPr lang="et-EE" sz="2800"/>
              <a:t>Mis mere ääres asub Bulgaaria?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80C724-094D-8AC2-6DD5-57CE442005CA}"/>
              </a:ext>
            </a:extLst>
          </p:cNvPr>
          <p:cNvSpPr txBox="1">
            <a:spLocks/>
          </p:cNvSpPr>
          <p:nvPr/>
        </p:nvSpPr>
        <p:spPr bwMode="auto">
          <a:xfrm>
            <a:off x="7992011" y="561326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90373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Taani</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Luksemburg</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Prantsusmaa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Küpros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ELi liikmesriigid 200</a:t>
            </a:r>
          </a:p>
          <a:p>
            <a:pPr>
              <a:lnSpc>
                <a:spcPts val="3000"/>
              </a:lnSpc>
            </a:pPr>
            <a:r>
              <a:rPr lang="et-EE">
                <a:solidFill>
                  <a:schemeClr val="accent2"/>
                </a:solidFill>
              </a:rPr>
              <a:t>⸺</a:t>
            </a:r>
          </a:p>
          <a:p>
            <a:r>
              <a:rPr lang="et-EE" sz="2400"/>
              <a:t>Mis riigis asub linn, mille järgi sai nime Schengeni leping?</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A2AB3C7-934E-10E1-55DC-A51EC74950E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84611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Soome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Leedu</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Eesti</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Läti</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ELi liikmesriigid 300</a:t>
            </a:r>
          </a:p>
          <a:p>
            <a:pPr>
              <a:lnSpc>
                <a:spcPts val="3000"/>
              </a:lnSpc>
            </a:pPr>
            <a:r>
              <a:rPr lang="et-EE">
                <a:solidFill>
                  <a:schemeClr val="accent2"/>
                </a:solidFill>
              </a:rPr>
              <a:t>⸺</a:t>
            </a:r>
          </a:p>
          <a:p>
            <a:r>
              <a:rPr lang="et-EE" sz="2400"/>
              <a:t>Millise riigi pealinn </a:t>
            </a:r>
            <a:r>
              <a:rPr lang="et-EE" sz="2400" u="sng"/>
              <a:t>ei asu</a:t>
            </a:r>
            <a:r>
              <a:rPr lang="et-EE" sz="2400"/>
              <a:t> mere ääres?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5C80674-5B04-DAA5-3B70-D2C47B3C071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400788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t-EE" sz="4000"/>
              <a:t>Milline ELi liikmesriik on liikmesriikidest ainsana ÜRO Julgeolekunõukogu alaline liige?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842238" y="4212053"/>
            <a:ext cx="6395370"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4800">
                <a:solidFill>
                  <a:srgbClr val="00B050"/>
                </a:solidFill>
                <a:latin typeface="Arial" panose="020B0604020202020204" pitchFamily="34" charset="0"/>
              </a:rPr>
              <a:t>Prantsusmaa</a:t>
            </a:r>
          </a:p>
        </p:txBody>
      </p:sp>
      <p:sp>
        <p:nvSpPr>
          <p:cNvPr id="2" name="Text Placeholder 11">
            <a:extLst>
              <a:ext uri="{FF2B5EF4-FFF2-40B4-BE49-F238E27FC236}">
                <a16:creationId xmlns:a16="http://schemas.microsoft.com/office/drawing/2014/main" id="{DAA4130E-5F60-5A4B-A413-B633FE31950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350988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sz="1200" dirty="0"/>
          </a:p>
          <a:p>
            <a:pPr>
              <a:lnSpc>
                <a:spcPct val="150000"/>
              </a:lnSpc>
            </a:pPr>
            <a:r>
              <a:rPr lang="et-EE" sz="1800" b="0">
                <a:solidFill>
                  <a:schemeClr val="accent6"/>
                </a:solidFill>
                <a:latin typeface="Source Sans 3" panose="020B0303030403020204" pitchFamily="34" charset="0"/>
              </a:rPr>
              <a:t>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t-EE"/>
              <a:t>Laienemine 100</a:t>
            </a:r>
          </a:p>
          <a:p>
            <a:pPr>
              <a:lnSpc>
                <a:spcPts val="3000"/>
              </a:lnSpc>
            </a:pPr>
            <a:r>
              <a:rPr lang="et-EE">
                <a:solidFill>
                  <a:schemeClr val="accent2"/>
                </a:solidFill>
              </a:rPr>
              <a:t>⸺</a:t>
            </a:r>
          </a:p>
          <a:p>
            <a:r>
              <a:rPr lang="et-EE" sz="2800"/>
              <a:t>Mitu riiki ühinesid ELiga 1990. aastatel?</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A66EDE1-3074-5419-A026-57699DA5A279}"/>
              </a:ext>
            </a:extLst>
          </p:cNvPr>
          <p:cNvSpPr txBox="1">
            <a:spLocks/>
          </p:cNvSpPr>
          <p:nvPr/>
        </p:nvSpPr>
        <p:spPr bwMode="auto">
          <a:xfrm>
            <a:off x="1960685" y="4954888"/>
            <a:ext cx="6898703"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2000">
                <a:solidFill>
                  <a:srgbClr val="00B050"/>
                </a:solidFill>
                <a:latin typeface="Arial" panose="020B0604020202020204" pitchFamily="34" charset="0"/>
              </a:rPr>
              <a:t>Austria, Soome ja Rootsi</a:t>
            </a:r>
          </a:p>
        </p:txBody>
      </p:sp>
      <p:sp>
        <p:nvSpPr>
          <p:cNvPr id="3" name="Text Placeholder 11">
            <a:extLst>
              <a:ext uri="{FF2B5EF4-FFF2-40B4-BE49-F238E27FC236}">
                <a16:creationId xmlns:a16="http://schemas.microsoft.com/office/drawing/2014/main" id="{330FA14A-CB67-C779-F2D5-A5FE03E62BA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5" action="ppaction://hlinksldjump"/>
              </a:rPr>
              <a:t>Europa</a:t>
            </a:r>
            <a:r>
              <a:rPr lang="en-GB" sz="3200" b="1" dirty="0">
                <a:effectLst>
                  <a:outerShdw blurRad="38100" dist="38100" dir="2700000" algn="tl">
                    <a:srgbClr val="000000">
                      <a:alpha val="43137"/>
                    </a:srgbClr>
                  </a:outerShdw>
                </a:effectLst>
                <a:hlinkClick r:id="rId5" action="ppaction://hlinksldjump"/>
              </a:rPr>
              <a:t> Quest</a:t>
            </a:r>
            <a:endParaRPr lang="et-EE" sz="3200" b="1" dirty="0">
              <a:effectLst>
                <a:outerShdw blurRad="38100" dist="38100" dir="2700000" algn="tl">
                  <a:srgbClr val="000000">
                    <a:alpha val="43137"/>
                  </a:srgbClr>
                </a:outerShdw>
              </a:effectLst>
              <a:hlinkClick r:id="rId5" action="ppaction://hlinksldjump"/>
            </a:endParaRPr>
          </a:p>
        </p:txBody>
      </p:sp>
    </p:spTree>
    <p:extLst>
      <p:ext uri="{BB962C8B-B14F-4D97-AF65-F5344CB8AC3E}">
        <p14:creationId xmlns:p14="http://schemas.microsoft.com/office/powerpoint/2010/main" val="182891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31" presetClass="entr" presetSubtype="0" fill="hold" grpId="0"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p:cTn id="15"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ELi laienemiskomitee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Euroopa Parlament</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Euroopa Liidu Nõukogu</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Euroopa Komisjon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Laienemine 200</a:t>
            </a:r>
          </a:p>
          <a:p>
            <a:pPr>
              <a:lnSpc>
                <a:spcPts val="3000"/>
              </a:lnSpc>
            </a:pPr>
            <a:r>
              <a:rPr lang="et-EE">
                <a:solidFill>
                  <a:schemeClr val="accent2"/>
                </a:solidFill>
              </a:rPr>
              <a:t>⸺</a:t>
            </a:r>
          </a:p>
          <a:p>
            <a:r>
              <a:rPr lang="et-EE" sz="2400"/>
              <a:t>Milline ELi institutsioon tegeleb ühinemisläbirääkimistega, jälgib kandidaatriikide edusamme ja annab aru teistele institutsioonidele?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14F499E0-80FF-046B-6E22-79802775F57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146621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Toimiv turumajandus ning suutlikkus tulla toime konkurentsi ja turujõududega ELis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Lubadus teha teiste liikmesriikidega koostööd ELi õigusaktide täiendamiseks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Stabiilsed institutsioonid, mis tagavad demokraatia, õigusriigi, inimõigused ning vähemuste kaitse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Suutlikkus võtta liikmesusega seotud kohustused ja neid tulemuslikult täita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Laienemine 300</a:t>
            </a:r>
          </a:p>
          <a:p>
            <a:pPr>
              <a:lnSpc>
                <a:spcPts val="3000"/>
              </a:lnSpc>
            </a:pPr>
            <a:r>
              <a:rPr lang="et-EE">
                <a:solidFill>
                  <a:schemeClr val="accent2"/>
                </a:solidFill>
              </a:rPr>
              <a:t>⸺</a:t>
            </a:r>
          </a:p>
          <a:p>
            <a:r>
              <a:rPr lang="et-EE" sz="2400"/>
              <a:t>Mis järgmistest </a:t>
            </a:r>
            <a:r>
              <a:rPr lang="et-EE" sz="2400" u="sng"/>
              <a:t>ei ole</a:t>
            </a:r>
            <a:r>
              <a:rPr lang="et-EE" sz="2400"/>
              <a:t> ELiga ühinemise kriteerium?</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E07DB5-EB35-8E01-B360-0A6041985EC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86805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t-EE" sz="4000"/>
              <a:t>Nimeta vähemalt kuus kandidaatriiki</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Laienemine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2"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2400">
                <a:solidFill>
                  <a:srgbClr val="00B050"/>
                </a:solidFill>
              </a:rPr>
              <a:t>Serbia</a:t>
            </a:r>
          </a:p>
          <a:p>
            <a:r>
              <a:rPr lang="et-EE" sz="2400">
                <a:solidFill>
                  <a:srgbClr val="00B050"/>
                </a:solidFill>
              </a:rPr>
              <a:t>Montenegro</a:t>
            </a:r>
          </a:p>
          <a:p>
            <a:r>
              <a:rPr lang="et-EE" sz="2400">
                <a:solidFill>
                  <a:srgbClr val="00B050"/>
                </a:solidFill>
              </a:rPr>
              <a:t>Türgi</a:t>
            </a:r>
          </a:p>
          <a:p>
            <a:r>
              <a:rPr lang="et-EE" sz="2400">
                <a:solidFill>
                  <a:srgbClr val="00B050"/>
                </a:solidFill>
              </a:rPr>
              <a:t>Põhja-Makedoonia</a:t>
            </a:r>
          </a:p>
          <a:p>
            <a:r>
              <a:rPr lang="et-EE" sz="2400">
                <a:solidFill>
                  <a:srgbClr val="00B050"/>
                </a:solidFill>
              </a:rPr>
              <a:t>Albaania</a:t>
            </a:r>
          </a:p>
          <a:p>
            <a:r>
              <a:rPr lang="et-EE" sz="2400">
                <a:solidFill>
                  <a:srgbClr val="00B050"/>
                </a:solidFill>
              </a:rPr>
              <a:t>Moldova</a:t>
            </a:r>
          </a:p>
          <a:p>
            <a:r>
              <a:rPr lang="et-EE" sz="2400">
                <a:solidFill>
                  <a:srgbClr val="00B050"/>
                </a:solidFill>
              </a:rPr>
              <a:t>Ukraina</a:t>
            </a:r>
          </a:p>
          <a:p>
            <a:r>
              <a:rPr lang="et-EE" sz="2400">
                <a:solidFill>
                  <a:srgbClr val="00B050"/>
                </a:solidFill>
              </a:rPr>
              <a:t>Bosnia ja Hertsegoviina</a:t>
            </a:r>
          </a:p>
          <a:p>
            <a:r>
              <a:rPr lang="et-EE" sz="2400">
                <a:solidFill>
                  <a:srgbClr val="00B050"/>
                </a:solidFill>
              </a:rPr>
              <a:t>Gruusia</a:t>
            </a:r>
          </a:p>
        </p:txBody>
      </p:sp>
      <p:sp>
        <p:nvSpPr>
          <p:cNvPr id="2" name="Text Placeholder 11">
            <a:extLst>
              <a:ext uri="{FF2B5EF4-FFF2-40B4-BE49-F238E27FC236}">
                <a16:creationId xmlns:a16="http://schemas.microsoft.com/office/drawing/2014/main" id="{BDE44312-6003-6C0E-0CB8-CBA385506C9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68656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9">
                                            <p:txEl>
                                              <p:pRg st="4" end="4"/>
                                            </p:txEl>
                                          </p:spTgt>
                                        </p:tgtEl>
                                        <p:attrNameLst>
                                          <p:attrName>style.visibility</p:attrName>
                                        </p:attrNameLst>
                                      </p:cBhvr>
                                      <p:to>
                                        <p:strVal val="visible"/>
                                      </p:to>
                                    </p:set>
                                    <p:anim calcmode="lin" valueType="num">
                                      <p:cBhvr>
                                        <p:cTn id="31" dur="1000" fill="hold"/>
                                        <p:tgtEl>
                                          <p:spTgt spid="19">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19">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19">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19">
                                            <p:txEl>
                                              <p:pRg st="4" end="4"/>
                                            </p:txEl>
                                          </p:spTgt>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9">
                                            <p:txEl>
                                              <p:pRg st="5" end="5"/>
                                            </p:txEl>
                                          </p:spTgt>
                                        </p:tgtEl>
                                        <p:attrNameLst>
                                          <p:attrName>style.visibility</p:attrName>
                                        </p:attrNameLst>
                                      </p:cBhvr>
                                      <p:to>
                                        <p:strVal val="visible"/>
                                      </p:to>
                                    </p:set>
                                    <p:anim calcmode="lin" valueType="num">
                                      <p:cBhvr>
                                        <p:cTn id="37" dur="1000" fill="hold"/>
                                        <p:tgtEl>
                                          <p:spTgt spid="19">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19">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19">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19">
                                            <p:txEl>
                                              <p:pRg st="5" end="5"/>
                                            </p:txEl>
                                          </p:spTgt>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9">
                                            <p:txEl>
                                              <p:pRg st="6" end="6"/>
                                            </p:txEl>
                                          </p:spTgt>
                                        </p:tgtEl>
                                        <p:attrNameLst>
                                          <p:attrName>style.visibility</p:attrName>
                                        </p:attrNameLst>
                                      </p:cBhvr>
                                      <p:to>
                                        <p:strVal val="visible"/>
                                      </p:to>
                                    </p:set>
                                    <p:anim calcmode="lin" valueType="num">
                                      <p:cBhvr>
                                        <p:cTn id="43" dur="1000" fill="hold"/>
                                        <p:tgtEl>
                                          <p:spTgt spid="19">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19">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19">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19">
                                            <p:txEl>
                                              <p:pRg st="6" end="6"/>
                                            </p:tx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9">
                                            <p:txEl>
                                              <p:pRg st="7" end="7"/>
                                            </p:txEl>
                                          </p:spTgt>
                                        </p:tgtEl>
                                        <p:attrNameLst>
                                          <p:attrName>style.visibility</p:attrName>
                                        </p:attrNameLst>
                                      </p:cBhvr>
                                      <p:to>
                                        <p:strVal val="visible"/>
                                      </p:to>
                                    </p:set>
                                    <p:anim calcmode="lin" valueType="num">
                                      <p:cBhvr>
                                        <p:cTn id="49" dur="1000" fill="hold"/>
                                        <p:tgtEl>
                                          <p:spTgt spid="19">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19">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19">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19">
                                            <p:txEl>
                                              <p:pRg st="7" end="7"/>
                                            </p:txEl>
                                          </p:spTgt>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9">
                                            <p:txEl>
                                              <p:pRg st="8" end="8"/>
                                            </p:txEl>
                                          </p:spTgt>
                                        </p:tgtEl>
                                        <p:attrNameLst>
                                          <p:attrName>style.visibility</p:attrName>
                                        </p:attrNameLst>
                                      </p:cBhvr>
                                      <p:to>
                                        <p:strVal val="visible"/>
                                      </p:to>
                                    </p:set>
                                    <p:anim calcmode="lin" valueType="num">
                                      <p:cBhvr>
                                        <p:cTn id="55" dur="1000" fill="hold"/>
                                        <p:tgtEl>
                                          <p:spTgt spid="19">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19">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19">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sz="1200" dirty="0"/>
          </a:p>
          <a:p>
            <a:pPr>
              <a:lnSpc>
                <a:spcPct val="150000"/>
              </a:lnSpc>
            </a:pPr>
            <a:r>
              <a:rPr lang="et-EE" sz="1800" b="0">
                <a:solidFill>
                  <a:schemeClr val="accent6"/>
                </a:solidFill>
                <a:latin typeface="Source Sans 3" panose="020B0303030403020204" pitchFamily="34" charset="0"/>
              </a:rPr>
              <a:t>iga koosoleku ja istungi järel</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a:t>iga kuu kuu tagant</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t-EE"/>
              <a:t>Eesistumine 100</a:t>
            </a:r>
          </a:p>
          <a:p>
            <a:pPr>
              <a:lnSpc>
                <a:spcPts val="3000"/>
              </a:lnSpc>
            </a:pPr>
            <a:r>
              <a:rPr lang="et-EE">
                <a:solidFill>
                  <a:schemeClr val="accent2"/>
                </a:solidFill>
              </a:rPr>
              <a:t>⸺</a:t>
            </a:r>
          </a:p>
          <a:p>
            <a:r>
              <a:rPr lang="et-EE" sz="2800"/>
              <a:t>ELi nõukogu eesistujariik vahetub</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50AB9637-3D19-C214-D4AB-C42909FCE005}"/>
              </a:ext>
            </a:extLst>
          </p:cNvPr>
          <p:cNvSpPr txBox="1">
            <a:spLocks/>
          </p:cNvSpPr>
          <p:nvPr/>
        </p:nvSpPr>
        <p:spPr bwMode="auto">
          <a:xfrm>
            <a:off x="8080911" y="559003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5" action="ppaction://hlinksldjump"/>
              </a:rPr>
              <a:t>Europa</a:t>
            </a:r>
            <a:r>
              <a:rPr lang="en-GB" sz="3200" b="1" dirty="0">
                <a:effectLst>
                  <a:outerShdw blurRad="38100" dist="38100" dir="2700000" algn="tl">
                    <a:srgbClr val="000000">
                      <a:alpha val="43137"/>
                    </a:srgbClr>
                  </a:outerShdw>
                </a:effectLst>
                <a:hlinkClick r:id="rId5" action="ppaction://hlinksldjump"/>
              </a:rPr>
              <a:t> Quest</a:t>
            </a:r>
            <a:endParaRPr lang="et-EE" sz="3200" b="1" dirty="0">
              <a:effectLst>
                <a:outerShdw blurRad="38100" dist="38100" dir="2700000" algn="tl">
                  <a:srgbClr val="000000">
                    <a:alpha val="43137"/>
                  </a:srgbClr>
                </a:outerShdw>
              </a:effectLst>
              <a:hlinkClick r:id="rId5" action="ppaction://hlinksldjump"/>
            </a:endParaRPr>
          </a:p>
        </p:txBody>
      </p:sp>
    </p:spTree>
    <p:extLst>
      <p:ext uri="{BB962C8B-B14F-4D97-AF65-F5344CB8AC3E}">
        <p14:creationId xmlns:p14="http://schemas.microsoft.com/office/powerpoint/2010/main" val="271272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Euroopa Komisjoni presidendi kandidaadi ametisse nimetamine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Nõukogu eri koosseisude istungite ja koosolekute juhatamine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Erinevate ametlike ja mitteametlike kohtumiste korraldamine Brüsselis ja roteeruvat eesistumist teostavas liikmesriigis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Nõukogu esindamine suhetes teiste ELi institutsioonidega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Eesistumine 200</a:t>
            </a:r>
          </a:p>
          <a:p>
            <a:pPr>
              <a:lnSpc>
                <a:spcPts val="3000"/>
              </a:lnSpc>
            </a:pPr>
            <a:r>
              <a:rPr lang="et-EE">
                <a:solidFill>
                  <a:schemeClr val="accent2"/>
                </a:solidFill>
              </a:rPr>
              <a:t>⸺</a:t>
            </a:r>
          </a:p>
          <a:p>
            <a:r>
              <a:rPr lang="et-EE" sz="2400"/>
              <a:t>Mis järgmistest </a:t>
            </a:r>
            <a:r>
              <a:rPr lang="et-EE" sz="2400" u="sng"/>
              <a:t>ei ole</a:t>
            </a:r>
            <a:r>
              <a:rPr lang="et-EE" sz="2400"/>
              <a:t> roteeruva eesistujariigi ülesanne?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3D34E94-4B1F-B62B-7C77-465BAF2E82D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81086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sz="1800"/>
              <a:t>Jõustus Lissaboni leping, mis muutis ELi töömeetodeid</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EL sai kümme uut liikmesriiki ja liikmesriikide arv tõusis seega 25 peale</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pPr lvl="1"/>
            <a:r>
              <a:rPr lang="et-EE" sz="1800"/>
              <a:t>Euro tuli käibele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Esimest korda Euroopa Parlamendi valimiste ajaloos konkureeris Euroopa Komisjoni presidendi kohale mitu kandidaati (nn </a:t>
            </a:r>
            <a:r>
              <a:rPr lang="et-EE" i="1"/>
              <a:t>Spitzenkandidaten</a:t>
            </a:r>
            <a:r>
              <a:rPr lang="et-EE"/>
              <a:t>)</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Ajalugu 200</a:t>
            </a:r>
          </a:p>
          <a:p>
            <a:pPr>
              <a:lnSpc>
                <a:spcPts val="3000"/>
              </a:lnSpc>
            </a:pPr>
            <a:r>
              <a:rPr lang="et-EE">
                <a:solidFill>
                  <a:schemeClr val="accent2"/>
                </a:solidFill>
              </a:rPr>
              <a:t>⸺</a:t>
            </a:r>
          </a:p>
          <a:p>
            <a:r>
              <a:rPr lang="et-EE" sz="2800"/>
              <a:t>2002. aastal toimus ELis midagi väga tähtsat. Mis see oli?</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BA1417A-6982-CDB0-FD86-C72F9ABDD878}"/>
              </a:ext>
            </a:extLst>
          </p:cNvPr>
          <p:cNvSpPr txBox="1">
            <a:spLocks/>
          </p:cNvSpPr>
          <p:nvPr/>
        </p:nvSpPr>
        <p:spPr bwMode="auto">
          <a:xfrm>
            <a:off x="7874000" y="60122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307706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Hispaania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Saksamaa</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Luksemburg</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Taani</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Eesistumine 300</a:t>
            </a:r>
          </a:p>
          <a:p>
            <a:pPr>
              <a:lnSpc>
                <a:spcPts val="3000"/>
              </a:lnSpc>
            </a:pPr>
            <a:r>
              <a:rPr lang="et-EE">
                <a:solidFill>
                  <a:schemeClr val="accent2"/>
                </a:solidFill>
              </a:rPr>
              <a:t>⸺</a:t>
            </a:r>
          </a:p>
          <a:p>
            <a:r>
              <a:rPr lang="et-EE" sz="1800"/>
              <a:t>Mis riik ei täitnud eesistujariigi ülesandeid enne 1980. aastaid?</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00ABEF1-0CB1-42C7-0CFE-B0C2E2C402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5" action="ppaction://hlinksldjump"/>
              </a:rPr>
              <a:t>Europa</a:t>
            </a:r>
            <a:r>
              <a:rPr lang="en-GB" sz="3200" b="1" dirty="0">
                <a:effectLst>
                  <a:outerShdw blurRad="38100" dist="38100" dir="2700000" algn="tl">
                    <a:srgbClr val="000000">
                      <a:alpha val="43137"/>
                    </a:srgbClr>
                  </a:outerShdw>
                </a:effectLst>
                <a:hlinkClick r:id="rId5" action="ppaction://hlinksldjump"/>
              </a:rPr>
              <a:t> Quest</a:t>
            </a:r>
            <a:endParaRPr lang="et-EE" sz="3200" b="1" dirty="0">
              <a:effectLst>
                <a:outerShdw blurRad="38100" dist="38100" dir="2700000" algn="tl">
                  <a:srgbClr val="000000">
                    <a:alpha val="43137"/>
                  </a:srgbClr>
                </a:outerShdw>
              </a:effectLst>
              <a:hlinkClick r:id="rId5" action="ppaction://hlinksldjump"/>
            </a:endParaRPr>
          </a:p>
        </p:txBody>
      </p:sp>
    </p:spTree>
    <p:extLst>
      <p:ext uri="{BB962C8B-B14F-4D97-AF65-F5344CB8AC3E}">
        <p14:creationId xmlns:p14="http://schemas.microsoft.com/office/powerpoint/2010/main" val="169854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t-EE" sz="4000"/>
              <a:t>Millist nõukogu koosseisu </a:t>
            </a:r>
            <a:r>
              <a:rPr lang="et-EE" sz="4000" u="sng"/>
              <a:t>ei juhata</a:t>
            </a:r>
            <a:r>
              <a:rPr lang="et-EE" sz="4000"/>
              <a:t> roteeruv eesistujariik?</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Eesistumine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a:solidFill>
                  <a:srgbClr val="00B050"/>
                </a:solidFill>
              </a:rPr>
              <a:t>Välisasjad</a:t>
            </a:r>
          </a:p>
        </p:txBody>
      </p:sp>
      <p:sp>
        <p:nvSpPr>
          <p:cNvPr id="2" name="Text Placeholder 11">
            <a:extLst>
              <a:ext uri="{FF2B5EF4-FFF2-40B4-BE49-F238E27FC236}">
                <a16:creationId xmlns:a16="http://schemas.microsoft.com/office/drawing/2014/main" id="{B842A466-AC03-7F5A-9767-89F90F17DB72}"/>
              </a:ext>
            </a:extLst>
          </p:cNvPr>
          <p:cNvSpPr txBox="1">
            <a:spLocks/>
          </p:cNvSpPr>
          <p:nvPr/>
        </p:nvSpPr>
        <p:spPr bwMode="auto">
          <a:xfrm>
            <a:off x="1512997" y="5612119"/>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a:effectLst>
                  <a:outerShdw blurRad="38100" dist="38100" dir="2700000" algn="tl">
                    <a:srgbClr val="000000">
                      <a:alpha val="43137"/>
                    </a:srgbClr>
                  </a:outerShdw>
                </a:effectLst>
                <a:hlinkClick r:id="rId4" action="ppaction://hlinksldjump"/>
              </a:rPr>
              <a:t>Lisateave</a:t>
            </a:r>
          </a:p>
        </p:txBody>
      </p:sp>
      <p:sp>
        <p:nvSpPr>
          <p:cNvPr id="3" name="Text Placeholder 11">
            <a:extLst>
              <a:ext uri="{FF2B5EF4-FFF2-40B4-BE49-F238E27FC236}">
                <a16:creationId xmlns:a16="http://schemas.microsoft.com/office/drawing/2014/main" id="{C33530AC-1218-B65C-74FD-8F15519EF620}"/>
              </a:ext>
            </a:extLst>
          </p:cNvPr>
          <p:cNvSpPr txBox="1">
            <a:spLocks/>
          </p:cNvSpPr>
          <p:nvPr/>
        </p:nvSpPr>
        <p:spPr bwMode="auto">
          <a:xfrm>
            <a:off x="7769472" y="561211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5" action="ppaction://hlinksldjump"/>
              </a:rPr>
              <a:t>Europa</a:t>
            </a:r>
            <a:r>
              <a:rPr lang="en-GB" sz="3200" b="1" dirty="0">
                <a:effectLst>
                  <a:outerShdw blurRad="38100" dist="38100" dir="2700000" algn="tl">
                    <a:srgbClr val="000000">
                      <a:alpha val="43137"/>
                    </a:srgbClr>
                  </a:outerShdw>
                </a:effectLst>
                <a:hlinkClick r:id="rId5" action="ppaction://hlinksldjump"/>
              </a:rPr>
              <a:t> Quest</a:t>
            </a:r>
            <a:endParaRPr lang="et-EE" sz="3200" b="1" dirty="0">
              <a:effectLst>
                <a:outerShdw blurRad="38100" dist="38100" dir="2700000" algn="tl">
                  <a:srgbClr val="000000">
                    <a:alpha val="43137"/>
                  </a:srgbClr>
                </a:outerShdw>
              </a:effectLst>
              <a:hlinkClick r:id="rId5" action="ppaction://hlinksldjump"/>
            </a:endParaRPr>
          </a:p>
        </p:txBody>
      </p:sp>
    </p:spTree>
    <p:extLst>
      <p:ext uri="{BB962C8B-B14F-4D97-AF65-F5344CB8AC3E}">
        <p14:creationId xmlns:p14="http://schemas.microsoft.com/office/powerpoint/2010/main" val="308651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794319"/>
          </a:xfrm>
          <a:solidFill>
            <a:schemeClr val="accent2">
              <a:lumMod val="20000"/>
              <a:lumOff val="80000"/>
              <a:alpha val="50000"/>
            </a:schemeClr>
          </a:solidFill>
        </p:spPr>
        <p:txBody>
          <a:bodyPr/>
          <a:lstStyle/>
          <a:p>
            <a:r>
              <a:rPr lang="et-EE" sz="2800"/>
              <a:t>Välisasjade nõukogu istungeid juhatab liidu välisasjade ja julgeolekupoliitika kõrge esindaja. </a:t>
            </a:r>
          </a:p>
          <a:p>
            <a:endParaRPr lang="en-GB" sz="2800" dirty="0"/>
          </a:p>
          <a:p>
            <a:r>
              <a:rPr lang="et-EE"/>
              <a:t>Kui välisasjade nõukogu arutab kaubanduspoliitika küsimusi, juhatab istungit selle liikmesriigi esindaja, kes on sel perioodil ELi nõukogu eesistujariik.</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Eesistumine 400</a:t>
            </a:r>
          </a:p>
          <a:p>
            <a:pPr>
              <a:lnSpc>
                <a:spcPts val="3000"/>
              </a:lnSpc>
            </a:pPr>
            <a:r>
              <a:rPr lang="et-EE">
                <a:solidFill>
                  <a:schemeClr val="accent2"/>
                </a:solidFill>
              </a:rPr>
              <a:t>⸺</a:t>
            </a:r>
          </a:p>
          <a:p>
            <a:pPr>
              <a:lnSpc>
                <a:spcPts val="3000"/>
              </a:lnSpc>
            </a:pPr>
            <a:r>
              <a:rPr lang="et-EE" i="1">
                <a:solidFill>
                  <a:schemeClr val="tx2">
                    <a:lumMod val="60000"/>
                    <a:lumOff val="40000"/>
                  </a:schemeClr>
                </a:solidFill>
              </a:rPr>
              <a:t>Lisateave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D411608-A1FA-1BDD-82BA-92B6CBB04B6F}"/>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2520252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sz="1200" dirty="0"/>
          </a:p>
          <a:p>
            <a:pPr>
              <a:lnSpc>
                <a:spcPct val="150000"/>
              </a:lnSpc>
            </a:pPr>
            <a:r>
              <a:rPr lang="et-EE" sz="1800" b="0">
                <a:solidFill>
                  <a:schemeClr val="accent6"/>
                </a:solidFill>
                <a:latin typeface="Source Sans 3" panose="020B0303030403020204" pitchFamily="34" charset="0"/>
              </a:rPr>
              <a:t>24</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a:t>27</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t-EE"/>
              <a:t>Keeled 100</a:t>
            </a:r>
          </a:p>
          <a:p>
            <a:pPr>
              <a:lnSpc>
                <a:spcPts val="3000"/>
              </a:lnSpc>
            </a:pPr>
            <a:r>
              <a:rPr lang="et-EE">
                <a:solidFill>
                  <a:schemeClr val="accent2"/>
                </a:solidFill>
              </a:rPr>
              <a:t>⸺</a:t>
            </a:r>
          </a:p>
          <a:p>
            <a:r>
              <a:rPr lang="et-EE" sz="2800"/>
              <a:t>Mitu ametlikku keelt on ELis?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6" name="Text Placeholder 11">
            <a:extLst>
              <a:ext uri="{FF2B5EF4-FFF2-40B4-BE49-F238E27FC236}">
                <a16:creationId xmlns:a16="http://schemas.microsoft.com/office/drawing/2014/main" id="{A736393F-C245-E308-90DB-3F16AA9960A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5" action="ppaction://hlinksldjump"/>
              </a:rPr>
              <a:t>Europa</a:t>
            </a:r>
            <a:r>
              <a:rPr lang="en-GB" sz="3200" b="1" dirty="0">
                <a:effectLst>
                  <a:outerShdw blurRad="38100" dist="38100" dir="2700000" algn="tl">
                    <a:srgbClr val="000000">
                      <a:alpha val="43137"/>
                    </a:srgbClr>
                  </a:outerShdw>
                </a:effectLst>
                <a:hlinkClick r:id="rId5" action="ppaction://hlinksldjump"/>
              </a:rPr>
              <a:t> Quest</a:t>
            </a:r>
            <a:endParaRPr lang="et-EE" sz="3200" b="1" dirty="0">
              <a:effectLst>
                <a:outerShdw blurRad="38100" dist="38100" dir="2700000" algn="tl">
                  <a:srgbClr val="000000">
                    <a:alpha val="43137"/>
                  </a:srgbClr>
                </a:outerShdw>
              </a:effectLst>
              <a:hlinkClick r:id="rId5" action="ppaction://hlinksldjump"/>
            </a:endParaRPr>
          </a:p>
        </p:txBody>
      </p:sp>
    </p:spTree>
    <p:extLst>
      <p:ext uri="{BB962C8B-B14F-4D97-AF65-F5344CB8AC3E}">
        <p14:creationId xmlns:p14="http://schemas.microsoft.com/office/powerpoint/2010/main" val="2707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Venetikeelsest fraasist </a:t>
            </a:r>
            <a:r>
              <a:rPr lang="et-EE" i="1"/>
              <a:t>s-ciào vostro</a:t>
            </a:r>
            <a:r>
              <a:rPr lang="et-EE"/>
              <a:t>, mis tähendab otsetõlkes „(olen) sinu ori“</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Vanast ladina isikunimest Caius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Seda sõna hüüdsid üksteisele Veneetsia gondoljeerid, et mitte udus kokku põrgata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Selle päritolu ei ole selge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Keeled 200</a:t>
            </a:r>
          </a:p>
          <a:p>
            <a:pPr>
              <a:lnSpc>
                <a:spcPts val="3000"/>
              </a:lnSpc>
            </a:pPr>
            <a:r>
              <a:rPr lang="et-EE">
                <a:solidFill>
                  <a:schemeClr val="accent2"/>
                </a:solidFill>
              </a:rPr>
              <a:t>⸺</a:t>
            </a:r>
          </a:p>
          <a:p>
            <a:r>
              <a:rPr lang="et-EE" sz="2400"/>
              <a:t>Kust on pärit itaaliakeelne sõna </a:t>
            </a:r>
            <a:r>
              <a:rPr lang="et-EE" sz="2400" i="1"/>
              <a:t>ciao</a:t>
            </a:r>
            <a:r>
              <a:rPr lang="et-EE" sz="2400"/>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A721524-3E7B-905D-37F6-692D8A5973A7}"/>
              </a:ext>
            </a:extLst>
          </p:cNvPr>
          <p:cNvSpPr txBox="1">
            <a:spLocks/>
          </p:cNvSpPr>
          <p:nvPr/>
        </p:nvSpPr>
        <p:spPr bwMode="auto">
          <a:xfrm>
            <a:off x="7992011" y="59300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53022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a:t>Proosit!</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Ma armastan sind</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r>
              <a:rPr lang="et-EE" sz="1800" b="0">
                <a:solidFill>
                  <a:schemeClr val="accent6"/>
                </a:solidFill>
                <a:latin typeface="Source Sans 3" panose="020B0303030403020204" pitchFamily="34" charset="0"/>
              </a:rPr>
              <a:t>Meeldiv tutvuda!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a:t>See ei ole eestikeelne sõna.</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dirty="0"/>
              <a:t>Keeled 300</a:t>
            </a:r>
          </a:p>
          <a:p>
            <a:pPr>
              <a:lnSpc>
                <a:spcPts val="3000"/>
              </a:lnSpc>
            </a:pPr>
            <a:r>
              <a:rPr lang="et-EE" dirty="0">
                <a:solidFill>
                  <a:schemeClr val="accent2"/>
                </a:solidFill>
              </a:rPr>
              <a:t>⸺</a:t>
            </a:r>
          </a:p>
          <a:p>
            <a:r>
              <a:rPr lang="et-EE" sz="2400" dirty="0"/>
              <a:t>Mida tähendab rumeeniakeelne sõna</a:t>
            </a:r>
            <a:r>
              <a:rPr lang="et-EE" sz="2400" i="1" dirty="0"/>
              <a:t> </a:t>
            </a:r>
            <a:r>
              <a:rPr lang="et-EE" sz="2400" i="1" dirty="0" err="1"/>
              <a:t>noroc</a:t>
            </a:r>
            <a:r>
              <a:rPr lang="et-EE" sz="2400" dirty="0"/>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D1AA5A-E358-DB97-6D68-F4D825AB196F}"/>
              </a:ext>
            </a:extLst>
          </p:cNvPr>
          <p:cNvSpPr txBox="1">
            <a:spLocks/>
          </p:cNvSpPr>
          <p:nvPr/>
        </p:nvSpPr>
        <p:spPr bwMode="auto">
          <a:xfrm>
            <a:off x="8195211" y="601007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362649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t-EE" sz="2800"/>
              <a:t>Millised kaks ELi liikmesriiki ei taotlenud ühe oma ametliku keele (riigikeele) lisamist ELi ametlike keelte hulka? </a:t>
            </a:r>
          </a:p>
          <a:p>
            <a:endParaRPr lang="en-GB" sz="2800"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Keeled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a:solidFill>
                  <a:srgbClr val="00B050"/>
                </a:solidFill>
              </a:rPr>
              <a:t>Luksemburg ja Küpros</a:t>
            </a:r>
          </a:p>
        </p:txBody>
      </p:sp>
      <p:sp>
        <p:nvSpPr>
          <p:cNvPr id="2" name="Text Placeholder 11">
            <a:extLst>
              <a:ext uri="{FF2B5EF4-FFF2-40B4-BE49-F238E27FC236}">
                <a16:creationId xmlns:a16="http://schemas.microsoft.com/office/drawing/2014/main" id="{01ABD5E1-742F-FDDD-1F02-1B3E39C399D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59780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sz="1800"/>
              <a:t>1993</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1957</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pPr lvl="1"/>
            <a:r>
              <a:rPr lang="et-EE" sz="1800"/>
              <a:t>1989</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sz="1800"/>
              <a:t>2009</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Ajalugu 300</a:t>
            </a:r>
          </a:p>
          <a:p>
            <a:pPr>
              <a:lnSpc>
                <a:spcPts val="3000"/>
              </a:lnSpc>
            </a:pPr>
            <a:r>
              <a:rPr lang="et-EE">
                <a:solidFill>
                  <a:schemeClr val="accent2"/>
                </a:solidFill>
              </a:rPr>
              <a:t>⸺</a:t>
            </a:r>
          </a:p>
          <a:p>
            <a:r>
              <a:rPr lang="et-EE" sz="2000"/>
              <a:t>Mis aastal astus ametisse esimene alaline Euroopa Ülemkogu eesistuja?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956BE9B-4328-D7E7-6EF8-6E110401235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66731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t-EE" sz="4000"/>
              <a:t>1987. aastal esitas ELi liikmeks astumise avalduse üks riik, mis ei asu Euroopas. Mis riik seda tegi? </a:t>
            </a:r>
          </a:p>
          <a:p>
            <a:endParaRPr lang="es-ES" sz="1800" dirty="0"/>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Ajalugu 400</a:t>
            </a:r>
          </a:p>
          <a:p>
            <a:pPr>
              <a:lnSpc>
                <a:spcPts val="3000"/>
              </a:lnSpc>
            </a:pPr>
            <a:r>
              <a:rPr lang="et-EE">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070371" y="4363835"/>
            <a:ext cx="5406879" cy="139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t-EE" sz="4800">
                <a:solidFill>
                  <a:srgbClr val="00B050"/>
                </a:solidFill>
              </a:rPr>
              <a:t>Maroko</a:t>
            </a:r>
            <a:r>
              <a:rPr lang="et-EE" sz="4800">
                <a:solidFill>
                  <a:srgbClr val="0070C0"/>
                </a:solidFill>
              </a:rPr>
              <a:t> </a:t>
            </a:r>
          </a:p>
        </p:txBody>
      </p:sp>
      <p:sp>
        <p:nvSpPr>
          <p:cNvPr id="2" name="Text Placeholder 11">
            <a:extLst>
              <a:ext uri="{FF2B5EF4-FFF2-40B4-BE49-F238E27FC236}">
                <a16:creationId xmlns:a16="http://schemas.microsoft.com/office/drawing/2014/main" id="{04F36518-7908-921C-E4C3-661FA4BD6E8A}"/>
              </a:ext>
            </a:extLst>
          </p:cNvPr>
          <p:cNvSpPr txBox="1">
            <a:spLocks/>
          </p:cNvSpPr>
          <p:nvPr/>
        </p:nvSpPr>
        <p:spPr bwMode="auto">
          <a:xfrm>
            <a:off x="78777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12715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t-EE"/>
              <a:t>A</a:t>
            </a:r>
          </a:p>
          <a:p>
            <a:endParaRPr lang="es-ES" dirty="0"/>
          </a:p>
          <a:p>
            <a:r>
              <a:rPr lang="et-EE" sz="3200" b="0">
                <a:solidFill>
                  <a:schemeClr val="accent6"/>
                </a:solidFill>
                <a:latin typeface="Source Sans 3" panose="020B0303030403020204" pitchFamily="34" charset="0"/>
              </a:rPr>
              <a:t>Püreneed</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t-EE"/>
              <a:t>B</a:t>
            </a:r>
          </a:p>
          <a:p>
            <a:pPr lvl="1"/>
            <a:endParaRPr lang="es-ES" dirty="0"/>
          </a:p>
          <a:p>
            <a:pPr lvl="1"/>
            <a:r>
              <a:rPr lang="et-EE" sz="3200"/>
              <a:t>Apenniinid</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t-EE"/>
              <a:t>Geograafia 100</a:t>
            </a:r>
          </a:p>
          <a:p>
            <a:pPr>
              <a:lnSpc>
                <a:spcPts val="3000"/>
              </a:lnSpc>
            </a:pPr>
            <a:r>
              <a:rPr lang="et-EE">
                <a:solidFill>
                  <a:schemeClr val="accent2"/>
                </a:solidFill>
              </a:rPr>
              <a:t>⸺</a:t>
            </a:r>
          </a:p>
          <a:p>
            <a:r>
              <a:rPr lang="et-EE" sz="2800"/>
              <a:t>Milline umbes 430 km pikkune mäestik laiub Prantsusmaa ja Hispaania vahel?</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8AB6D86-BF67-5FBA-5889-2D1C626DC1BA}"/>
              </a:ext>
            </a:extLst>
          </p:cNvPr>
          <p:cNvSpPr txBox="1">
            <a:spLocks/>
          </p:cNvSpPr>
          <p:nvPr/>
        </p:nvSpPr>
        <p:spPr bwMode="auto">
          <a:xfrm>
            <a:off x="79920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130209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t-EE"/>
              <a:t>C</a:t>
            </a:r>
          </a:p>
          <a:p>
            <a:pPr lvl="1"/>
            <a:endParaRPr lang="es-ES" dirty="0"/>
          </a:p>
          <a:p>
            <a:pPr lvl="1"/>
            <a:r>
              <a:rPr lang="et-EE" sz="1800"/>
              <a:t>2</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t-EE"/>
              <a:t>A</a:t>
            </a:r>
          </a:p>
          <a:p>
            <a:endParaRPr lang="es-ES" sz="1800" dirty="0"/>
          </a:p>
          <a:p>
            <a:r>
              <a:rPr lang="et-EE" sz="1800" b="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t-EE"/>
              <a:t>B</a:t>
            </a:r>
          </a:p>
          <a:p>
            <a:pPr lvl="1"/>
            <a:endParaRPr lang="es-ES" dirty="0"/>
          </a:p>
          <a:p>
            <a:pPr lvl="1"/>
            <a:r>
              <a:rPr lang="et-EE" sz="1800"/>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t-EE"/>
              <a:t>D</a:t>
            </a:r>
          </a:p>
          <a:p>
            <a:pPr lvl="1"/>
            <a:endParaRPr lang="es-ES" dirty="0"/>
          </a:p>
          <a:p>
            <a:pPr lvl="1"/>
            <a:r>
              <a:rPr lang="et-EE" sz="1800"/>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t-EE"/>
              <a:t>Geograafia 200</a:t>
            </a:r>
          </a:p>
          <a:p>
            <a:pPr>
              <a:lnSpc>
                <a:spcPts val="3000"/>
              </a:lnSpc>
            </a:pPr>
            <a:r>
              <a:rPr lang="et-EE">
                <a:solidFill>
                  <a:schemeClr val="accent2"/>
                </a:solidFill>
              </a:rPr>
              <a:t>⸺</a:t>
            </a:r>
          </a:p>
          <a:p>
            <a:r>
              <a:rPr lang="et-EE" sz="2500"/>
              <a:t>Kui mitmel riigil ELis ei ole ühist riigipiiri ühegi teise ELi liikmesriigiga?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8D9D887-839C-14D0-551F-48D548629053}"/>
              </a:ext>
            </a:extLst>
          </p:cNvPr>
          <p:cNvSpPr txBox="1">
            <a:spLocks/>
          </p:cNvSpPr>
          <p:nvPr/>
        </p:nvSpPr>
        <p:spPr bwMode="auto">
          <a:xfrm>
            <a:off x="3279664" y="6118605"/>
            <a:ext cx="531921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2000">
                <a:solidFill>
                  <a:srgbClr val="00B050"/>
                </a:solidFill>
                <a:latin typeface="Arial" panose="020B0604020202020204" pitchFamily="34" charset="0"/>
              </a:rPr>
              <a:t>Malta, Küpros ja Iirimaa</a:t>
            </a:r>
          </a:p>
        </p:txBody>
      </p:sp>
      <p:sp>
        <p:nvSpPr>
          <p:cNvPr id="8" name="Text Placeholder 11">
            <a:extLst>
              <a:ext uri="{FF2B5EF4-FFF2-40B4-BE49-F238E27FC236}">
                <a16:creationId xmlns:a16="http://schemas.microsoft.com/office/drawing/2014/main" id="{E47F06C6-4644-994C-B67E-F05A7B4E93A8}"/>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t-EE" sz="3200" b="1" dirty="0" err="1">
                <a:effectLst>
                  <a:outerShdw blurRad="38100" dist="38100" dir="2700000" algn="tl">
                    <a:srgbClr val="000000">
                      <a:alpha val="43137"/>
                    </a:srgbClr>
                  </a:outerShdw>
                </a:effectLst>
                <a:hlinkClick r:id="rId4" action="ppaction://hlinksldjump"/>
              </a:rPr>
              <a:t>Europa</a:t>
            </a:r>
            <a:r>
              <a:rPr lang="en-GB" sz="3200" b="1" dirty="0">
                <a:effectLst>
                  <a:outerShdw blurRad="38100" dist="38100" dir="2700000" algn="tl">
                    <a:srgbClr val="000000">
                      <a:alpha val="43137"/>
                    </a:srgbClr>
                  </a:outerShdw>
                </a:effectLst>
                <a:hlinkClick r:id="rId4" action="ppaction://hlinksldjump"/>
              </a:rPr>
              <a:t> Quest</a:t>
            </a:r>
            <a:endParaRPr lang="et-EE"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242228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6"/>
                                        </p:tgtEl>
                                        <p:attrNameLst>
                                          <p:attrName>fillcolor</p:attrName>
                                        </p:attrNameLst>
                                      </p:cBhvr>
                                      <p:to>
                                        <a:srgbClr val="92D050"/>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3"/>
                                        </p:tgtEl>
                                        <p:attrNameLst>
                                          <p:attrName>fillcolor</p:attrName>
                                        </p:attrNameLst>
                                      </p:cBhvr>
                                      <p:to>
                                        <a:srgbClr val="FF0000"/>
                                      </p:to>
                                    </p:animClr>
                                    <p:set>
                                      <p:cBhvr>
                                        <p:cTn id="19" dur="2000" fill="hold"/>
                                        <p:tgtEl>
                                          <p:spTgt spid="3"/>
                                        </p:tgtEl>
                                        <p:attrNameLst>
                                          <p:attrName>fill.type</p:attrName>
                                        </p:attrNameLst>
                                      </p:cBhvr>
                                      <p:to>
                                        <p:strVal val="solid"/>
                                      </p:to>
                                    </p:set>
                                    <p:set>
                                      <p:cBhvr>
                                        <p:cTn id="20" dur="2000" fill="hold"/>
                                        <p:tgtEl>
                                          <p:spTgt spid="3"/>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Office Theme">
  <a:themeElements>
    <a:clrScheme name="Custom 6">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SharedWithUsers xmlns="a7616446-7f67-491d-a071-b296a72de81c">
      <UserInfo>
        <DisplayName>KREPELKOVA Jaroslava</DisplayName>
        <AccountId>166</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0" ma:contentTypeDescription="Create a new document." ma:contentTypeScope="" ma:versionID="7431ca54c46e0c322616e7788ce2299f">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85393c792629708ed4b6ab0340c32456"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2.xml><?xml version="1.0" encoding="utf-8"?>
<ds:datastoreItem xmlns:ds="http://schemas.openxmlformats.org/officeDocument/2006/customXml" ds:itemID="{A90A7C63-3261-4339-B45D-1DA9B4F2B4B8}">
  <ds:schemaRefs>
    <ds:schemaRef ds:uri="http://schemas.microsoft.com/office/2006/metadata/properties"/>
    <ds:schemaRef ds:uri="http://schemas.microsoft.com/sharepoint/v3"/>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a7616446-7f67-491d-a071-b296a72de81c"/>
    <ds:schemaRef ds:uri="75666dcc-d1b0-4620-9e73-6d33eb7c4046"/>
    <ds:schemaRef ds:uri="http://purl.org/dc/dcmitype/"/>
  </ds:schemaRefs>
</ds:datastoreItem>
</file>

<file path=customXml/itemProps3.xml><?xml version="1.0" encoding="utf-8"?>
<ds:datastoreItem xmlns:ds="http://schemas.openxmlformats.org/officeDocument/2006/customXml" ds:itemID="{EEF512E2-85C4-4A2C-8015-2F10FA38F2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ppt_v3 _sample</Template>
  <TotalTime>7896</TotalTime>
  <Words>1901</Words>
  <Application>Microsoft Office PowerPoint</Application>
  <PresentationFormat>Widescreen</PresentationFormat>
  <Paragraphs>726</Paragraphs>
  <Slides>56</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Arial</vt:lpstr>
      <vt:lpstr>Calibri</vt:lpstr>
      <vt:lpstr>Courier New</vt:lpstr>
      <vt:lpstr>Open Sans</vt:lpstr>
      <vt:lpstr>Source Sans 3</vt:lpstr>
      <vt:lpstr>Source Sans 3 Medium</vt:lpstr>
      <vt:lpstr>Source Sans 3 Semibold</vt:lpstr>
      <vt:lpstr>Source Serif 4 14pt</vt:lpstr>
      <vt:lpstr>Times New Roman</vt:lpstr>
      <vt:lpstr>Wingdings</vt:lpstr>
      <vt:lpstr>Office Theme</vt:lpstr>
      <vt:lpstr>PowerPoint Presentation</vt:lpstr>
      <vt:lpstr>PowerPoint Presentation</vt:lpstr>
      <vt:lpstr>Europa Quest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NATSEV Petar</cp:lastModifiedBy>
  <cp:revision>91</cp:revision>
  <cp:lastPrinted>2020-03-11T16:07:50Z</cp:lastPrinted>
  <dcterms:created xsi:type="dcterms:W3CDTF">2020-03-24T15:57:55Z</dcterms:created>
  <dcterms:modified xsi:type="dcterms:W3CDTF">2024-11-29T11:58:18Z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0x01010044D3E1EACFA3534BAAE6733335E23D4F</vt:lpwstr>
  </property>
  <property fmtid="{D5CDD505-2E9C-101B-9397-08002B2CF9AE}" pid="3" name="MediaServiceImageTags">
    <vt:lpwstr/>
  </property>
  <property fmtid="{D5CDD505-2E9C-101B-9397-08002B2CF9AE}" pid="4" name="MSIP_Label_af60b174-6478-47f9-866e-33f097bb6603_Enabled">
    <vt:lpwstr>true</vt:lpwstr>
  </property>
  <property fmtid="{D5CDD505-2E9C-101B-9397-08002B2CF9AE}" pid="5" name="MSIP_Label_af60b174-6478-47f9-866e-33f097bb6603_SetDate">
    <vt:lpwstr>2024-06-20T12:43:25Z</vt:lpwstr>
  </property>
  <property fmtid="{D5CDD505-2E9C-101B-9397-08002B2CF9AE}" pid="6" name="MSIP_Label_af60b174-6478-47f9-866e-33f097bb6603_Method">
    <vt:lpwstr>Privileged</vt:lpwstr>
  </property>
  <property fmtid="{D5CDD505-2E9C-101B-9397-08002B2CF9AE}" pid="7" name="MSIP_Label_af60b174-6478-47f9-866e-33f097bb6603_Name">
    <vt:lpwstr>GSCEU - PUBLIC Label</vt:lpwstr>
  </property>
  <property fmtid="{D5CDD505-2E9C-101B-9397-08002B2CF9AE}" pid="8" name="MSIP_Label_af60b174-6478-47f9-866e-33f097bb6603_SiteId">
    <vt:lpwstr>03ad1c97-0a4d-4e82-8f93-27291a6a0767</vt:lpwstr>
  </property>
  <property fmtid="{D5CDD505-2E9C-101B-9397-08002B2CF9AE}" pid="9" name="MSIP_Label_af60b174-6478-47f9-866e-33f097bb6603_ActionId">
    <vt:lpwstr>e5beeabf-eb77-42f7-99eb-1828976acfdb</vt:lpwstr>
  </property>
  <property fmtid="{D5CDD505-2E9C-101B-9397-08002B2CF9AE}" pid="10" name="MSIP_Label_af60b174-6478-47f9-866e-33f097bb6603_ContentBits">
    <vt:lpwstr>0</vt:lpwstr>
  </property>
</Properties>
</file>