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p:scale>
          <a:sx n="66" d="100"/>
          <a:sy n="66" d="100"/>
        </p:scale>
        <p:origin x="2370" y="36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1/29/2025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nl/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European Union is a</a:t>
            </a:r>
            <a:r>
              <a:rPr lang="en-US" sz="1200" b="0" kern="1200" dirty="0">
                <a:solidFill>
                  <a:schemeClr val="tx1"/>
                </a:solidFill>
                <a:effectLst/>
                <a:latin typeface="+mn-lt"/>
                <a:ea typeface="+mn-ea"/>
                <a:cs typeface="+mn-cs"/>
              </a:rPr>
              <a:t> joint project for economic and political cooperation between 27 member states. </a:t>
            </a:r>
            <a:br>
              <a:rPr lang="en-US" sz="1200" b="0" kern="1200" dirty="0">
                <a:solidFill>
                  <a:schemeClr val="tx1"/>
                </a:solidFill>
                <a:effectLst/>
                <a:latin typeface="+mn-lt"/>
                <a:ea typeface="+mn-ea"/>
                <a:cs typeface="+mn-cs"/>
              </a:rPr>
            </a:br>
            <a:r>
              <a:rPr lang="en-US" sz="1200" b="0" i="1" kern="1200" dirty="0">
                <a:solidFill>
                  <a:schemeClr val="tx1"/>
                </a:solidFill>
                <a:effectLst/>
                <a:latin typeface="+mn-lt"/>
                <a:ea typeface="+mn-ea"/>
                <a:cs typeface="+mn-cs"/>
              </a:rPr>
              <a:t>By working together, the member states stand stronger. The EU is a supranational political actor, which means that decision-making on certain topics is done together. Member states are responsible for implementing at national level the decisions that have been taken at EU level.  </a:t>
            </a:r>
            <a:endParaRPr lang="es-ES" b="0" dirty="0"/>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Point out that all 10 topics (and more) are somewhere in the three main priorities:</a:t>
            </a:r>
            <a:endParaRPr lang="nl-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 free and democratic Europe: </a:t>
            </a:r>
            <a:r>
              <a:rPr lang="en-US" sz="1200" i="1" kern="1200" dirty="0">
                <a:solidFill>
                  <a:schemeClr val="tx1"/>
                </a:solidFill>
                <a:effectLst/>
                <a:latin typeface="+mn-lt"/>
                <a:ea typeface="+mn-ea"/>
                <a:cs typeface="+mn-cs"/>
              </a:rPr>
              <a:t>Values, internet, career, health, purchases etc.</a:t>
            </a:r>
            <a:endParaRPr lang="nl-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 strong and secure Europe: </a:t>
            </a:r>
            <a:r>
              <a:rPr lang="en-US" sz="1200" i="1" kern="1200" dirty="0">
                <a:solidFill>
                  <a:schemeClr val="tx1"/>
                </a:solidFill>
                <a:effectLst/>
                <a:latin typeface="+mn-lt"/>
                <a:ea typeface="+mn-ea"/>
                <a:cs typeface="+mn-cs"/>
              </a:rPr>
              <a:t>Security, money, purchases, travels etc.</a:t>
            </a:r>
            <a:endParaRPr lang="nl-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 prosperous and competitive Europe: </a:t>
            </a:r>
            <a:r>
              <a:rPr lang="en-US" sz="1200" i="1" kern="1200" dirty="0">
                <a:solidFill>
                  <a:schemeClr val="tx1"/>
                </a:solidFill>
                <a:effectLst/>
                <a:latin typeface="+mn-lt"/>
                <a:ea typeface="+mn-ea"/>
                <a:cs typeface="+mn-cs"/>
              </a:rPr>
              <a:t>Money, career, life outdoors, food etc.</a:t>
            </a:r>
            <a:r>
              <a:rPr lang="en-US" sz="1200"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story of the EU has gone from cooperation in trading steel and coal to make sure there would “never again” be war on the continent, to the Union of values we know now. </a:t>
            </a:r>
            <a:endParaRPr lang="nl-NL"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ym typeface="Wingdings" panose="05000000000000000000" pitchFamily="2" charset="2"/>
              </a:rPr>
              <a:t> </a:t>
            </a:r>
            <a:r>
              <a:rPr lang="en-US" sz="1200" b="1" dirty="0"/>
              <a:t>European Council: </a:t>
            </a:r>
            <a:r>
              <a:rPr lang="en-US" sz="1200" dirty="0"/>
              <a:t>heads of state or government, who decide on the political agenda of the EU.</a:t>
            </a:r>
          </a:p>
          <a:p>
            <a:pPr marL="171450" indent="-171450">
              <a:buFont typeface="Wingdings" panose="05000000000000000000" pitchFamily="2" charset="2"/>
              <a:buChar char="à"/>
            </a:pPr>
            <a:r>
              <a:rPr lang="en-US" sz="1200" b="1" dirty="0"/>
              <a:t>European Commission: </a:t>
            </a:r>
            <a:r>
              <a:rPr lang="en-US" sz="1200" dirty="0"/>
              <a:t>the independent executive power of the EU. One commissioner per member state. Takes the initiative for new EU legislation. </a:t>
            </a:r>
          </a:p>
          <a:p>
            <a:pPr marL="171450" indent="-171450">
              <a:buFont typeface="Wingdings" panose="05000000000000000000" pitchFamily="2" charset="2"/>
              <a:buChar char="à"/>
            </a:pPr>
            <a:r>
              <a:rPr lang="en-US" sz="1200" b="1" dirty="0"/>
              <a:t>European Parliament: </a:t>
            </a:r>
            <a:r>
              <a:rPr lang="en-US" sz="1200" dirty="0"/>
              <a:t>“the voice of the people” in the EU. Democratic control of the legislative process. Shares legislative power with the Council of the European Union. </a:t>
            </a:r>
          </a:p>
          <a:p>
            <a:r>
              <a:rPr lang="en-US" sz="1200" b="1" dirty="0">
                <a:sym typeface="Wingdings" panose="05000000000000000000" pitchFamily="2" charset="2"/>
              </a:rPr>
              <a:t> </a:t>
            </a:r>
            <a:r>
              <a:rPr lang="en-US" sz="1200" b="1" dirty="0"/>
              <a:t>Council of the European Union: </a:t>
            </a:r>
            <a:r>
              <a:rPr lang="en-US" sz="1200" dirty="0"/>
              <a:t>“the voice of the member states” in the EU. One minister from each state on ten different topics. Shares legislative power with the European Parliament.</a:t>
            </a:r>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priorities are set by the European Council, the European Commission puts forward new legislation. Both the European Parliament and the Council of the European Union discuss, amend and vote on the proposed legislation, in several rounds if necessary. If the legislation is adopted, the European Commission is responsible for enforcing it and making sure the member states implement/ratify the legislation at national level. </a:t>
            </a:r>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n-GB" sz="1200" b="0" i="1" kern="1200" noProof="0" dirty="0">
                <a:solidFill>
                  <a:schemeClr val="tx1"/>
                </a:solidFill>
                <a:effectLst/>
                <a:latin typeface="+mn-lt"/>
                <a:ea typeface="+mn-ea"/>
                <a:cs typeface="+mn-cs"/>
              </a:rPr>
              <a:t>Insert stats and figures as prepared by you. </a:t>
            </a:r>
            <a:r>
              <a:rPr lang="en-GB" sz="1200" b="0" i="1" u="none" kern="1200" noProof="0" dirty="0">
                <a:solidFill>
                  <a:schemeClr val="tx1"/>
                </a:solidFill>
                <a:effectLst/>
                <a:latin typeface="+mn-lt"/>
                <a:ea typeface="+mn-ea"/>
                <a:cs typeface="+mn-cs"/>
              </a:rPr>
              <a:t>Delete ‘state/’ or ‘/government’ as appropriate.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n-GB" sz="1200" kern="1200" noProof="0" dirty="0">
                <a:solidFill>
                  <a:schemeClr val="tx1"/>
                </a:solidFill>
                <a:effectLst/>
                <a:latin typeface="+mn-lt"/>
                <a:ea typeface="+mn-ea"/>
                <a:cs typeface="+mn-cs"/>
              </a:rPr>
              <a:t>Useful resource for preparation: </a:t>
            </a:r>
            <a:r>
              <a:rPr lang="en-GB" sz="1200" u="sng" kern="1200" noProof="0" dirty="0">
                <a:solidFill>
                  <a:schemeClr val="tx1"/>
                </a:solidFill>
                <a:effectLst/>
                <a:latin typeface="+mn-lt"/>
                <a:ea typeface="+mn-ea"/>
                <a:cs typeface="+mn-cs"/>
                <a:hlinkClick r:id="rId3"/>
              </a:rPr>
              <a:t>https://op.europa.eu/webpub/com/short-guide-eu/en/</a:t>
            </a:r>
            <a:r>
              <a:rPr lang="en-GB" sz="1200" u="sng" kern="1200" noProof="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sym typeface="Wingdings" pitchFamily="2" charset="2"/>
              </a:rPr>
              <a:t></a:t>
            </a:r>
            <a:r>
              <a:rPr lang="en-US" sz="1200" b="0" i="1" kern="1200" dirty="0">
                <a:solidFill>
                  <a:schemeClr val="tx1"/>
                </a:solidFill>
                <a:effectLst/>
                <a:latin typeface="+mn-lt"/>
                <a:ea typeface="+mn-ea"/>
                <a:cs typeface="+mn-cs"/>
              </a:rPr>
              <a:t> Projects in the region you would like to highlight.  </a:t>
            </a:r>
            <a:endParaRPr lang="nl-NL"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Of course, a lot of topics are dealt with at international and national level. But as participants can see here, the EU is also close by. The EU funds many regional projects.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sym typeface="Wingdings" pitchFamily="2" charset="2"/>
              </a:rPr>
              <a:t></a:t>
            </a:r>
            <a:r>
              <a:rPr lang="en-US" sz="1200" i="1" kern="1200" dirty="0">
                <a:solidFill>
                  <a:schemeClr val="tx1"/>
                </a:solidFill>
                <a:effectLst/>
                <a:latin typeface="+mn-lt"/>
                <a:ea typeface="+mn-ea"/>
                <a:cs typeface="+mn-cs"/>
                <a:sym typeface="Wingdings" pitchFamily="2" charset="2"/>
              </a:rPr>
              <a:t> </a:t>
            </a:r>
            <a:r>
              <a:rPr lang="en-US" sz="1200" kern="1200" dirty="0">
                <a:solidFill>
                  <a:schemeClr val="tx1"/>
                </a:solidFill>
                <a:effectLst/>
                <a:latin typeface="+mn-lt"/>
                <a:ea typeface="+mn-ea"/>
                <a:cs typeface="+mn-cs"/>
              </a:rPr>
              <a:t>Use the website ‘What Europe does for me’ to find projects in your region: </a:t>
            </a:r>
            <a:r>
              <a:rPr lang="en-US" sz="1200" u="sng" kern="1200" dirty="0">
                <a:solidFill>
                  <a:schemeClr val="tx1"/>
                </a:solidFill>
                <a:effectLst/>
                <a:latin typeface="+mn-lt"/>
                <a:ea typeface="+mn-ea"/>
                <a:cs typeface="+mn-cs"/>
                <a:hlinkClick r:id="rId3"/>
              </a:rPr>
              <a:t>https://what-europe-does-for-me.europarl.europa.eu/nl/region</a:t>
            </a:r>
            <a:r>
              <a:rPr lang="en-US" sz="1200"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Wingdings" panose="05000000000000000000" pitchFamily="2" charset="2"/>
              </a:rPr>
              <a:t> </a:t>
            </a:r>
            <a:r>
              <a:rPr lang="en-US" dirty="0"/>
              <a:t>Depending on the news article chosen during preparation.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1/29/2025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en-US" dirty="0"/>
              <a:t>Working together in the European Union</a:t>
            </a:r>
            <a:endParaRPr lang="en-GB" dirty="0"/>
          </a:p>
          <a:p>
            <a:pPr>
              <a:defRPr/>
            </a:pPr>
            <a:r>
              <a:rPr lang="en-GB" dirty="0">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n-GB" altLang="en-US" sz="1400" b="1" dirty="0">
                  <a:solidFill>
                    <a:schemeClr val="accent6"/>
                  </a:solidFill>
                  <a:latin typeface="Source Sans 3" panose="020B0303030403020204" pitchFamily="34" charset="0"/>
                  <a:cs typeface="Arial" panose="020B0604020202020204" pitchFamily="34" charset="0"/>
                </a:rPr>
                <a:t>Council of the European Union</a:t>
              </a:r>
            </a:p>
            <a:p>
              <a:pPr eaLnBrk="1" hangingPunct="1">
                <a:spcBef>
                  <a:spcPts val="100"/>
                </a:spcBef>
                <a:spcAft>
                  <a:spcPts val="600"/>
                </a:spcAft>
                <a:buFontTx/>
                <a:buNone/>
                <a:defRPr/>
              </a:pPr>
              <a:r>
                <a:rPr lang="en-GB" altLang="en-US" sz="1400" dirty="0">
                  <a:solidFill>
                    <a:schemeClr val="accent6"/>
                  </a:solidFill>
                  <a:latin typeface="Source Sans 3" panose="020B0303030403020204" pitchFamily="34" charset="0"/>
                  <a:cs typeface="Arial" panose="020B0604020202020204" pitchFamily="34" charset="0"/>
                </a:rPr>
                <a:t>General Secretariat</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i="1" dirty="0">
                <a:solidFill>
                  <a:schemeClr val="tx2"/>
                </a:solidFill>
                <a:latin typeface="Source Serif 4 14pt" panose="02040603050405020204" pitchFamily="18" charset="0"/>
                <a:ea typeface="Source Serif 4 14pt" panose="02040603050405020204" pitchFamily="18" charset="0"/>
              </a:rPr>
              <a:t>Civic education package</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35008" y="262011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3834" y="93809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3834" y="262469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01619" y="262011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619" y="431893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901619" y="602541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81727" y="431893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81727" y="263699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70673" y="431893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4400" dirty="0">
                <a:solidFill>
                  <a:srgbClr val="003399"/>
                </a:solidFill>
              </a:rPr>
              <a:t>Our country’s influence in the EU</a:t>
            </a:r>
          </a:p>
          <a:p>
            <a:pPr>
              <a:lnSpc>
                <a:spcPts val="3000"/>
              </a:lnSpc>
            </a:pPr>
            <a:r>
              <a:rPr lang="es-ES" sz="4400" dirty="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nl-NL" sz="3200" b="1" dirty="0">
                <a:solidFill>
                  <a:srgbClr val="003399"/>
                </a:solidFill>
                <a:ea typeface="Arial" charset="0"/>
                <a:cs typeface="Arial" charset="0"/>
              </a:rPr>
              <a:t>_______</a:t>
            </a:r>
          </a:p>
          <a:p>
            <a:pPr marL="742950" indent="-742950" algn="l">
              <a:buAutoNum type="arabicPeriod"/>
            </a:pPr>
            <a:r>
              <a:rPr lang="nl-NL" sz="3200" b="1" dirty="0">
                <a:solidFill>
                  <a:srgbClr val="003399"/>
                </a:solidFill>
                <a:ea typeface="Arial" charset="0"/>
                <a:cs typeface="Arial" charset="0"/>
              </a:rPr>
              <a:t>_______</a:t>
            </a:r>
          </a:p>
          <a:p>
            <a:pPr marL="742950" indent="-742950" algn="l">
              <a:buAutoNum type="arabicPeriod"/>
            </a:pPr>
            <a:r>
              <a:rPr lang="nl-NL" sz="3200" b="1" dirty="0">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en-US" sz="2400" dirty="0"/>
              <a:t>Food</a:t>
            </a:r>
          </a:p>
          <a:p>
            <a:pPr>
              <a:buClrTx/>
              <a:buSzPct val="100000"/>
              <a:buFont typeface="System Font Regular"/>
              <a:buChar char="→"/>
            </a:pPr>
            <a:r>
              <a:rPr lang="en-US" sz="2400" dirty="0"/>
              <a:t>Purchases </a:t>
            </a:r>
          </a:p>
          <a:p>
            <a:pPr>
              <a:buClrTx/>
              <a:buSzPct val="100000"/>
              <a:buFont typeface="System Font Regular"/>
              <a:buChar char="→"/>
            </a:pPr>
            <a:r>
              <a:rPr lang="en-US" sz="2400" dirty="0"/>
              <a:t>Internet</a:t>
            </a:r>
          </a:p>
          <a:p>
            <a:pPr>
              <a:buClrTx/>
              <a:buSzPct val="100000"/>
              <a:buFont typeface="System Font Regular"/>
              <a:buChar char="→"/>
            </a:pPr>
            <a:r>
              <a:rPr lang="en-US" sz="2400" dirty="0"/>
              <a:t>Life outdoors</a:t>
            </a:r>
          </a:p>
          <a:p>
            <a:pPr>
              <a:buClrTx/>
              <a:buSzPct val="100000"/>
              <a:buFont typeface="System Font Regular"/>
              <a:buChar char="→"/>
            </a:pPr>
            <a:r>
              <a:rPr lang="en-US" sz="2400" dirty="0"/>
              <a:t>Health</a:t>
            </a:r>
          </a:p>
          <a:p>
            <a:pPr>
              <a:buClrTx/>
              <a:buSzPct val="100000"/>
              <a:buFont typeface="System Font Regular"/>
              <a:buChar char="→"/>
            </a:pPr>
            <a:r>
              <a:rPr lang="en-US" sz="2400" dirty="0"/>
              <a:t>Career</a:t>
            </a:r>
          </a:p>
          <a:p>
            <a:pPr>
              <a:buClrTx/>
              <a:buSzPct val="100000"/>
              <a:buFont typeface="System Font Regular"/>
              <a:buChar char="→"/>
            </a:pPr>
            <a:r>
              <a:rPr lang="en-US" sz="2400" dirty="0"/>
              <a:t>Money</a:t>
            </a:r>
          </a:p>
          <a:p>
            <a:pPr>
              <a:buClrTx/>
              <a:buSzPct val="100000"/>
              <a:buFont typeface="System Font Regular"/>
              <a:buChar char="→"/>
            </a:pPr>
            <a:r>
              <a:rPr lang="en-US" sz="2400" dirty="0"/>
              <a:t>Travels </a:t>
            </a:r>
          </a:p>
          <a:p>
            <a:pPr>
              <a:buClrTx/>
              <a:buSzPct val="100000"/>
              <a:buFont typeface="System Font Regular"/>
              <a:buChar char="→"/>
            </a:pPr>
            <a:r>
              <a:rPr lang="en-US" sz="2400" dirty="0"/>
              <a:t>Values</a:t>
            </a:r>
          </a:p>
          <a:p>
            <a:pPr>
              <a:buClrTx/>
              <a:buSzPct val="100000"/>
              <a:buFont typeface="System Font Regular"/>
              <a:buChar char="→"/>
            </a:pPr>
            <a:r>
              <a:rPr lang="en-US" sz="2400" dirty="0"/>
              <a:t>Security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es-ES" dirty="0"/>
              <a:t>Ranking </a:t>
            </a:r>
            <a:r>
              <a:rPr lang="es-ES" dirty="0" err="1"/>
              <a:t>your</a:t>
            </a:r>
            <a:r>
              <a:rPr lang="es-ES" dirty="0"/>
              <a:t> </a:t>
            </a:r>
            <a:r>
              <a:rPr lang="es-ES" dirty="0" err="1"/>
              <a:t>own</a:t>
            </a:r>
            <a:r>
              <a:rPr lang="es-ES" dirty="0"/>
              <a:t> </a:t>
            </a:r>
            <a:r>
              <a:rPr lang="es-ES" dirty="0" err="1"/>
              <a:t>priorities</a:t>
            </a:r>
            <a:endParaRPr lang="es-ES" dirty="0"/>
          </a:p>
          <a:p>
            <a:pPr>
              <a:lnSpc>
                <a:spcPts val="3000"/>
              </a:lnSpc>
            </a:pPr>
            <a:r>
              <a:rPr lang="es-ES" dirty="0">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en-US" sz="1800" dirty="0"/>
              <a:t>A new legislative cycle starts every five years.</a:t>
            </a:r>
            <a:br>
              <a:rPr lang="en-US" sz="1800" dirty="0"/>
            </a:br>
            <a:endParaRPr lang="en-US" sz="1800" dirty="0"/>
          </a:p>
          <a:p>
            <a:r>
              <a:rPr lang="en-US" sz="1800" dirty="0"/>
              <a:t>The European Council meet to discuss priorities during an EU summit. The 27 heads of state or government agree on a strategic agenda.</a:t>
            </a:r>
            <a:br>
              <a:rPr lang="en-US" sz="1800" dirty="0"/>
            </a:br>
            <a:endParaRPr lang="en-US" sz="1800" dirty="0"/>
          </a:p>
          <a:p>
            <a:r>
              <a:rPr lang="en-US" sz="1800" dirty="0"/>
              <a:t>The </a:t>
            </a:r>
            <a:r>
              <a:rPr lang="en-US" sz="1800" dirty="0" err="1"/>
              <a:t>stategic</a:t>
            </a:r>
            <a:r>
              <a:rPr lang="en-US" sz="1800" dirty="0"/>
              <a:t> agenda sets out political guidelines for the European Commission to work with.</a:t>
            </a:r>
            <a:br>
              <a:rPr lang="en-US" sz="1800" dirty="0"/>
            </a:br>
            <a:endParaRPr lang="en-US" sz="1800" dirty="0"/>
          </a:p>
          <a:p>
            <a:r>
              <a:rPr lang="en-US" sz="1800" dirty="0"/>
              <a:t>Every six months, the member state holding the Presidency sets out its own priorities, determined by pressing EU issues.</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es-ES" dirty="0" err="1"/>
              <a:t>How</a:t>
            </a:r>
            <a:r>
              <a:rPr lang="es-ES" dirty="0"/>
              <a:t> EU </a:t>
            </a:r>
            <a:r>
              <a:rPr lang="es-ES" dirty="0" err="1"/>
              <a:t>priorities</a:t>
            </a:r>
            <a:r>
              <a:rPr lang="es-ES" dirty="0"/>
              <a:t> are set</a:t>
            </a:r>
          </a:p>
          <a:p>
            <a:pPr>
              <a:lnSpc>
                <a:spcPts val="3000"/>
              </a:lnSpc>
            </a:pPr>
            <a:r>
              <a:rPr lang="es-ES" dirty="0">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en-US" sz="1600" b="1" dirty="0"/>
              <a:t>A free and democratic Europe</a:t>
            </a:r>
          </a:p>
          <a:p>
            <a:r>
              <a:rPr lang="en-US" sz="1600" dirty="0">
                <a:sym typeface="Wingdings" panose="05000000000000000000" pitchFamily="2" charset="2"/>
              </a:rPr>
              <a:t> </a:t>
            </a:r>
            <a:r>
              <a:rPr lang="en-US" sz="1600" dirty="0"/>
              <a:t>upholding European values within the EU</a:t>
            </a:r>
          </a:p>
          <a:p>
            <a:r>
              <a:rPr lang="en-US" sz="1600" dirty="0">
                <a:sym typeface="Wingdings" panose="05000000000000000000" pitchFamily="2" charset="2"/>
              </a:rPr>
              <a:t> </a:t>
            </a:r>
            <a:r>
              <a:rPr lang="en-US" sz="1600" dirty="0"/>
              <a:t>living up to EU values at global level</a:t>
            </a:r>
          </a:p>
          <a:p>
            <a:endParaRPr lang="en-US" sz="1600" dirty="0"/>
          </a:p>
          <a:p>
            <a:r>
              <a:rPr lang="en-US" sz="1600" b="1" dirty="0"/>
              <a:t>A strong and secure Europe</a:t>
            </a:r>
          </a:p>
          <a:p>
            <a:r>
              <a:rPr lang="en-US" sz="1600" dirty="0">
                <a:sym typeface="Wingdings" panose="05000000000000000000" pitchFamily="2" charset="2"/>
              </a:rPr>
              <a:t> </a:t>
            </a:r>
            <a:r>
              <a:rPr lang="en-US" sz="1600" dirty="0"/>
              <a:t>ensuring coherent and influential external action</a:t>
            </a:r>
          </a:p>
          <a:p>
            <a:r>
              <a:rPr lang="en-US" sz="1600" dirty="0">
                <a:sym typeface="Wingdings" panose="05000000000000000000" pitchFamily="2" charset="2"/>
              </a:rPr>
              <a:t> </a:t>
            </a:r>
            <a:r>
              <a:rPr lang="en-US" sz="1600" dirty="0"/>
              <a:t>strengthening EU security and </a:t>
            </a:r>
            <a:r>
              <a:rPr lang="en-US" sz="1600" dirty="0" err="1"/>
              <a:t>defence</a:t>
            </a:r>
            <a:r>
              <a:rPr lang="en-US" sz="1600" dirty="0"/>
              <a:t>, and protecting EU citizens</a:t>
            </a:r>
          </a:p>
          <a:p>
            <a:r>
              <a:rPr lang="en-US" sz="1600" dirty="0">
                <a:sym typeface="Wingdings" panose="05000000000000000000" pitchFamily="2" charset="2"/>
              </a:rPr>
              <a:t> </a:t>
            </a:r>
            <a:r>
              <a:rPr lang="en-US" sz="1600" dirty="0"/>
              <a:t>preparing for a bigger and stronger Union</a:t>
            </a:r>
          </a:p>
          <a:p>
            <a:r>
              <a:rPr lang="en-US" sz="1600" dirty="0">
                <a:sym typeface="Wingdings" panose="05000000000000000000" pitchFamily="2" charset="2"/>
              </a:rPr>
              <a:t> </a:t>
            </a:r>
            <a:r>
              <a:rPr lang="en-US" sz="1600" dirty="0"/>
              <a:t>pursuing a comprehensive approach to migration and border management</a:t>
            </a:r>
          </a:p>
          <a:p>
            <a:endParaRPr lang="en-US" sz="1600" dirty="0"/>
          </a:p>
          <a:p>
            <a:r>
              <a:rPr lang="en-US" sz="1600" b="1" dirty="0"/>
              <a:t>A prosperous and competitive Europe</a:t>
            </a:r>
          </a:p>
          <a:p>
            <a:r>
              <a:rPr lang="en-US" sz="1600" dirty="0">
                <a:sym typeface="Wingdings" panose="05000000000000000000" pitchFamily="2" charset="2"/>
              </a:rPr>
              <a:t> </a:t>
            </a:r>
            <a:r>
              <a:rPr lang="en-US" sz="1600" dirty="0"/>
              <a:t>bolstering the EU’s competitiveness</a:t>
            </a:r>
          </a:p>
          <a:p>
            <a:r>
              <a:rPr lang="en-US" sz="1600" dirty="0">
                <a:sym typeface="Wingdings" panose="05000000000000000000" pitchFamily="2" charset="2"/>
              </a:rPr>
              <a:t> </a:t>
            </a:r>
            <a:r>
              <a:rPr lang="en-US" sz="1600" dirty="0"/>
              <a:t>making a success of the green and digital transitions</a:t>
            </a:r>
          </a:p>
          <a:p>
            <a:pPr marL="285750" indent="-285750">
              <a:buFont typeface="Wingdings" panose="05000000000000000000" pitchFamily="2" charset="2"/>
              <a:buChar char="à"/>
            </a:pPr>
            <a:r>
              <a:rPr lang="en-US" sz="1600" dirty="0"/>
              <a:t>promoting an innovation- and business-friendly environment</a:t>
            </a:r>
          </a:p>
          <a:p>
            <a:pPr marL="285750" indent="-285750">
              <a:buFont typeface="Wingdings" panose="05000000000000000000" pitchFamily="2" charset="2"/>
              <a:buChar char="à"/>
            </a:pPr>
            <a:r>
              <a:rPr lang="en-US" sz="1600" dirty="0"/>
              <a:t>advancing together</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es-ES" dirty="0"/>
              <a:t>EU </a:t>
            </a:r>
            <a:r>
              <a:rPr lang="es-ES" dirty="0" err="1"/>
              <a:t>priorities</a:t>
            </a:r>
            <a:r>
              <a:rPr lang="es-ES" dirty="0"/>
              <a:t> 2024-2029</a:t>
            </a:r>
          </a:p>
          <a:p>
            <a:pPr>
              <a:lnSpc>
                <a:spcPts val="3000"/>
              </a:lnSpc>
            </a:pPr>
            <a:r>
              <a:rPr lang="es-ES" dirty="0">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es-ES" dirty="0"/>
              <a:t>27 EU </a:t>
            </a:r>
            <a:r>
              <a:rPr lang="es-ES" dirty="0" err="1"/>
              <a:t>countries</a:t>
            </a:r>
            <a:r>
              <a:rPr lang="es-ES" dirty="0"/>
              <a:t> </a:t>
            </a:r>
            <a:r>
              <a:rPr lang="es-ES" dirty="0" err="1"/>
              <a:t>working</a:t>
            </a:r>
            <a:r>
              <a:rPr lang="es-ES" dirty="0"/>
              <a:t> </a:t>
            </a:r>
            <a:r>
              <a:rPr lang="es-ES" dirty="0" err="1"/>
              <a:t>together</a:t>
            </a:r>
            <a:endParaRPr lang="es-ES" dirty="0"/>
          </a:p>
          <a:p>
            <a:pPr>
              <a:lnSpc>
                <a:spcPts val="3000"/>
              </a:lnSpc>
            </a:pPr>
            <a:r>
              <a:rPr lang="es-ES" dirty="0">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en-US" dirty="0"/>
              <a:t>Every six months, a member state holds the Presidency. </a:t>
            </a:r>
          </a:p>
          <a:p>
            <a:r>
              <a:rPr lang="en-US" dirty="0"/>
              <a:t>The last time </a:t>
            </a:r>
            <a:r>
              <a:rPr lang="en-US" b="1" dirty="0"/>
              <a:t>[your country] </a:t>
            </a:r>
            <a:r>
              <a:rPr lang="en-US" dirty="0"/>
              <a:t>held the Presidency was </a:t>
            </a:r>
            <a:r>
              <a:rPr lang="en-US" b="1" dirty="0"/>
              <a:t>[year].</a:t>
            </a:r>
          </a:p>
          <a:p>
            <a:r>
              <a:rPr lang="en-US" dirty="0"/>
              <a:t>The next time </a:t>
            </a:r>
            <a:r>
              <a:rPr lang="en-US" b="1" dirty="0"/>
              <a:t>[your country] </a:t>
            </a:r>
            <a:r>
              <a:rPr lang="nl-NL" dirty="0" err="1">
                <a:latin typeface="Arial" charset="0"/>
                <a:ea typeface="Arial" charset="0"/>
                <a:cs typeface="Arial" charset="0"/>
              </a:rPr>
              <a:t>will</a:t>
            </a:r>
            <a:r>
              <a:rPr lang="nl-NL" dirty="0">
                <a:latin typeface="Arial" charset="0"/>
                <a:ea typeface="Arial" charset="0"/>
                <a:cs typeface="Arial" charset="0"/>
              </a:rPr>
              <a:t> </a:t>
            </a:r>
            <a:r>
              <a:rPr lang="nl-NL" dirty="0" err="1">
                <a:latin typeface="Arial" charset="0"/>
                <a:ea typeface="Arial" charset="0"/>
                <a:cs typeface="Arial" charset="0"/>
              </a:rPr>
              <a:t>hold</a:t>
            </a:r>
            <a:r>
              <a:rPr lang="nl-NL" dirty="0">
                <a:latin typeface="Arial" charset="0"/>
                <a:ea typeface="Arial" charset="0"/>
                <a:cs typeface="Arial" charset="0"/>
              </a:rPr>
              <a:t> </a:t>
            </a:r>
            <a:r>
              <a:rPr lang="nl-NL" dirty="0" err="1">
                <a:latin typeface="Arial" charset="0"/>
                <a:ea typeface="Arial" charset="0"/>
                <a:cs typeface="Arial" charset="0"/>
              </a:rPr>
              <a:t>the</a:t>
            </a:r>
            <a:r>
              <a:rPr lang="nl-NL" dirty="0">
                <a:latin typeface="Arial" charset="0"/>
                <a:ea typeface="Arial" charset="0"/>
                <a:cs typeface="Arial" charset="0"/>
              </a:rPr>
              <a:t> </a:t>
            </a:r>
            <a:r>
              <a:rPr lang="nl-NL" dirty="0" err="1">
                <a:latin typeface="Arial" charset="0"/>
                <a:ea typeface="Arial" charset="0"/>
                <a:cs typeface="Arial" charset="0"/>
              </a:rPr>
              <a:t>Presidency</a:t>
            </a:r>
            <a:r>
              <a:rPr lang="nl-NL" dirty="0">
                <a:latin typeface="Arial" charset="0"/>
                <a:ea typeface="Arial" charset="0"/>
                <a:cs typeface="Arial" charset="0"/>
              </a:rPr>
              <a:t> is </a:t>
            </a:r>
            <a:r>
              <a:rPr lang="en-US" b="1" dirty="0"/>
              <a:t>[year].</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es-ES" sz="3200" b="1" dirty="0" err="1">
                <a:solidFill>
                  <a:schemeClr val="tx1"/>
                </a:solidFill>
              </a:rPr>
              <a:t>Rotating</a:t>
            </a:r>
            <a:r>
              <a:rPr lang="es-ES" sz="3200" b="1" dirty="0">
                <a:solidFill>
                  <a:schemeClr val="tx1"/>
                </a:solidFill>
              </a:rPr>
              <a:t> </a:t>
            </a:r>
            <a:r>
              <a:rPr lang="es-ES" sz="3200" b="1" dirty="0" err="1">
                <a:solidFill>
                  <a:schemeClr val="tx1"/>
                </a:solidFill>
              </a:rPr>
              <a:t>Presidency</a:t>
            </a:r>
            <a:r>
              <a:rPr lang="es-ES" sz="3200" b="1" dirty="0">
                <a:solidFill>
                  <a:schemeClr val="tx1"/>
                </a:solidFill>
              </a:rPr>
              <a:t> </a:t>
            </a:r>
            <a:r>
              <a:rPr lang="es-ES" sz="3200" b="1" dirty="0" err="1">
                <a:solidFill>
                  <a:schemeClr val="tx1"/>
                </a:solidFill>
              </a:rPr>
              <a:t>of</a:t>
            </a:r>
            <a:r>
              <a:rPr lang="es-ES" sz="3200" b="1" dirty="0">
                <a:solidFill>
                  <a:schemeClr val="tx1"/>
                </a:solidFill>
              </a:rPr>
              <a:t> </a:t>
            </a:r>
            <a:r>
              <a:rPr lang="es-ES" sz="3200" b="1" dirty="0" err="1">
                <a:solidFill>
                  <a:schemeClr val="tx1"/>
                </a:solidFill>
              </a:rPr>
              <a:t>the</a:t>
            </a:r>
            <a:r>
              <a:rPr lang="es-ES" sz="3200" b="1" dirty="0">
                <a:solidFill>
                  <a:schemeClr val="tx1"/>
                </a:solidFill>
              </a:rPr>
              <a:t> </a:t>
            </a:r>
            <a:r>
              <a:rPr lang="es-ES" sz="3200" b="1" dirty="0" err="1">
                <a:solidFill>
                  <a:schemeClr val="tx1"/>
                </a:solidFill>
              </a:rPr>
              <a:t>European</a:t>
            </a:r>
            <a:r>
              <a:rPr lang="es-ES" sz="3200" b="1" dirty="0">
                <a:solidFill>
                  <a:schemeClr val="tx1"/>
                </a:solidFill>
              </a:rPr>
              <a:t> </a:t>
            </a:r>
            <a:r>
              <a:rPr lang="es-ES" sz="3200" b="1" dirty="0" err="1">
                <a:solidFill>
                  <a:schemeClr val="tx1"/>
                </a:solidFill>
              </a:rPr>
              <a:t>Union</a:t>
            </a:r>
            <a:endParaRPr lang="es-ES" sz="3200" b="1" dirty="0">
              <a:solidFill>
                <a:schemeClr val="tx1"/>
              </a:solidFill>
            </a:endParaRPr>
          </a:p>
          <a:p>
            <a:pPr marL="12700" indent="0">
              <a:lnSpc>
                <a:spcPts val="3000"/>
              </a:lnSpc>
              <a:buNone/>
            </a:pPr>
            <a:r>
              <a:rPr lang="es-ES" sz="3200" dirty="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1800" dirty="0">
                <a:latin typeface="Source Sans 3" panose="020B0303030403020204" pitchFamily="34" charset="0"/>
                <a:hlinkClick r:id="rId3"/>
              </a:rPr>
              <a:t>https://newsroom.consilium.europa.eu/events/20150629-what-is-the-council-presidency-and-how-does-it-work/106943-what-is-the-council-presidency-and-how-does-it-work-20150629</a:t>
            </a:r>
            <a:r>
              <a:rPr lang="es-ES" sz="1800" dirty="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en-US" dirty="0"/>
              <a:t>Watch at the link below:</a:t>
            </a:r>
            <a:endParaRPr lang="fr-BE" dirty="0"/>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es-ES" dirty="0" err="1"/>
              <a:t>Thank</a:t>
            </a:r>
            <a:r>
              <a:rPr lang="es-ES" dirty="0"/>
              <a:t> </a:t>
            </a:r>
            <a:r>
              <a:rPr lang="es-ES" dirty="0" err="1"/>
              <a:t>you</a:t>
            </a:r>
            <a:r>
              <a:rPr lang="es-ES" dirty="0"/>
              <a:t> </a:t>
            </a:r>
            <a:r>
              <a:rPr lang="es-ES" dirty="0" err="1"/>
              <a:t>for</a:t>
            </a:r>
            <a:r>
              <a:rPr lang="es-ES" dirty="0"/>
              <a:t> </a:t>
            </a:r>
            <a:r>
              <a:rPr lang="es-ES" dirty="0" err="1"/>
              <a:t>participating</a:t>
            </a:r>
            <a:r>
              <a:rPr lang="es-ES" dirty="0"/>
              <a:t>!</a:t>
            </a:r>
          </a:p>
          <a:p>
            <a:pPr>
              <a:lnSpc>
                <a:spcPts val="3000"/>
              </a:lnSpc>
            </a:pPr>
            <a:r>
              <a:rPr lang="es-ES" dirty="0">
                <a:solidFill>
                  <a:schemeClr val="accent2"/>
                </a:solidFill>
              </a:rPr>
              <a:t>⸺</a:t>
            </a:r>
          </a:p>
          <a:p>
            <a:pPr marL="0" lvl="1" indent="0">
              <a:buNone/>
            </a:pPr>
            <a:r>
              <a:rPr lang="en-US" sz="2800" i="1" dirty="0">
                <a:solidFill>
                  <a:schemeClr val="tx1"/>
                </a:solidFill>
                <a:latin typeface="Source Serif 4 14pt" panose="02040603050405020204" pitchFamily="18" charset="0"/>
                <a:ea typeface="Source Serif 4 14pt" panose="02040603050405020204" pitchFamily="18" charset="0"/>
              </a:rPr>
              <a:t>What have you learned today?</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387642" cy="1200329"/>
          </a:xfrm>
          <a:prstGeom prst="rect">
            <a:avLst/>
          </a:prstGeom>
          <a:noFill/>
        </p:spPr>
        <p:txBody>
          <a:bodyPr wrap="square">
            <a:spAutoFit/>
          </a:bodyPr>
          <a:lstStyle/>
          <a:p>
            <a:r>
              <a:rPr lang="fr-BE" sz="2400" b="1" dirty="0">
                <a:latin typeface="Source Sans 3" panose="020B0303030403020204" pitchFamily="34" charset="0"/>
              </a:rPr>
              <a:t>27</a:t>
            </a:r>
            <a:r>
              <a:rPr lang="fr-BE" sz="2400" dirty="0">
                <a:latin typeface="Source Sans 3" panose="020B0303030403020204" pitchFamily="34" charset="0"/>
              </a:rPr>
              <a:t> </a:t>
            </a:r>
          </a:p>
          <a:p>
            <a:r>
              <a:rPr lang="fr-BE" sz="2400" dirty="0" err="1">
                <a:latin typeface="Source Sans 3" panose="020B0303030403020204" pitchFamily="34" charset="0"/>
              </a:rPr>
              <a:t>member</a:t>
            </a:r>
            <a:r>
              <a:rPr lang="fr-BE" sz="2400" dirty="0">
                <a:latin typeface="Source Sans 3" panose="020B0303030403020204" pitchFamily="34" charset="0"/>
              </a:rPr>
              <a:t> states</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1387642" cy="1200329"/>
          </a:xfrm>
          <a:prstGeom prst="rect">
            <a:avLst/>
          </a:prstGeom>
          <a:noFill/>
        </p:spPr>
        <p:txBody>
          <a:bodyPr wrap="square">
            <a:spAutoFit/>
          </a:bodyPr>
          <a:lstStyle/>
          <a:p>
            <a:r>
              <a:rPr lang="fr-BE" sz="2400" b="1" dirty="0">
                <a:latin typeface="Source Sans 3" panose="020B0303030403020204" pitchFamily="34" charset="0"/>
              </a:rPr>
              <a:t>446</a:t>
            </a:r>
          </a:p>
          <a:p>
            <a:r>
              <a:rPr lang="fr-BE" sz="2400" dirty="0">
                <a:latin typeface="Source Sans 3" panose="020B0303030403020204" pitchFamily="34" charset="0"/>
              </a:rPr>
              <a:t>million </a:t>
            </a:r>
            <a:r>
              <a:rPr lang="fr-BE" sz="2400" dirty="0" err="1">
                <a:latin typeface="Source Sans 3" panose="020B0303030403020204" pitchFamily="34" charset="0"/>
              </a:rPr>
              <a:t>citizens</a:t>
            </a:r>
            <a:endParaRPr lang="fr-BE" sz="2400" dirty="0">
              <a:latin typeface="Source Sans 3" panose="020B0303030403020204" pitchFamily="34" charset="0"/>
            </a:endParaRP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fr-BE" sz="2400" b="1" dirty="0">
                <a:latin typeface="Source Sans 3" panose="020B0303030403020204" pitchFamily="34" charset="0"/>
              </a:rPr>
              <a:t>24</a:t>
            </a:r>
          </a:p>
          <a:p>
            <a:r>
              <a:rPr lang="fr-BE" sz="2400" dirty="0">
                <a:latin typeface="Source Sans 3" panose="020B0303030403020204" pitchFamily="34" charset="0"/>
              </a:rPr>
              <a:t>official </a:t>
            </a:r>
            <a:r>
              <a:rPr lang="fr-BE" sz="2400" dirty="0" err="1">
                <a:latin typeface="Source Sans 3" panose="020B0303030403020204" pitchFamily="34" charset="0"/>
              </a:rPr>
              <a:t>languages</a:t>
            </a:r>
            <a:endParaRPr lang="fr-BE" sz="2400" dirty="0">
              <a:latin typeface="Source Sans 3" panose="020B0303030403020204" pitchFamily="34"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es-ES" dirty="0" err="1"/>
              <a:t>Finding</a:t>
            </a:r>
            <a:r>
              <a:rPr lang="es-ES" dirty="0"/>
              <a:t> </a:t>
            </a:r>
            <a:r>
              <a:rPr lang="es-ES" dirty="0" err="1"/>
              <a:t>solutions</a:t>
            </a:r>
            <a:r>
              <a:rPr lang="es-ES" dirty="0"/>
              <a:t> </a:t>
            </a:r>
            <a:r>
              <a:rPr lang="es-ES" dirty="0" err="1"/>
              <a:t>for</a:t>
            </a:r>
            <a:r>
              <a:rPr lang="es-ES" dirty="0"/>
              <a:t> </a:t>
            </a:r>
            <a:r>
              <a:rPr lang="es-ES" dirty="0" err="1"/>
              <a:t>cross-border</a:t>
            </a:r>
            <a:r>
              <a:rPr lang="es-ES" dirty="0"/>
              <a:t> </a:t>
            </a:r>
            <a:r>
              <a:rPr lang="es-ES" dirty="0" err="1"/>
              <a:t>problems</a:t>
            </a:r>
            <a:endParaRPr lang="es-ES" dirty="0"/>
          </a:p>
          <a:p>
            <a:pPr>
              <a:lnSpc>
                <a:spcPts val="3000"/>
              </a:lnSpc>
            </a:pPr>
            <a:r>
              <a:rPr lang="es-ES" dirty="0">
                <a:solidFill>
                  <a:schemeClr val="accent2"/>
                </a:solidFill>
              </a:rPr>
              <a:t>⸺</a:t>
            </a:r>
          </a:p>
        </p:txBody>
      </p:sp>
      <p:grpSp>
        <p:nvGrpSpPr>
          <p:cNvPr id="83" name="Group 82">
            <a:extLst>
              <a:ext uri="{FF2B5EF4-FFF2-40B4-BE49-F238E27FC236}">
                <a16:creationId xmlns:a16="http://schemas.microsoft.com/office/drawing/2014/main" id="{3F5AD730-DB0A-6FD0-D94D-148ABF5014F7}"/>
              </a:ext>
            </a:extLst>
          </p:cNvPr>
          <p:cNvGrpSpPr/>
          <p:nvPr/>
        </p:nvGrpSpPr>
        <p:grpSpPr>
          <a:xfrm>
            <a:off x="6441896" y="6483188"/>
            <a:ext cx="516737" cy="200055"/>
            <a:chOff x="8400758" y="1059210"/>
            <a:chExt cx="516737" cy="200055"/>
          </a:xfrm>
        </p:grpSpPr>
        <p:sp>
          <p:nvSpPr>
            <p:cNvPr id="84" name="TextBox 83">
              <a:extLst>
                <a:ext uri="{FF2B5EF4-FFF2-40B4-BE49-F238E27FC236}">
                  <a16:creationId xmlns:a16="http://schemas.microsoft.com/office/drawing/2014/main" id="{BD6D2CE1-328A-C886-2064-7D3EECAF2EA1}"/>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Malta</a:t>
              </a:r>
            </a:p>
          </p:txBody>
        </p:sp>
        <p:sp>
          <p:nvSpPr>
            <p:cNvPr id="85" name="Oval 2">
              <a:extLst>
                <a:ext uri="{FF2B5EF4-FFF2-40B4-BE49-F238E27FC236}">
                  <a16:creationId xmlns:a16="http://schemas.microsoft.com/office/drawing/2014/main" id="{AA877353-3F3C-B7C1-B859-08DB860ECDD2}"/>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6" name="Group 85">
            <a:extLst>
              <a:ext uri="{FF2B5EF4-FFF2-40B4-BE49-F238E27FC236}">
                <a16:creationId xmlns:a16="http://schemas.microsoft.com/office/drawing/2014/main" id="{18B0E897-4F92-DB95-D550-68C0F43FBD94}"/>
              </a:ext>
            </a:extLst>
          </p:cNvPr>
          <p:cNvGrpSpPr/>
          <p:nvPr/>
        </p:nvGrpSpPr>
        <p:grpSpPr>
          <a:xfrm>
            <a:off x="1167774" y="949865"/>
            <a:ext cx="8491791" cy="5686144"/>
            <a:chOff x="560227" y="774145"/>
            <a:chExt cx="8491791" cy="5686144"/>
          </a:xfrm>
        </p:grpSpPr>
        <p:pic>
          <p:nvPicPr>
            <p:cNvPr id="87" name="Graphic 86">
              <a:extLst>
                <a:ext uri="{FF2B5EF4-FFF2-40B4-BE49-F238E27FC236}">
                  <a16:creationId xmlns:a16="http://schemas.microsoft.com/office/drawing/2014/main" id="{5B1EBC41-0EAF-536A-7EA8-8479FBDB07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88" name="Group 87">
              <a:extLst>
                <a:ext uri="{FF2B5EF4-FFF2-40B4-BE49-F238E27FC236}">
                  <a16:creationId xmlns:a16="http://schemas.microsoft.com/office/drawing/2014/main" id="{FF254E4E-35E8-5A63-B829-6CE7973C977B}"/>
                </a:ext>
              </a:extLst>
            </p:cNvPr>
            <p:cNvGrpSpPr/>
            <p:nvPr/>
          </p:nvGrpSpPr>
          <p:grpSpPr>
            <a:xfrm>
              <a:off x="560227" y="774145"/>
              <a:ext cx="8491791" cy="5686144"/>
              <a:chOff x="1001090" y="822712"/>
              <a:chExt cx="8491791" cy="5686144"/>
            </a:xfrm>
          </p:grpSpPr>
          <p:grpSp>
            <p:nvGrpSpPr>
              <p:cNvPr id="89" name="non EU">
                <a:extLst>
                  <a:ext uri="{FF2B5EF4-FFF2-40B4-BE49-F238E27FC236}">
                    <a16:creationId xmlns:a16="http://schemas.microsoft.com/office/drawing/2014/main" id="{7733C7CF-67D0-ABA1-0082-434AEEA56191}"/>
                  </a:ext>
                </a:extLst>
              </p:cNvPr>
              <p:cNvGrpSpPr/>
              <p:nvPr/>
            </p:nvGrpSpPr>
            <p:grpSpPr>
              <a:xfrm>
                <a:off x="4418782" y="861866"/>
                <a:ext cx="3312610" cy="4980034"/>
                <a:chOff x="4418782" y="861866"/>
                <a:chExt cx="3312610" cy="4980034"/>
              </a:xfrm>
            </p:grpSpPr>
            <p:sp>
              <p:nvSpPr>
                <p:cNvPr id="145" name="Freeform 197">
                  <a:extLst>
                    <a:ext uri="{FF2B5EF4-FFF2-40B4-BE49-F238E27FC236}">
                      <a16:creationId xmlns:a16="http://schemas.microsoft.com/office/drawing/2014/main" id="{38E99338-DB9B-A78A-1AC5-2E3C30136853}"/>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6" name="Freeform 23">
                  <a:extLst>
                    <a:ext uri="{FF2B5EF4-FFF2-40B4-BE49-F238E27FC236}">
                      <a16:creationId xmlns:a16="http://schemas.microsoft.com/office/drawing/2014/main" id="{2291F5C9-99C9-40C0-8B20-A98473E857F7}"/>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7" name="Freeform 5">
                  <a:extLst>
                    <a:ext uri="{FF2B5EF4-FFF2-40B4-BE49-F238E27FC236}">
                      <a16:creationId xmlns:a16="http://schemas.microsoft.com/office/drawing/2014/main" id="{8FA450B0-0951-6A4C-6060-BD4A561F4CC4}"/>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8" name="Freeform 84">
                  <a:extLst>
                    <a:ext uri="{FF2B5EF4-FFF2-40B4-BE49-F238E27FC236}">
                      <a16:creationId xmlns:a16="http://schemas.microsoft.com/office/drawing/2014/main" id="{6E1A7047-6B5B-4704-B5E2-EB0921BFCB59}"/>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9" name="Freeform 193">
                  <a:extLst>
                    <a:ext uri="{FF2B5EF4-FFF2-40B4-BE49-F238E27FC236}">
                      <a16:creationId xmlns:a16="http://schemas.microsoft.com/office/drawing/2014/main" id="{EA51D4EF-7975-F6DC-7C6D-FBE32C6AFA90}"/>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50" name="Freeform 21">
                  <a:extLst>
                    <a:ext uri="{FF2B5EF4-FFF2-40B4-BE49-F238E27FC236}">
                      <a16:creationId xmlns:a16="http://schemas.microsoft.com/office/drawing/2014/main" id="{BC7C4121-78AE-D5FF-6536-8105033BB01D}"/>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51" name="Freeform 25">
                  <a:extLst>
                    <a:ext uri="{FF2B5EF4-FFF2-40B4-BE49-F238E27FC236}">
                      <a16:creationId xmlns:a16="http://schemas.microsoft.com/office/drawing/2014/main" id="{3E7DEA2C-F838-24CC-1E21-E785461DE90E}"/>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52" name="Freeform 61">
                  <a:extLst>
                    <a:ext uri="{FF2B5EF4-FFF2-40B4-BE49-F238E27FC236}">
                      <a16:creationId xmlns:a16="http://schemas.microsoft.com/office/drawing/2014/main" id="{0D622281-4754-3C7A-E24F-7BD4E17DF097}"/>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53" name="Freeform 96">
                  <a:extLst>
                    <a:ext uri="{FF2B5EF4-FFF2-40B4-BE49-F238E27FC236}">
                      <a16:creationId xmlns:a16="http://schemas.microsoft.com/office/drawing/2014/main" id="{AA1D3410-2404-7C0E-BB29-940267175EC0}"/>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54" name="Freeform 109">
                  <a:extLst>
                    <a:ext uri="{FF2B5EF4-FFF2-40B4-BE49-F238E27FC236}">
                      <a16:creationId xmlns:a16="http://schemas.microsoft.com/office/drawing/2014/main" id="{65A86180-46CE-1D3E-101D-C31949085880}"/>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90" name="EU">
                <a:extLst>
                  <a:ext uri="{FF2B5EF4-FFF2-40B4-BE49-F238E27FC236}">
                    <a16:creationId xmlns:a16="http://schemas.microsoft.com/office/drawing/2014/main" id="{5BFCE5D5-5149-02AE-DB45-5D2D0518A178}"/>
                  </a:ext>
                </a:extLst>
              </p:cNvPr>
              <p:cNvGrpSpPr/>
              <p:nvPr/>
            </p:nvGrpSpPr>
            <p:grpSpPr>
              <a:xfrm>
                <a:off x="1001090" y="822712"/>
                <a:ext cx="8399581" cy="5650597"/>
                <a:chOff x="1001090" y="822712"/>
                <a:chExt cx="8399581" cy="5650597"/>
              </a:xfrm>
              <a:solidFill>
                <a:srgbClr val="00B0F0"/>
              </a:solidFill>
            </p:grpSpPr>
            <p:sp>
              <p:nvSpPr>
                <p:cNvPr id="118" name="TextBox 117">
                  <a:extLst>
                    <a:ext uri="{FF2B5EF4-FFF2-40B4-BE49-F238E27FC236}">
                      <a16:creationId xmlns:a16="http://schemas.microsoft.com/office/drawing/2014/main" id="{81BDD405-A3D0-1DD4-2FA0-7678BEB2C0A4}"/>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119" name="Freeform 47">
                  <a:extLst>
                    <a:ext uri="{FF2B5EF4-FFF2-40B4-BE49-F238E27FC236}">
                      <a16:creationId xmlns:a16="http://schemas.microsoft.com/office/drawing/2014/main" id="{8FED32C6-0B67-D579-DD1C-7763A58672E6}"/>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0" name="Freeform 88">
                  <a:extLst>
                    <a:ext uri="{FF2B5EF4-FFF2-40B4-BE49-F238E27FC236}">
                      <a16:creationId xmlns:a16="http://schemas.microsoft.com/office/drawing/2014/main" id="{27313C31-3824-0985-D5BE-DC85773C5EC4}"/>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1" name="Freeform 197">
                  <a:extLst>
                    <a:ext uri="{FF2B5EF4-FFF2-40B4-BE49-F238E27FC236}">
                      <a16:creationId xmlns:a16="http://schemas.microsoft.com/office/drawing/2014/main" id="{27281DA7-BD5A-9BAE-7D20-1BB447DCBA74}"/>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2" name="Freeform 9">
                  <a:extLst>
                    <a:ext uri="{FF2B5EF4-FFF2-40B4-BE49-F238E27FC236}">
                      <a16:creationId xmlns:a16="http://schemas.microsoft.com/office/drawing/2014/main" id="{02B8DC57-29E1-485B-2158-1B836427AB3C}"/>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3" name="Freeform 51">
                  <a:extLst>
                    <a:ext uri="{FF2B5EF4-FFF2-40B4-BE49-F238E27FC236}">
                      <a16:creationId xmlns:a16="http://schemas.microsoft.com/office/drawing/2014/main" id="{52D49209-A61A-8866-E50B-8FF449AA0235}"/>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4" name="Freeform 63">
                  <a:extLst>
                    <a:ext uri="{FF2B5EF4-FFF2-40B4-BE49-F238E27FC236}">
                      <a16:creationId xmlns:a16="http://schemas.microsoft.com/office/drawing/2014/main" id="{263907C8-437A-F595-22FC-20A1A59FC47E}"/>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5" name="Freeform 144">
                  <a:extLst>
                    <a:ext uri="{FF2B5EF4-FFF2-40B4-BE49-F238E27FC236}">
                      <a16:creationId xmlns:a16="http://schemas.microsoft.com/office/drawing/2014/main" id="{177FD647-CA1C-209B-C347-4AD49845DDEA}"/>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6" name="Freeform 219">
                  <a:extLst>
                    <a:ext uri="{FF2B5EF4-FFF2-40B4-BE49-F238E27FC236}">
                      <a16:creationId xmlns:a16="http://schemas.microsoft.com/office/drawing/2014/main" id="{A1C6CFDF-FEB3-AE4F-F70D-97AD09ED571C}"/>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7" name="Freeform 29">
                  <a:extLst>
                    <a:ext uri="{FF2B5EF4-FFF2-40B4-BE49-F238E27FC236}">
                      <a16:creationId xmlns:a16="http://schemas.microsoft.com/office/drawing/2014/main" id="{5A4FC9B9-F68B-8BE0-4E90-5335FAAF2332}"/>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8" name="Freeform 31">
                  <a:extLst>
                    <a:ext uri="{FF2B5EF4-FFF2-40B4-BE49-F238E27FC236}">
                      <a16:creationId xmlns:a16="http://schemas.microsoft.com/office/drawing/2014/main" id="{34E5F65A-0C5A-BC24-09D5-5B8A1126E9AA}"/>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29" name="Freeform 41">
                  <a:extLst>
                    <a:ext uri="{FF2B5EF4-FFF2-40B4-BE49-F238E27FC236}">
                      <a16:creationId xmlns:a16="http://schemas.microsoft.com/office/drawing/2014/main" id="{68FD79F5-2B34-2EFB-4874-44CB269BBD11}"/>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0" name="Freeform 53">
                  <a:extLst>
                    <a:ext uri="{FF2B5EF4-FFF2-40B4-BE49-F238E27FC236}">
                      <a16:creationId xmlns:a16="http://schemas.microsoft.com/office/drawing/2014/main" id="{64097B2F-4A22-59C8-C419-10622E23A178}"/>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1" name="Freeform 195">
                  <a:extLst>
                    <a:ext uri="{FF2B5EF4-FFF2-40B4-BE49-F238E27FC236}">
                      <a16:creationId xmlns:a16="http://schemas.microsoft.com/office/drawing/2014/main" id="{816BF60D-9F7D-D980-EB96-6EA9E23E2297}"/>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2" name="Freeform 221">
                  <a:extLst>
                    <a:ext uri="{FF2B5EF4-FFF2-40B4-BE49-F238E27FC236}">
                      <a16:creationId xmlns:a16="http://schemas.microsoft.com/office/drawing/2014/main" id="{14AB0FE8-0109-D0E9-F0D7-C2877F77BA69}"/>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3" name="Freeform 11">
                  <a:extLst>
                    <a:ext uri="{FF2B5EF4-FFF2-40B4-BE49-F238E27FC236}">
                      <a16:creationId xmlns:a16="http://schemas.microsoft.com/office/drawing/2014/main" id="{7A44E246-78CA-D0B0-C080-137BB55BBE41}"/>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4" name="Freeform 19">
                  <a:extLst>
                    <a:ext uri="{FF2B5EF4-FFF2-40B4-BE49-F238E27FC236}">
                      <a16:creationId xmlns:a16="http://schemas.microsoft.com/office/drawing/2014/main" id="{521EC126-6239-56DE-138A-18CAD8E6D8CB}"/>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5" name="Freeform 39">
                  <a:extLst>
                    <a:ext uri="{FF2B5EF4-FFF2-40B4-BE49-F238E27FC236}">
                      <a16:creationId xmlns:a16="http://schemas.microsoft.com/office/drawing/2014/main" id="{10082D7A-C72E-EDBE-9AF6-032CFF4D9CE1}"/>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6" name="Freeform 45">
                  <a:extLst>
                    <a:ext uri="{FF2B5EF4-FFF2-40B4-BE49-F238E27FC236}">
                      <a16:creationId xmlns:a16="http://schemas.microsoft.com/office/drawing/2014/main" id="{1DD7C996-BF98-9F89-2A6B-303EF62C3003}"/>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7" name="Freeform 80">
                  <a:extLst>
                    <a:ext uri="{FF2B5EF4-FFF2-40B4-BE49-F238E27FC236}">
                      <a16:creationId xmlns:a16="http://schemas.microsoft.com/office/drawing/2014/main" id="{141DE7AF-3016-34C3-17B1-3FB9B2F8264D}"/>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8" name="Freeform 86">
                  <a:extLst>
                    <a:ext uri="{FF2B5EF4-FFF2-40B4-BE49-F238E27FC236}">
                      <a16:creationId xmlns:a16="http://schemas.microsoft.com/office/drawing/2014/main" id="{9E246D91-8FAA-AE27-5E3A-6FC9B391E791}"/>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39" name="Freeform 92">
                  <a:extLst>
                    <a:ext uri="{FF2B5EF4-FFF2-40B4-BE49-F238E27FC236}">
                      <a16:creationId xmlns:a16="http://schemas.microsoft.com/office/drawing/2014/main" id="{1F4AA34B-06F2-D08C-1FE4-78D25C11FABF}"/>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140" name="Freeform 192">
                  <a:extLst>
                    <a:ext uri="{FF2B5EF4-FFF2-40B4-BE49-F238E27FC236}">
                      <a16:creationId xmlns:a16="http://schemas.microsoft.com/office/drawing/2014/main" id="{28C6CFF5-3B5D-D55C-ED78-E0E015E55231}"/>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141" name="Freeform 146">
                  <a:extLst>
                    <a:ext uri="{FF2B5EF4-FFF2-40B4-BE49-F238E27FC236}">
                      <a16:creationId xmlns:a16="http://schemas.microsoft.com/office/drawing/2014/main" id="{1FEA5711-62C9-0BA3-2746-066E6596A5A2}"/>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2" name="Freeform 223">
                  <a:extLst>
                    <a:ext uri="{FF2B5EF4-FFF2-40B4-BE49-F238E27FC236}">
                      <a16:creationId xmlns:a16="http://schemas.microsoft.com/office/drawing/2014/main" id="{A60AD944-9422-E009-A1EE-F1A5ED52DE21}"/>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143" name="Freeform 78">
                  <a:extLst>
                    <a:ext uri="{FF2B5EF4-FFF2-40B4-BE49-F238E27FC236}">
                      <a16:creationId xmlns:a16="http://schemas.microsoft.com/office/drawing/2014/main" id="{C514148E-67A3-C674-AF46-E6A076A62626}"/>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18A5A040-365C-A504-78B0-BB29399D686B}"/>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91" name="labels">
                <a:extLst>
                  <a:ext uri="{FF2B5EF4-FFF2-40B4-BE49-F238E27FC236}">
                    <a16:creationId xmlns:a16="http://schemas.microsoft.com/office/drawing/2014/main" id="{C2B8A275-449A-38D1-44EC-907ACA7EA644}"/>
                  </a:ext>
                </a:extLst>
              </p:cNvPr>
              <p:cNvGrpSpPr/>
              <p:nvPr/>
            </p:nvGrpSpPr>
            <p:grpSpPr>
              <a:xfrm>
                <a:off x="3397148" y="1752914"/>
                <a:ext cx="6095733" cy="4755942"/>
                <a:chOff x="3397148" y="1752914"/>
                <a:chExt cx="6095733" cy="4755942"/>
              </a:xfrm>
              <a:solidFill>
                <a:schemeClr val="bg1"/>
              </a:solidFill>
            </p:grpSpPr>
            <p:sp>
              <p:nvSpPr>
                <p:cNvPr id="92" name="TextBox 91">
                  <a:extLst>
                    <a:ext uri="{FF2B5EF4-FFF2-40B4-BE49-F238E27FC236}">
                      <a16:creationId xmlns:a16="http://schemas.microsoft.com/office/drawing/2014/main" id="{D7F15843-E243-BC4C-E9F1-237E15DDDEDC}"/>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Finland</a:t>
                  </a:r>
                </a:p>
              </p:txBody>
            </p:sp>
            <p:sp>
              <p:nvSpPr>
                <p:cNvPr id="93" name="TextBox 92">
                  <a:extLst>
                    <a:ext uri="{FF2B5EF4-FFF2-40B4-BE49-F238E27FC236}">
                      <a16:creationId xmlns:a16="http://schemas.microsoft.com/office/drawing/2014/main" id="{07606AC5-F314-8F4D-FD49-AA853E8C3512}"/>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Sweden</a:t>
                  </a:r>
                </a:p>
              </p:txBody>
            </p:sp>
            <p:sp>
              <p:nvSpPr>
                <p:cNvPr id="94" name="TextBox 93">
                  <a:extLst>
                    <a:ext uri="{FF2B5EF4-FFF2-40B4-BE49-F238E27FC236}">
                      <a16:creationId xmlns:a16="http://schemas.microsoft.com/office/drawing/2014/main" id="{99D6364D-91F8-6295-7B34-6F1595D0CE6C}"/>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Estonia</a:t>
                  </a:r>
                </a:p>
              </p:txBody>
            </p:sp>
            <p:sp>
              <p:nvSpPr>
                <p:cNvPr id="95" name="TextBox 94">
                  <a:extLst>
                    <a:ext uri="{FF2B5EF4-FFF2-40B4-BE49-F238E27FC236}">
                      <a16:creationId xmlns:a16="http://schemas.microsoft.com/office/drawing/2014/main" id="{CC14CD1D-38A1-7B98-3999-540E0B01A67C}"/>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Latvia</a:t>
                  </a:r>
                </a:p>
              </p:txBody>
            </p:sp>
            <p:sp>
              <p:nvSpPr>
                <p:cNvPr id="96" name="TextBox 95">
                  <a:extLst>
                    <a:ext uri="{FF2B5EF4-FFF2-40B4-BE49-F238E27FC236}">
                      <a16:creationId xmlns:a16="http://schemas.microsoft.com/office/drawing/2014/main" id="{845D8B2E-5C70-038D-6971-69191D5AF15D}"/>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Lithuania</a:t>
                  </a:r>
                </a:p>
              </p:txBody>
            </p:sp>
            <p:sp>
              <p:nvSpPr>
                <p:cNvPr id="97" name="TextBox 96">
                  <a:extLst>
                    <a:ext uri="{FF2B5EF4-FFF2-40B4-BE49-F238E27FC236}">
                      <a16:creationId xmlns:a16="http://schemas.microsoft.com/office/drawing/2014/main" id="{F9269122-B80E-15A3-1BF7-A38C9431656E}"/>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Romania</a:t>
                  </a:r>
                </a:p>
              </p:txBody>
            </p:sp>
            <p:sp>
              <p:nvSpPr>
                <p:cNvPr id="98" name="TextBox 97">
                  <a:extLst>
                    <a:ext uri="{FF2B5EF4-FFF2-40B4-BE49-F238E27FC236}">
                      <a16:creationId xmlns:a16="http://schemas.microsoft.com/office/drawing/2014/main" id="{FF5FB973-2BE4-83F6-61A1-4455D1790C8F}"/>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Hungary</a:t>
                  </a:r>
                </a:p>
              </p:txBody>
            </p:sp>
            <p:sp>
              <p:nvSpPr>
                <p:cNvPr id="99" name="TextBox 98">
                  <a:extLst>
                    <a:ext uri="{FF2B5EF4-FFF2-40B4-BE49-F238E27FC236}">
                      <a16:creationId xmlns:a16="http://schemas.microsoft.com/office/drawing/2014/main" id="{422C1871-F422-A729-CBE2-71F393648023}"/>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Croatia</a:t>
                  </a:r>
                </a:p>
              </p:txBody>
            </p:sp>
            <p:sp>
              <p:nvSpPr>
                <p:cNvPr id="100" name="TextBox 99">
                  <a:extLst>
                    <a:ext uri="{FF2B5EF4-FFF2-40B4-BE49-F238E27FC236}">
                      <a16:creationId xmlns:a16="http://schemas.microsoft.com/office/drawing/2014/main" id="{4E7AAE9F-DEC2-D112-6B29-26E9BD101023}"/>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Greece</a:t>
                  </a:r>
                </a:p>
              </p:txBody>
            </p:sp>
            <p:sp>
              <p:nvSpPr>
                <p:cNvPr id="101" name="TextBox 100">
                  <a:extLst>
                    <a:ext uri="{FF2B5EF4-FFF2-40B4-BE49-F238E27FC236}">
                      <a16:creationId xmlns:a16="http://schemas.microsoft.com/office/drawing/2014/main" id="{37CAF049-617C-65E6-AE85-80AB95C2193D}"/>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Italy</a:t>
                  </a:r>
                </a:p>
              </p:txBody>
            </p:sp>
            <p:sp>
              <p:nvSpPr>
                <p:cNvPr id="102" name="TextBox 101">
                  <a:extLst>
                    <a:ext uri="{FF2B5EF4-FFF2-40B4-BE49-F238E27FC236}">
                      <a16:creationId xmlns:a16="http://schemas.microsoft.com/office/drawing/2014/main" id="{3427025A-2740-687B-3206-8F8216F8522D}"/>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Slovakia</a:t>
                  </a:r>
                </a:p>
              </p:txBody>
            </p:sp>
            <p:sp>
              <p:nvSpPr>
                <p:cNvPr id="103" name="TextBox 102">
                  <a:extLst>
                    <a:ext uri="{FF2B5EF4-FFF2-40B4-BE49-F238E27FC236}">
                      <a16:creationId xmlns:a16="http://schemas.microsoft.com/office/drawing/2014/main" id="{C766C5F9-52AD-C801-255A-62E8A350812C}"/>
                    </a:ext>
                  </a:extLst>
                </p:cNvPr>
                <p:cNvSpPr txBox="1"/>
                <p:nvPr/>
              </p:nvSpPr>
              <p:spPr>
                <a:xfrm>
                  <a:off x="6320836" y="4105730"/>
                  <a:ext cx="809837"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Czech Republic</a:t>
                  </a:r>
                </a:p>
              </p:txBody>
            </p:sp>
            <p:sp>
              <p:nvSpPr>
                <p:cNvPr id="104" name="TextBox 103">
                  <a:extLst>
                    <a:ext uri="{FF2B5EF4-FFF2-40B4-BE49-F238E27FC236}">
                      <a16:creationId xmlns:a16="http://schemas.microsoft.com/office/drawing/2014/main" id="{AA1384A6-B7DF-2183-BDDC-DC9D831EA825}"/>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Poland</a:t>
                  </a:r>
                </a:p>
              </p:txBody>
            </p:sp>
            <p:sp>
              <p:nvSpPr>
                <p:cNvPr id="105" name="TextBox 104">
                  <a:extLst>
                    <a:ext uri="{FF2B5EF4-FFF2-40B4-BE49-F238E27FC236}">
                      <a16:creationId xmlns:a16="http://schemas.microsoft.com/office/drawing/2014/main" id="{0571CD2E-F65D-D09A-5965-51DCF5368D83}"/>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France</a:t>
                  </a:r>
                </a:p>
              </p:txBody>
            </p:sp>
            <p:sp>
              <p:nvSpPr>
                <p:cNvPr id="106" name="TextBox 105">
                  <a:extLst>
                    <a:ext uri="{FF2B5EF4-FFF2-40B4-BE49-F238E27FC236}">
                      <a16:creationId xmlns:a16="http://schemas.microsoft.com/office/drawing/2014/main" id="{2E095F44-18B0-3D26-A932-089FD77513FB}"/>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Spain</a:t>
                  </a:r>
                </a:p>
              </p:txBody>
            </p:sp>
            <p:sp>
              <p:nvSpPr>
                <p:cNvPr id="107" name="TextBox 106">
                  <a:extLst>
                    <a:ext uri="{FF2B5EF4-FFF2-40B4-BE49-F238E27FC236}">
                      <a16:creationId xmlns:a16="http://schemas.microsoft.com/office/drawing/2014/main" id="{810E8F61-DABD-9AF5-34E9-9D6E080E3803}"/>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Portugal</a:t>
                  </a:r>
                </a:p>
              </p:txBody>
            </p:sp>
            <p:sp>
              <p:nvSpPr>
                <p:cNvPr id="108" name="TextBox 107">
                  <a:extLst>
                    <a:ext uri="{FF2B5EF4-FFF2-40B4-BE49-F238E27FC236}">
                      <a16:creationId xmlns:a16="http://schemas.microsoft.com/office/drawing/2014/main" id="{413AD997-6737-E87E-8E8D-9BECA9746553}"/>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Ireland</a:t>
                  </a:r>
                </a:p>
              </p:txBody>
            </p:sp>
            <p:sp>
              <p:nvSpPr>
                <p:cNvPr id="109" name="TextBox 108">
                  <a:extLst>
                    <a:ext uri="{FF2B5EF4-FFF2-40B4-BE49-F238E27FC236}">
                      <a16:creationId xmlns:a16="http://schemas.microsoft.com/office/drawing/2014/main" id="{76FD1B08-63B3-7ABD-E56C-9E7535032B01}"/>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Belgium</a:t>
                  </a:r>
                </a:p>
              </p:txBody>
            </p:sp>
            <p:sp>
              <p:nvSpPr>
                <p:cNvPr id="110" name="TextBox 109">
                  <a:extLst>
                    <a:ext uri="{FF2B5EF4-FFF2-40B4-BE49-F238E27FC236}">
                      <a16:creationId xmlns:a16="http://schemas.microsoft.com/office/drawing/2014/main" id="{00729E61-8E62-7B8D-82D3-F9551981CEBD}"/>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en-US" sz="700" dirty="0">
                      <a:latin typeface="Arial" panose="020B0604020202020204" pitchFamily="34" charset="0"/>
                      <a:cs typeface="Arial" panose="020B0604020202020204" pitchFamily="34" charset="0"/>
                    </a:rPr>
                    <a:t>Slovenia</a:t>
                  </a:r>
                </a:p>
              </p:txBody>
            </p:sp>
            <p:sp>
              <p:nvSpPr>
                <p:cNvPr id="111" name="TextBox 110">
                  <a:extLst>
                    <a:ext uri="{FF2B5EF4-FFF2-40B4-BE49-F238E27FC236}">
                      <a16:creationId xmlns:a16="http://schemas.microsoft.com/office/drawing/2014/main" id="{CEA9DFE5-EC85-8D13-E27F-1C272C5260D6}"/>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Bulgaria</a:t>
                  </a:r>
                </a:p>
              </p:txBody>
            </p:sp>
            <p:sp>
              <p:nvSpPr>
                <p:cNvPr id="112" name="TextBox 111">
                  <a:extLst>
                    <a:ext uri="{FF2B5EF4-FFF2-40B4-BE49-F238E27FC236}">
                      <a16:creationId xmlns:a16="http://schemas.microsoft.com/office/drawing/2014/main" id="{622C4C6A-0213-F10E-D6E7-C86A33FB6EB8}"/>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Germany</a:t>
                  </a:r>
                </a:p>
              </p:txBody>
            </p:sp>
            <p:sp>
              <p:nvSpPr>
                <p:cNvPr id="113" name="TextBox 112">
                  <a:extLst>
                    <a:ext uri="{FF2B5EF4-FFF2-40B4-BE49-F238E27FC236}">
                      <a16:creationId xmlns:a16="http://schemas.microsoft.com/office/drawing/2014/main" id="{7D2EDCA5-35E8-4ACA-503A-12E8F10C0CB0}"/>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en-US" sz="700">
                      <a:latin typeface="Arial" panose="020B0604020202020204" pitchFamily="34" charset="0"/>
                      <a:cs typeface="Arial" panose="020B0604020202020204" pitchFamily="34" charset="0"/>
                    </a:rPr>
                    <a:t>Austria</a:t>
                  </a:r>
                </a:p>
              </p:txBody>
            </p:sp>
            <p:sp>
              <p:nvSpPr>
                <p:cNvPr id="114" name="TextBox 113">
                  <a:extLst>
                    <a:ext uri="{FF2B5EF4-FFF2-40B4-BE49-F238E27FC236}">
                      <a16:creationId xmlns:a16="http://schemas.microsoft.com/office/drawing/2014/main" id="{D8EB1C04-5E06-CEBF-0C23-1CA886AFBB89}"/>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Netherlands</a:t>
                  </a:r>
                </a:p>
              </p:txBody>
            </p:sp>
            <p:sp>
              <p:nvSpPr>
                <p:cNvPr id="115" name="TextBox 114">
                  <a:extLst>
                    <a:ext uri="{FF2B5EF4-FFF2-40B4-BE49-F238E27FC236}">
                      <a16:creationId xmlns:a16="http://schemas.microsoft.com/office/drawing/2014/main" id="{59E4379E-D089-64AD-A34E-38C44F5DDBEC}"/>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Denmark</a:t>
                  </a:r>
                </a:p>
              </p:txBody>
            </p:sp>
            <p:sp>
              <p:nvSpPr>
                <p:cNvPr id="116" name="TextBox 115">
                  <a:extLst>
                    <a:ext uri="{FF2B5EF4-FFF2-40B4-BE49-F238E27FC236}">
                      <a16:creationId xmlns:a16="http://schemas.microsoft.com/office/drawing/2014/main" id="{CB218AB9-6834-7272-5F99-471F9F15864C}"/>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en-US" sz="700" dirty="0">
                      <a:latin typeface="Arial" panose="020B0604020202020204" pitchFamily="34" charset="0"/>
                      <a:cs typeface="Arial" panose="020B0604020202020204" pitchFamily="34" charset="0"/>
                    </a:rPr>
                    <a:t>Luxembourg</a:t>
                  </a:r>
                </a:p>
              </p:txBody>
            </p:sp>
            <p:sp>
              <p:nvSpPr>
                <p:cNvPr id="117" name="TextBox 116">
                  <a:extLst>
                    <a:ext uri="{FF2B5EF4-FFF2-40B4-BE49-F238E27FC236}">
                      <a16:creationId xmlns:a16="http://schemas.microsoft.com/office/drawing/2014/main" id="{5FA60319-AB2B-B573-2D47-E3F1F25DFC1C}"/>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en-US" sz="700" dirty="0">
                      <a:latin typeface="Arial" panose="020B0604020202020204" pitchFamily="34" charset="0"/>
                      <a:cs typeface="Arial" panose="020B0604020202020204" pitchFamily="34" charset="0"/>
                    </a:rPr>
                    <a:t>Cyprus</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es-ES" dirty="0"/>
              <a:t>1952-1992</a:t>
            </a:r>
          </a:p>
          <a:p>
            <a:pPr lvl="1"/>
            <a:endParaRPr lang="es-ES" dirty="0"/>
          </a:p>
          <a:p>
            <a:pPr lvl="1" algn="ctr"/>
            <a:r>
              <a:rPr lang="es-ES" dirty="0"/>
              <a:t>More </a:t>
            </a:r>
            <a:r>
              <a:rPr lang="es-ES" dirty="0" err="1"/>
              <a:t>countries</a:t>
            </a:r>
            <a:r>
              <a:rPr lang="es-ES" dirty="0"/>
              <a:t> </a:t>
            </a:r>
            <a:r>
              <a:rPr lang="es-ES" dirty="0" err="1"/>
              <a:t>joining</a:t>
            </a:r>
            <a:r>
              <a:rPr lang="es-ES" dirty="0"/>
              <a:t> and </a:t>
            </a:r>
            <a:r>
              <a:rPr lang="es-ES" dirty="0" err="1"/>
              <a:t>working</a:t>
            </a:r>
            <a:r>
              <a:rPr lang="es-ES" dirty="0"/>
              <a:t> </a:t>
            </a:r>
            <a:r>
              <a:rPr lang="es-ES" dirty="0" err="1"/>
              <a:t>together</a:t>
            </a:r>
            <a:r>
              <a:rPr lang="es-ES" dirty="0"/>
              <a:t> </a:t>
            </a:r>
            <a:r>
              <a:rPr lang="es-ES" dirty="0" err="1"/>
              <a:t>on</a:t>
            </a:r>
            <a:r>
              <a:rPr lang="es-ES" dirty="0"/>
              <a:t> more </a:t>
            </a:r>
            <a:r>
              <a:rPr lang="es-ES" dirty="0" err="1"/>
              <a:t>topics</a:t>
            </a:r>
            <a:endParaRPr lang="es-ES" dirty="0"/>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es-ES" dirty="0"/>
              <a:t>1945</a:t>
            </a:r>
          </a:p>
          <a:p>
            <a:pPr lvl="1" algn="ctr"/>
            <a:endParaRPr lang="es-ES" dirty="0"/>
          </a:p>
          <a:p>
            <a:pPr lvl="1" algn="ctr"/>
            <a:r>
              <a:rPr lang="es-ES" dirty="0"/>
              <a:t>“</a:t>
            </a:r>
            <a:r>
              <a:rPr lang="es-ES" dirty="0" err="1"/>
              <a:t>Never</a:t>
            </a:r>
            <a:r>
              <a:rPr lang="es-ES" dirty="0"/>
              <a:t> </a:t>
            </a:r>
            <a:r>
              <a:rPr lang="es-ES" dirty="0" err="1"/>
              <a:t>again</a:t>
            </a:r>
            <a:r>
              <a:rPr lang="es-ES" dirty="0"/>
              <a:t>!”</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es-ES" dirty="0"/>
              <a:t>1951/1952</a:t>
            </a:r>
          </a:p>
          <a:p>
            <a:pPr lvl="1"/>
            <a:endParaRPr lang="es-ES" dirty="0"/>
          </a:p>
          <a:p>
            <a:pPr lvl="1" algn="ctr"/>
            <a:r>
              <a:rPr lang="es-ES" dirty="0" err="1"/>
              <a:t>European</a:t>
            </a:r>
            <a:r>
              <a:rPr lang="es-ES" dirty="0"/>
              <a:t> Coal and Steel </a:t>
            </a:r>
            <a:r>
              <a:rPr lang="es-ES" dirty="0" err="1"/>
              <a:t>Community</a:t>
            </a:r>
            <a:endParaRPr lang="es-ES" dirty="0"/>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es-ES" dirty="0"/>
              <a:t>The </a:t>
            </a:r>
            <a:r>
              <a:rPr lang="es-ES" dirty="0" err="1"/>
              <a:t>origins</a:t>
            </a:r>
            <a:r>
              <a:rPr lang="es-ES" dirty="0"/>
              <a:t> </a:t>
            </a:r>
            <a:r>
              <a:rPr lang="es-ES" dirty="0" err="1"/>
              <a:t>of</a:t>
            </a:r>
            <a:r>
              <a:rPr lang="es-ES" dirty="0"/>
              <a:t> </a:t>
            </a:r>
            <a:r>
              <a:rPr lang="es-ES" dirty="0" err="1"/>
              <a:t>the</a:t>
            </a:r>
            <a:r>
              <a:rPr lang="es-ES" dirty="0"/>
              <a:t> </a:t>
            </a:r>
            <a:r>
              <a:rPr lang="es-ES" dirty="0" err="1"/>
              <a:t>European</a:t>
            </a:r>
            <a:r>
              <a:rPr lang="es-ES" dirty="0"/>
              <a:t> </a:t>
            </a:r>
            <a:r>
              <a:rPr lang="es-ES" dirty="0" err="1"/>
              <a:t>Union</a:t>
            </a:r>
            <a:endParaRPr lang="es-ES" dirty="0"/>
          </a:p>
          <a:p>
            <a:pPr>
              <a:lnSpc>
                <a:spcPts val="3000"/>
              </a:lnSpc>
            </a:pPr>
            <a:r>
              <a:rPr lang="es-ES" dirty="0">
                <a:solidFill>
                  <a:schemeClr val="accent2"/>
                </a:solidFill>
              </a:rPr>
              <a:t>⸺</a:t>
            </a:r>
            <a:endParaRPr lang="es-ES" sz="2000" b="0" i="1" u="none" strike="noStrike" kern="1200" baseline="0" dirty="0">
              <a:solidFill>
                <a:srgbClr val="003399"/>
              </a:solidFill>
              <a:latin typeface="Source Serif 4 14pt" panose="02040603050405020204" pitchFamily="18" charset="0"/>
            </a:endParaRP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dirty="0"/>
              <a:t>1992/1993</a:t>
            </a:r>
          </a:p>
          <a:p>
            <a:pPr lvl="1" algn="ctr"/>
            <a:endParaRPr lang="es-ES" dirty="0"/>
          </a:p>
          <a:p>
            <a:pPr lvl="1" algn="ctr"/>
            <a:r>
              <a:rPr lang="es-ES" dirty="0" err="1"/>
              <a:t>Treaty</a:t>
            </a:r>
            <a:r>
              <a:rPr lang="es-ES" dirty="0"/>
              <a:t> </a:t>
            </a:r>
            <a:r>
              <a:rPr lang="es-ES" dirty="0" err="1"/>
              <a:t>of</a:t>
            </a:r>
            <a:r>
              <a:rPr lang="es-ES" dirty="0"/>
              <a:t> Maastricht – </a:t>
            </a:r>
            <a:r>
              <a:rPr lang="es-ES" dirty="0" err="1"/>
              <a:t>European</a:t>
            </a:r>
            <a:r>
              <a:rPr lang="es-ES" dirty="0"/>
              <a:t> </a:t>
            </a:r>
            <a:r>
              <a:rPr lang="es-ES" dirty="0" err="1"/>
              <a:t>Union</a:t>
            </a:r>
            <a:endParaRPr lang="es-ES" dirty="0"/>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dirty="0"/>
              <a:t>1993 </a:t>
            </a:r>
            <a:r>
              <a:rPr lang="es-ES" dirty="0">
                <a:sym typeface="Wingdings" panose="05000000000000000000" pitchFamily="2" charset="2"/>
              </a:rPr>
              <a:t></a:t>
            </a:r>
            <a:endParaRPr lang="es-ES" dirty="0"/>
          </a:p>
          <a:p>
            <a:pPr algn="ctr"/>
            <a:endParaRPr lang="es-ES" dirty="0"/>
          </a:p>
          <a:p>
            <a:pPr lvl="1" algn="ctr"/>
            <a:r>
              <a:rPr lang="es-ES" dirty="0"/>
              <a:t>Working more and more </a:t>
            </a:r>
            <a:r>
              <a:rPr lang="es-ES" dirty="0" err="1"/>
              <a:t>together</a:t>
            </a:r>
            <a:r>
              <a:rPr lang="es-ES" dirty="0"/>
              <a:t>, </a:t>
            </a:r>
            <a:r>
              <a:rPr lang="es-ES" dirty="0" err="1"/>
              <a:t>with</a:t>
            </a:r>
            <a:r>
              <a:rPr lang="es-ES" dirty="0"/>
              <a:t> 27 </a:t>
            </a:r>
            <a:r>
              <a:rPr lang="es-ES" dirty="0" err="1"/>
              <a:t>Member</a:t>
            </a:r>
            <a:r>
              <a:rPr lang="es-ES" dirty="0"/>
              <a:t> </a:t>
            </a:r>
            <a:r>
              <a:rPr lang="es-ES" dirty="0" err="1"/>
              <a:t>States</a:t>
            </a:r>
            <a:r>
              <a:rPr lang="es-ES" dirty="0"/>
              <a:t> </a:t>
            </a:r>
            <a:r>
              <a:rPr lang="es-ES" dirty="0" err="1"/>
              <a:t>today</a:t>
            </a:r>
            <a:endParaRPr lang="es-ES" dirty="0"/>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es-ES" dirty="0"/>
              <a:t>The EU </a:t>
            </a:r>
            <a:r>
              <a:rPr lang="es-ES" dirty="0" err="1"/>
              <a:t>institutions</a:t>
            </a:r>
            <a:endParaRPr lang="es-ES" dirty="0"/>
          </a:p>
          <a:p>
            <a:pPr>
              <a:lnSpc>
                <a:spcPts val="3000"/>
              </a:lnSpc>
            </a:pPr>
            <a:r>
              <a:rPr lang="es-ES" dirty="0">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6" name="Afbeelding 9">
            <a:extLst>
              <a:ext uri="{FF2B5EF4-FFF2-40B4-BE49-F238E27FC236}">
                <a16:creationId xmlns:a16="http://schemas.microsoft.com/office/drawing/2014/main" id="{C9A01514-72C5-0E9B-A771-F9DF04B19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1277" y="1925988"/>
            <a:ext cx="2319560" cy="1609195"/>
          </a:xfrm>
          <a:prstGeom prst="rect">
            <a:avLst/>
          </a:prstGeom>
        </p:spPr>
      </p:pic>
      <p:pic>
        <p:nvPicPr>
          <p:cNvPr id="7" name="Afbeelding 2">
            <a:extLst>
              <a:ext uri="{FF2B5EF4-FFF2-40B4-BE49-F238E27FC236}">
                <a16:creationId xmlns:a16="http://schemas.microsoft.com/office/drawing/2014/main" id="{A75294D1-25DF-E103-A424-84B60191815E}"/>
              </a:ext>
            </a:extLst>
          </p:cNvPr>
          <p:cNvPicPr>
            <a:picLocks noChangeAspect="1"/>
          </p:cNvPicPr>
          <p:nvPr/>
        </p:nvPicPr>
        <p:blipFill>
          <a:blip r:embed="rId5"/>
          <a:stretch>
            <a:fillRect/>
          </a:stretch>
        </p:blipFill>
        <p:spPr>
          <a:xfrm>
            <a:off x="1467572" y="4609911"/>
            <a:ext cx="2551127" cy="1431755"/>
          </a:xfrm>
          <a:prstGeom prst="rect">
            <a:avLst/>
          </a:prstGeom>
        </p:spPr>
      </p:pic>
      <p:pic>
        <p:nvPicPr>
          <p:cNvPr id="10" name="Picture 9" descr="A blue flag with yellow stars and a flag with grey lines on a black background&#10;&#10;Description automatically generated">
            <a:extLst>
              <a:ext uri="{FF2B5EF4-FFF2-40B4-BE49-F238E27FC236}">
                <a16:creationId xmlns:a16="http://schemas.microsoft.com/office/drawing/2014/main" id="{55D69B96-689A-DD91-16BF-B42BF2FE9E5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71277" y="4166244"/>
            <a:ext cx="1997303" cy="2184188"/>
          </a:xfrm>
          <a:prstGeom prst="rect">
            <a:avLst/>
          </a:prstGeom>
        </p:spPr>
      </p:pic>
      <p:pic>
        <p:nvPicPr>
          <p:cNvPr id="12" name="Picture 11" descr="A blue flag with yellow stars and a black background&#10;&#10;Description automatically generated">
            <a:extLst>
              <a:ext uri="{FF2B5EF4-FFF2-40B4-BE49-F238E27FC236}">
                <a16:creationId xmlns:a16="http://schemas.microsoft.com/office/drawing/2014/main" id="{59FA04CA-5F01-F1F5-9E0C-97036FAC590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54392" y="1925988"/>
            <a:ext cx="1890090" cy="2099816"/>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s-ES" dirty="0" err="1"/>
              <a:t>European</a:t>
            </a:r>
            <a:r>
              <a:rPr lang="es-ES" dirty="0"/>
              <a:t> </a:t>
            </a:r>
            <a:r>
              <a:rPr lang="es-ES" dirty="0" err="1"/>
              <a:t>legislation</a:t>
            </a:r>
            <a:endParaRPr lang="es-ES" dirty="0"/>
          </a:p>
          <a:p>
            <a:pPr>
              <a:lnSpc>
                <a:spcPts val="3000"/>
              </a:lnSpc>
            </a:pPr>
            <a:r>
              <a:rPr lang="es-ES" dirty="0">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GB" altLang="en-US" sz="1100" b="1" dirty="0">
                <a:solidFill>
                  <a:srgbClr val="1C45EF"/>
                </a:solidFill>
                <a:latin typeface="Source Sans 3" panose="020B0303030403020204" pitchFamily="34" charset="0"/>
                <a:cs typeface="Arial" panose="020B0604020202020204" pitchFamily="34" charset="0"/>
              </a:rPr>
              <a:t>Proposal</a:t>
            </a:r>
            <a:endParaRPr lang="en-US" altLang="en-US" sz="1100" b="1" dirty="0">
              <a:solidFill>
                <a:srgbClr val="1C45EF"/>
              </a:solidFill>
              <a:latin typeface="Source Sans 3" panose="020B0303030403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n-GB" sz="1400" b="1" dirty="0">
                <a:solidFill>
                  <a:srgbClr val="404A52"/>
                </a:solidFill>
                <a:latin typeface="Source Sans 3" panose="020B0303030403020204" pitchFamily="34" charset="0"/>
                <a:ea typeface="Arial" charset="0"/>
                <a:cs typeface="Arial" panose="020B0604020202020204" pitchFamily="34" charset="0"/>
              </a:rPr>
              <a:t>European Commission</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en-GB" sz="1400" b="1" dirty="0">
                <a:solidFill>
                  <a:srgbClr val="1C45EF"/>
                </a:solidFill>
                <a:latin typeface="Source Sans 3" panose="020B0303030403020204" pitchFamily="34" charset="0"/>
                <a:ea typeface="Arial" charset="0"/>
                <a:cs typeface="Arial" panose="020B0604020202020204" pitchFamily="34" charset="0"/>
              </a:rPr>
              <a:t>Political guidance</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en-GB" sz="1400" b="1" dirty="0">
                <a:solidFill>
                  <a:srgbClr val="404A52"/>
                </a:solidFill>
                <a:latin typeface="Source Sans 3" panose="020B0303030403020204" pitchFamily="34" charset="0"/>
                <a:ea typeface="Arial" charset="0"/>
                <a:cs typeface="Arial" panose="020B0604020202020204" pitchFamily="34" charset="0"/>
              </a:rPr>
              <a:t>Council of the European Union</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en-GB" sz="1400" b="1" dirty="0">
                <a:solidFill>
                  <a:srgbClr val="404A52"/>
                </a:solidFill>
                <a:latin typeface="Source Sans 3" panose="020B0303030403020204" pitchFamily="34" charset="0"/>
                <a:ea typeface="Arial" charset="0"/>
                <a:cs typeface="Arial" panose="020B0604020202020204" pitchFamily="34" charset="0"/>
              </a:rPr>
              <a:t>European Parliament</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en-US" altLang="en-US" sz="1100" b="1" dirty="0">
                <a:solidFill>
                  <a:srgbClr val="1C45EF"/>
                </a:solidFill>
                <a:latin typeface="Source Sans 3" panose="020B0303030403020204" pitchFamily="34" charset="0"/>
                <a:cs typeface="Arial" panose="020B0604020202020204" pitchFamily="34" charset="0"/>
              </a:rPr>
              <a:t>Adoption</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en-GB" sz="1400" b="1" dirty="0">
                <a:solidFill>
                  <a:srgbClr val="404A52"/>
                </a:solidFill>
                <a:latin typeface="Source Sans 3" panose="020B0303030403020204" pitchFamily="34" charset="0"/>
                <a:ea typeface="Arial" charset="0"/>
                <a:cs typeface="Arial" panose="020B0604020202020204" pitchFamily="34" charset="0"/>
              </a:rPr>
              <a:t>European Council</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es-ES" sz="1200" b="0" dirty="0" err="1">
                <a:latin typeface="Source Sans 3" panose="020B0303030403020204" pitchFamily="34" charset="0"/>
              </a:rPr>
              <a:t>Both</a:t>
            </a:r>
            <a:r>
              <a:rPr lang="es-ES" sz="1200" b="0" dirty="0">
                <a:latin typeface="Source Sans 3" panose="020B0303030403020204" pitchFamily="34" charset="0"/>
              </a:rPr>
              <a:t> </a:t>
            </a:r>
            <a:r>
              <a:rPr lang="es-ES" sz="1200" b="0" dirty="0" err="1">
                <a:latin typeface="Source Sans 3" panose="020B0303030403020204" pitchFamily="34" charset="0"/>
              </a:rPr>
              <a:t>discuss</a:t>
            </a:r>
            <a:r>
              <a:rPr lang="es-ES" sz="1200" b="0" dirty="0">
                <a:latin typeface="Source Sans 3" panose="020B0303030403020204" pitchFamily="34" charset="0"/>
              </a:rPr>
              <a:t>, </a:t>
            </a:r>
            <a:r>
              <a:rPr lang="es-ES" sz="1200" b="0" dirty="0" err="1">
                <a:latin typeface="Source Sans 3" panose="020B0303030403020204" pitchFamily="34" charset="0"/>
              </a:rPr>
              <a:t>amend</a:t>
            </a:r>
            <a:r>
              <a:rPr lang="es-ES" sz="1200" b="0" dirty="0">
                <a:latin typeface="Source Sans 3" panose="020B0303030403020204" pitchFamily="34" charset="0"/>
              </a:rPr>
              <a:t>, and vote </a:t>
            </a:r>
            <a:r>
              <a:rPr lang="es-ES" sz="1200" b="0" dirty="0" err="1">
                <a:latin typeface="Source Sans 3" panose="020B0303030403020204" pitchFamily="34" charset="0"/>
              </a:rPr>
              <a:t>on</a:t>
            </a:r>
            <a:r>
              <a:rPr lang="es-ES" sz="1200" b="0" dirty="0">
                <a:latin typeface="Source Sans 3" panose="020B0303030403020204" pitchFamily="34" charset="0"/>
              </a:rPr>
              <a:t> </a:t>
            </a:r>
            <a:r>
              <a:rPr lang="es-ES" sz="1200" b="0" dirty="0" err="1">
                <a:latin typeface="Source Sans 3" panose="020B0303030403020204" pitchFamily="34" charset="0"/>
              </a:rPr>
              <a:t>the</a:t>
            </a:r>
            <a:r>
              <a:rPr lang="es-ES" sz="1200" b="0" dirty="0">
                <a:latin typeface="Source Sans 3" panose="020B0303030403020204" pitchFamily="34" charset="0"/>
              </a:rPr>
              <a:t> </a:t>
            </a:r>
            <a:r>
              <a:rPr lang="es-ES" sz="1200" b="0" dirty="0" err="1">
                <a:latin typeface="Source Sans 3" panose="020B0303030403020204" pitchFamily="34" charset="0"/>
              </a:rPr>
              <a:t>proposed</a:t>
            </a:r>
            <a:r>
              <a:rPr lang="es-ES" sz="1200" b="0" dirty="0">
                <a:latin typeface="Source Sans 3" panose="020B0303030403020204" pitchFamily="34" charset="0"/>
              </a:rPr>
              <a:t> </a:t>
            </a:r>
            <a:r>
              <a:rPr lang="es-ES" sz="1200" b="0" dirty="0" err="1">
                <a:latin typeface="Source Sans 3" panose="020B0303030403020204" pitchFamily="34" charset="0"/>
              </a:rPr>
              <a:t>legislation</a:t>
            </a:r>
            <a:endParaRPr lang="fr-BE" sz="1200" b="0" dirty="0">
              <a:latin typeface="Source Sans 3" panose="020B0303030403020204" pitchFamily="34" charset="0"/>
            </a:endParaRP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s-ES" dirty="0"/>
              <a:t>[NAME COUNTRY] in </a:t>
            </a:r>
            <a:r>
              <a:rPr lang="es-ES" dirty="0" err="1"/>
              <a:t>the</a:t>
            </a:r>
            <a:r>
              <a:rPr lang="es-ES" dirty="0"/>
              <a:t> EU</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en-US" sz="2200" b="0" dirty="0">
                <a:solidFill>
                  <a:srgbClr val="010101"/>
                </a:solidFill>
                <a:latin typeface="Source Sans 3" panose="020B0303030403020204" pitchFamily="34" charset="0"/>
                <a:sym typeface="Wingdings" panose="05000000000000000000" pitchFamily="2" charset="2"/>
              </a:rPr>
              <a:t> </a:t>
            </a:r>
            <a:r>
              <a:rPr lang="en-US" sz="2200" b="0" dirty="0">
                <a:solidFill>
                  <a:srgbClr val="010101"/>
                </a:solidFill>
                <a:latin typeface="Source Sans 3" panose="020B0303030403020204" pitchFamily="34" charset="0"/>
              </a:rPr>
              <a:t>We joined the European Union in </a:t>
            </a:r>
            <a:r>
              <a:rPr lang="en-US" sz="2200" dirty="0">
                <a:solidFill>
                  <a:srgbClr val="010101"/>
                </a:solidFill>
                <a:latin typeface="Source Sans 3" panose="020B0303030403020204" pitchFamily="34" charset="0"/>
              </a:rPr>
              <a:t>[year].</a:t>
            </a:r>
            <a:br>
              <a:rPr lang="en-US" sz="2200" b="0" dirty="0">
                <a:solidFill>
                  <a:srgbClr val="010101"/>
                </a:solidFill>
                <a:latin typeface="Source Sans 3" panose="020B0303030403020204" pitchFamily="34" charset="0"/>
              </a:rPr>
            </a:br>
            <a:endParaRPr lang="en-US" sz="2200" b="0" dirty="0">
              <a:solidFill>
                <a:srgbClr val="010101"/>
              </a:solidFill>
              <a:latin typeface="Source Sans 3" panose="020B0303030403020204" pitchFamily="34" charset="0"/>
            </a:endParaRPr>
          </a:p>
          <a:p>
            <a:pPr>
              <a:lnSpc>
                <a:spcPct val="100000"/>
              </a:lnSpc>
            </a:pPr>
            <a:r>
              <a:rPr lang="en-US" sz="2200" b="0" dirty="0">
                <a:solidFill>
                  <a:srgbClr val="010101"/>
                </a:solidFill>
                <a:latin typeface="Source Sans 3" panose="020B0303030403020204" pitchFamily="34" charset="0"/>
                <a:sym typeface="Wingdings" panose="05000000000000000000" pitchFamily="2" charset="2"/>
              </a:rPr>
              <a:t> </a:t>
            </a:r>
            <a:r>
              <a:rPr lang="en-US" sz="2200" b="0" dirty="0">
                <a:solidFill>
                  <a:srgbClr val="010101"/>
                </a:solidFill>
                <a:latin typeface="Source Sans 3" panose="020B0303030403020204" pitchFamily="34" charset="0"/>
              </a:rPr>
              <a:t>We have </a:t>
            </a:r>
            <a:r>
              <a:rPr lang="en-US" sz="2200" dirty="0">
                <a:solidFill>
                  <a:srgbClr val="010101"/>
                </a:solidFill>
                <a:latin typeface="Source Sans 3" panose="020B0303030403020204" pitchFamily="34" charset="0"/>
              </a:rPr>
              <a:t>[number] </a:t>
            </a:r>
            <a:r>
              <a:rPr lang="en-US" sz="2200" b="0" dirty="0">
                <a:solidFill>
                  <a:srgbClr val="010101"/>
                </a:solidFill>
                <a:latin typeface="Source Sans 3" panose="020B0303030403020204" pitchFamily="34" charset="0"/>
              </a:rPr>
              <a:t>seats in the European Parliament.</a:t>
            </a:r>
            <a:br>
              <a:rPr lang="en-US" sz="2200" b="0" dirty="0">
                <a:solidFill>
                  <a:srgbClr val="010101"/>
                </a:solidFill>
                <a:latin typeface="Source Sans 3" panose="020B0303030403020204" pitchFamily="34" charset="0"/>
              </a:rPr>
            </a:br>
            <a:endParaRPr lang="en-US" sz="2200" b="0" dirty="0">
              <a:solidFill>
                <a:srgbClr val="010101"/>
              </a:solidFill>
              <a:latin typeface="Source Sans 3" panose="020B0303030403020204" pitchFamily="34" charset="0"/>
            </a:endParaRPr>
          </a:p>
          <a:p>
            <a:pPr>
              <a:lnSpc>
                <a:spcPct val="100000"/>
              </a:lnSpc>
            </a:pPr>
            <a:r>
              <a:rPr lang="en-US" sz="2200" b="0" dirty="0">
                <a:solidFill>
                  <a:srgbClr val="010101"/>
                </a:solidFill>
                <a:latin typeface="Source Sans 3" panose="020B0303030403020204" pitchFamily="34" charset="0"/>
                <a:sym typeface="Wingdings" panose="05000000000000000000" pitchFamily="2" charset="2"/>
              </a:rPr>
              <a:t> </a:t>
            </a:r>
            <a:r>
              <a:rPr lang="en-US" sz="2200" b="0" dirty="0">
                <a:solidFill>
                  <a:srgbClr val="010101"/>
                </a:solidFill>
                <a:latin typeface="Source Sans 3" panose="020B0303030403020204" pitchFamily="34" charset="0"/>
              </a:rPr>
              <a:t>Our Commissioner in the European Commission is </a:t>
            </a:r>
            <a:r>
              <a:rPr lang="en-US" sz="2200" dirty="0">
                <a:solidFill>
                  <a:srgbClr val="010101"/>
                </a:solidFill>
                <a:latin typeface="Source Sans 3" panose="020B0303030403020204" pitchFamily="34" charset="0"/>
              </a:rPr>
              <a:t>[name]</a:t>
            </a:r>
            <a:r>
              <a:rPr lang="en-US" sz="2200" b="0" dirty="0">
                <a:solidFill>
                  <a:srgbClr val="010101"/>
                </a:solidFill>
                <a:latin typeface="Source Sans 3" panose="020B0303030403020204" pitchFamily="34" charset="0"/>
              </a:rPr>
              <a:t>,</a:t>
            </a:r>
            <a:r>
              <a:rPr lang="en-US" sz="2200" dirty="0">
                <a:solidFill>
                  <a:srgbClr val="010101"/>
                </a:solidFill>
                <a:latin typeface="Source Sans 3" panose="020B0303030403020204" pitchFamily="34" charset="0"/>
              </a:rPr>
              <a:t> </a:t>
            </a:r>
            <a:r>
              <a:rPr lang="en-US" sz="2200" b="0" dirty="0">
                <a:solidFill>
                  <a:srgbClr val="010101"/>
                </a:solidFill>
                <a:latin typeface="Source Sans 3" panose="020B0303030403020204" pitchFamily="34" charset="0"/>
              </a:rPr>
              <a:t>responsible for </a:t>
            </a:r>
            <a:r>
              <a:rPr lang="en-US" sz="2200" dirty="0">
                <a:solidFill>
                  <a:srgbClr val="010101"/>
                </a:solidFill>
                <a:latin typeface="Source Sans 3" panose="020B0303030403020204" pitchFamily="34" charset="0"/>
              </a:rPr>
              <a:t>[specific policy area]</a:t>
            </a:r>
            <a:r>
              <a:rPr lang="en-US" sz="2200" b="0" dirty="0">
                <a:solidFill>
                  <a:srgbClr val="010101"/>
                </a:solidFill>
                <a:latin typeface="Source Sans 3" panose="020B0303030403020204" pitchFamily="34" charset="0"/>
              </a:rPr>
              <a:t>.</a:t>
            </a:r>
            <a:br>
              <a:rPr lang="en-US" sz="2200" b="0" dirty="0">
                <a:solidFill>
                  <a:srgbClr val="010101"/>
                </a:solidFill>
                <a:latin typeface="Source Sans 3" panose="020B0303030403020204" pitchFamily="34" charset="0"/>
              </a:rPr>
            </a:br>
            <a:endParaRPr lang="en-US" sz="2200" b="0" dirty="0">
              <a:solidFill>
                <a:srgbClr val="010101"/>
              </a:solidFill>
              <a:latin typeface="Source Sans 3" panose="020B0303030403020204" pitchFamily="34" charset="0"/>
            </a:endParaRPr>
          </a:p>
          <a:p>
            <a:pPr>
              <a:lnSpc>
                <a:spcPct val="100000"/>
              </a:lnSpc>
            </a:pPr>
            <a:r>
              <a:rPr lang="en-US" sz="2200" b="0" dirty="0">
                <a:solidFill>
                  <a:srgbClr val="010101"/>
                </a:solidFill>
                <a:latin typeface="Source Sans 3" panose="020B0303030403020204" pitchFamily="34" charset="0"/>
                <a:sym typeface="Wingdings" panose="05000000000000000000" pitchFamily="2" charset="2"/>
              </a:rPr>
              <a:t> </a:t>
            </a:r>
            <a:r>
              <a:rPr lang="en-US" sz="2200" b="0" dirty="0">
                <a:solidFill>
                  <a:srgbClr val="010101"/>
                </a:solidFill>
                <a:latin typeface="Source Sans 3" panose="020B0303030403020204" pitchFamily="34" charset="0"/>
              </a:rPr>
              <a:t>Our ministers </a:t>
            </a:r>
            <a:r>
              <a:rPr lang="en-US" sz="2200" dirty="0">
                <a:solidFill>
                  <a:srgbClr val="010101"/>
                </a:solidFill>
                <a:latin typeface="Source Sans 3" panose="020B0303030403020204" pitchFamily="34" charset="0"/>
              </a:rPr>
              <a:t>[name and ministerial post] </a:t>
            </a:r>
            <a:r>
              <a:rPr lang="en-US" sz="2200" b="0" dirty="0">
                <a:solidFill>
                  <a:srgbClr val="010101"/>
                </a:solidFill>
                <a:latin typeface="Source Sans 3" panose="020B0303030403020204" pitchFamily="34" charset="0"/>
              </a:rPr>
              <a:t>and </a:t>
            </a:r>
            <a:r>
              <a:rPr lang="en-US" sz="2200" dirty="0">
                <a:solidFill>
                  <a:srgbClr val="010101"/>
                </a:solidFill>
                <a:latin typeface="Source Sans 3" panose="020B0303030403020204" pitchFamily="34" charset="0"/>
              </a:rPr>
              <a:t>[name and ministerial post] </a:t>
            </a:r>
            <a:r>
              <a:rPr lang="en-US" sz="2200" b="0" dirty="0">
                <a:solidFill>
                  <a:srgbClr val="010101"/>
                </a:solidFill>
                <a:latin typeface="Source Sans 3" panose="020B0303030403020204" pitchFamily="34" charset="0"/>
              </a:rPr>
              <a:t>often work together with others in the EU. They meet their colleagues from other member states in the Council of the European Union. </a:t>
            </a:r>
            <a:br>
              <a:rPr lang="en-US" sz="2200" b="0" dirty="0">
                <a:solidFill>
                  <a:srgbClr val="010101"/>
                </a:solidFill>
                <a:latin typeface="Source Sans 3" panose="020B0303030403020204" pitchFamily="34" charset="0"/>
              </a:rPr>
            </a:br>
            <a:endParaRPr lang="en-US" sz="2200" b="0" dirty="0">
              <a:solidFill>
                <a:srgbClr val="010101"/>
              </a:solidFill>
              <a:latin typeface="Source Sans 3" panose="020B0303030403020204" pitchFamily="34" charset="0"/>
            </a:endParaRPr>
          </a:p>
          <a:p>
            <a:pPr>
              <a:lnSpc>
                <a:spcPct val="100000"/>
              </a:lnSpc>
            </a:pPr>
            <a:r>
              <a:rPr lang="en-US" sz="2200" b="0" dirty="0">
                <a:solidFill>
                  <a:srgbClr val="010101"/>
                </a:solidFill>
                <a:latin typeface="Source Sans 3" panose="020B0303030403020204" pitchFamily="34" charset="0"/>
                <a:sym typeface="Wingdings" panose="05000000000000000000" pitchFamily="2" charset="2"/>
              </a:rPr>
              <a:t> </a:t>
            </a:r>
            <a:r>
              <a:rPr lang="en-US" sz="2200" b="0" dirty="0">
                <a:solidFill>
                  <a:srgbClr val="010101"/>
                </a:solidFill>
                <a:latin typeface="Source Sans 3" panose="020B0303030403020204" pitchFamily="34" charset="0"/>
              </a:rPr>
              <a:t>Our </a:t>
            </a:r>
            <a:r>
              <a:rPr lang="en-US" sz="2200" dirty="0">
                <a:solidFill>
                  <a:srgbClr val="010101"/>
                </a:solidFill>
                <a:latin typeface="Source Sans 3" panose="020B0303030403020204" pitchFamily="34" charset="0"/>
              </a:rPr>
              <a:t>[head of state/government]</a:t>
            </a:r>
            <a:r>
              <a:rPr lang="en-US" sz="2200" b="0" dirty="0">
                <a:solidFill>
                  <a:srgbClr val="010101"/>
                </a:solidFill>
                <a:latin typeface="Source Sans 3" panose="020B0303030403020204" pitchFamily="34" charset="0"/>
              </a:rPr>
              <a:t>, </a:t>
            </a:r>
            <a:r>
              <a:rPr lang="en-US" sz="2200" dirty="0">
                <a:solidFill>
                  <a:srgbClr val="010101"/>
                </a:solidFill>
                <a:latin typeface="Source Sans 3" panose="020B0303030403020204" pitchFamily="34" charset="0"/>
              </a:rPr>
              <a:t>[name]</a:t>
            </a:r>
            <a:r>
              <a:rPr lang="en-US" sz="2200" b="0" dirty="0">
                <a:solidFill>
                  <a:srgbClr val="010101"/>
                </a:solidFill>
                <a:latin typeface="Source Sans 3" panose="020B0303030403020204" pitchFamily="34" charset="0"/>
              </a:rPr>
              <a:t>, attends EU summits, as a member of the European Council.</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es-ES" dirty="0"/>
              <a:t>[NAME REGION] in </a:t>
            </a:r>
            <a:r>
              <a:rPr lang="es-ES" dirty="0" err="1"/>
              <a:t>the</a:t>
            </a:r>
            <a:r>
              <a:rPr lang="es-ES" dirty="0"/>
              <a:t> EU</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en-GB" dirty="0"/>
              <a:t>[Screenshot of project]</a:t>
            </a:r>
            <a:endParaRPr lang="fr-BE" dirty="0"/>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pic>
        <p:nvPicPr>
          <p:cNvPr id="6" name="Picture 5">
            <a:extLst>
              <a:ext uri="{FF2B5EF4-FFF2-40B4-BE49-F238E27FC236}">
                <a16:creationId xmlns:a16="http://schemas.microsoft.com/office/drawing/2014/main" id="{869F27B6-46F3-1CD9-8A6B-44CB55CD7651}"/>
              </a:ext>
            </a:extLst>
          </p:cNvPr>
          <p:cNvPicPr>
            <a:picLocks noChangeAspect="1"/>
          </p:cNvPicPr>
          <p:nvPr/>
        </p:nvPicPr>
        <p:blipFill>
          <a:blip r:embed="rId6"/>
          <a:stretch>
            <a:fillRect/>
          </a:stretch>
        </p:blipFill>
        <p:spPr>
          <a:xfrm>
            <a:off x="7421012" y="3310131"/>
            <a:ext cx="2816596" cy="536494"/>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en-GB" dirty="0"/>
              <a:t>[Description of project in one short sentence]</a:t>
            </a:r>
            <a:endParaRPr lang="fr-BE" dirty="0"/>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en-GB" dirty="0"/>
              <a:t>[Description of project in one short sentence]</a:t>
            </a:r>
            <a:endParaRPr lang="fr-BE" dirty="0"/>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es-ES" dirty="0" err="1"/>
              <a:t>Current</a:t>
            </a:r>
            <a:r>
              <a:rPr lang="es-ES" dirty="0"/>
              <a:t> </a:t>
            </a:r>
            <a:r>
              <a:rPr lang="es-ES" dirty="0" err="1"/>
              <a:t>affairs</a:t>
            </a:r>
            <a:endParaRPr lang="es-ES" dirty="0"/>
          </a:p>
          <a:p>
            <a:pPr>
              <a:lnSpc>
                <a:spcPts val="3000"/>
              </a:lnSpc>
            </a:pPr>
            <a:r>
              <a:rPr lang="es-ES" dirty="0">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404A52"/>
                </a:solidFill>
              </a:rPr>
              <a:t>[Screenshot news article]</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es-ES" dirty="0" err="1"/>
              <a:t>Then</a:t>
            </a:r>
            <a:r>
              <a:rPr lang="es-ES" dirty="0"/>
              <a:t> &amp; </a:t>
            </a:r>
            <a:r>
              <a:rPr lang="es-ES" dirty="0" err="1"/>
              <a:t>Now</a:t>
            </a:r>
            <a:endParaRPr lang="es-ES" dirty="0"/>
          </a:p>
          <a:p>
            <a:pPr>
              <a:lnSpc>
                <a:spcPts val="3000"/>
              </a:lnSpc>
            </a:pPr>
            <a:r>
              <a:rPr lang="es-ES" dirty="0">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es-ES" sz="2400" dirty="0">
                <a:solidFill>
                  <a:schemeClr val="accent6"/>
                </a:solidFill>
              </a:rPr>
              <a:t>Working and </a:t>
            </a:r>
            <a:r>
              <a:rPr lang="es-ES" sz="2400" dirty="0" err="1">
                <a:solidFill>
                  <a:schemeClr val="accent6"/>
                </a:solidFill>
              </a:rPr>
              <a:t>studying</a:t>
            </a:r>
            <a:r>
              <a:rPr lang="es-ES" sz="2400" dirty="0">
                <a:solidFill>
                  <a:schemeClr val="accent6"/>
                </a:solidFill>
              </a:rPr>
              <a:t> </a:t>
            </a:r>
            <a:r>
              <a:rPr lang="es-ES" sz="2400" dirty="0" err="1">
                <a:solidFill>
                  <a:schemeClr val="accent6"/>
                </a:solidFill>
              </a:rPr>
              <a:t>abroad</a:t>
            </a:r>
            <a:endParaRPr lang="es-ES" sz="2400" dirty="0">
              <a:solidFill>
                <a:schemeClr val="accent6"/>
              </a:solidFill>
            </a:endParaRPr>
          </a:p>
          <a:p>
            <a:pPr>
              <a:lnSpc>
                <a:spcPct val="150000"/>
              </a:lnSpc>
              <a:buFont typeface="System Font Regular"/>
              <a:buChar char="→"/>
            </a:pPr>
            <a:r>
              <a:rPr lang="es-ES" sz="2400" dirty="0">
                <a:solidFill>
                  <a:schemeClr val="accent6"/>
                </a:solidFill>
              </a:rPr>
              <a:t>Travelling/</a:t>
            </a:r>
            <a:r>
              <a:rPr lang="es-ES" sz="2400" dirty="0" err="1">
                <a:solidFill>
                  <a:schemeClr val="accent6"/>
                </a:solidFill>
              </a:rPr>
              <a:t>tourism</a:t>
            </a:r>
            <a:endParaRPr lang="es-ES" sz="2400" dirty="0">
              <a:solidFill>
                <a:schemeClr val="accent6"/>
              </a:solidFill>
            </a:endParaRPr>
          </a:p>
          <a:p>
            <a:pPr>
              <a:lnSpc>
                <a:spcPct val="150000"/>
              </a:lnSpc>
              <a:buFont typeface="System Font Regular"/>
              <a:buChar char="→"/>
            </a:pPr>
            <a:r>
              <a:rPr lang="es-ES" sz="2400" dirty="0" err="1">
                <a:solidFill>
                  <a:schemeClr val="accent6"/>
                </a:solidFill>
              </a:rPr>
              <a:t>Peace</a:t>
            </a:r>
            <a:endParaRPr lang="es-ES" sz="2400" dirty="0">
              <a:solidFill>
                <a:schemeClr val="accent6"/>
              </a:solidFill>
            </a:endParaRPr>
          </a:p>
          <a:p>
            <a:pPr>
              <a:lnSpc>
                <a:spcPct val="150000"/>
              </a:lnSpc>
              <a:buFont typeface="System Font Regular"/>
              <a:buChar char="→"/>
            </a:pPr>
            <a:r>
              <a:rPr lang="es-ES" sz="2400" dirty="0" err="1">
                <a:solidFill>
                  <a:schemeClr val="accent6"/>
                </a:solidFill>
              </a:rPr>
              <a:t>Infrastructure</a:t>
            </a:r>
            <a:endParaRPr lang="es-ES" sz="2400" dirty="0">
              <a:solidFill>
                <a:schemeClr val="accent6"/>
              </a:solidFill>
            </a:endParaRPr>
          </a:p>
          <a:p>
            <a:pPr>
              <a:lnSpc>
                <a:spcPct val="150000"/>
              </a:lnSpc>
              <a:buFont typeface="System Font Regular"/>
              <a:buChar char="→"/>
            </a:pPr>
            <a:r>
              <a:rPr lang="es-ES" sz="2400" dirty="0">
                <a:solidFill>
                  <a:schemeClr val="accent6"/>
                </a:solidFill>
              </a:rPr>
              <a:t>Single </a:t>
            </a:r>
            <a:r>
              <a:rPr lang="es-ES" sz="2400" dirty="0" err="1">
                <a:solidFill>
                  <a:schemeClr val="accent6"/>
                </a:solidFill>
              </a:rPr>
              <a:t>market</a:t>
            </a:r>
            <a:endParaRPr lang="es-ES" sz="2400" dirty="0">
              <a:solidFill>
                <a:schemeClr val="accent6"/>
              </a:solidFill>
            </a:endParaRPr>
          </a:p>
          <a:p>
            <a:pPr>
              <a:lnSpc>
                <a:spcPct val="150000"/>
              </a:lnSpc>
              <a:buFont typeface="System Font Regular"/>
              <a:buChar char="→"/>
            </a:pPr>
            <a:r>
              <a:rPr lang="es-ES" sz="2400" dirty="0" err="1">
                <a:solidFill>
                  <a:schemeClr val="accent6"/>
                </a:solidFill>
              </a:rPr>
              <a:t>Protection</a:t>
            </a:r>
            <a:r>
              <a:rPr lang="es-ES" sz="2400" dirty="0">
                <a:solidFill>
                  <a:schemeClr val="accent6"/>
                </a:solidFill>
              </a:rPr>
              <a:t> </a:t>
            </a:r>
            <a:r>
              <a:rPr lang="es-ES" sz="2400" dirty="0" err="1">
                <a:solidFill>
                  <a:schemeClr val="accent6"/>
                </a:solidFill>
              </a:rPr>
              <a:t>of</a:t>
            </a:r>
            <a:r>
              <a:rPr lang="es-ES" sz="2400" dirty="0">
                <a:solidFill>
                  <a:schemeClr val="accent6"/>
                </a:solidFill>
              </a:rPr>
              <a:t> cultural </a:t>
            </a:r>
            <a:r>
              <a:rPr lang="es-ES" sz="2400" dirty="0" err="1">
                <a:solidFill>
                  <a:schemeClr val="accent6"/>
                </a:solidFill>
              </a:rPr>
              <a:t>heritage</a:t>
            </a:r>
            <a:endParaRPr lang="es-ES" sz="2400" dirty="0">
              <a:solidFill>
                <a:schemeClr val="accent6"/>
              </a:solidFill>
            </a:endParaRP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ppt_v3 _sample</Template>
  <TotalTime>7218</TotalTime>
  <Words>1103</Words>
  <Application>Microsoft Office PowerPoint</Application>
  <PresentationFormat>Widescreen</PresentationFormat>
  <Paragraphs>178</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42</cp:revision>
  <cp:lastPrinted>2020-03-11T16:07:50Z</cp:lastPrinted>
  <dcterms:created xsi:type="dcterms:W3CDTF">2020-03-24T15:57:55Z</dcterms:created>
  <dcterms:modified xsi:type="dcterms:W3CDTF">2025-01-29T14:06:05Z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