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70392" autoAdjust="0"/>
  </p:normalViewPr>
  <p:slideViewPr>
    <p:cSldViewPr snapToGrid="0" snapToObjects="1">
      <p:cViewPr varScale="1">
        <p:scale>
          <a:sx n="79" d="100"/>
          <a:sy n="79" d="100"/>
        </p:scale>
        <p:origin x="1890" y="9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1/30/2025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fi/"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fi/reg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b="0" kern="1200" dirty="0">
                <a:solidFill>
                  <a:schemeClr val="tx1"/>
                </a:solidFill>
                <a:effectLst/>
                <a:latin typeface="+mn-lt"/>
                <a:ea typeface="+mn-ea"/>
                <a:cs typeface="+mn-cs"/>
              </a:rPr>
              <a:t>Euroopan unioni on 27 jäsenmaan yhteinen taloudellisen ja poliittisen yhteistyön hanke. </a:t>
            </a:r>
            <a:br>
              <a:rPr lang="fi-FI" sz="1200" b="0" kern="1200" dirty="0">
                <a:solidFill>
                  <a:schemeClr val="tx1"/>
                </a:solidFill>
                <a:effectLst/>
                <a:latin typeface="+mn-lt"/>
                <a:ea typeface="+mn-ea"/>
                <a:cs typeface="+mn-cs"/>
              </a:rPr>
            </a:br>
            <a:r>
              <a:rPr lang="fi-FI" sz="1200" b="0" i="1" kern="1200" dirty="0">
                <a:solidFill>
                  <a:schemeClr val="tx1"/>
                </a:solidFill>
                <a:effectLst/>
                <a:latin typeface="+mn-lt"/>
                <a:ea typeface="+mn-ea"/>
                <a:cs typeface="+mn-cs"/>
              </a:rPr>
              <a:t>Jäsenmaat ovat vahvempia, kun ne toimivat yhdessä. EU on ylikansallinen poliittinen toimija, mikä tarkoittaa, että tiettyjä aiheita koskevat päätökset tehdään yhdessä. Jäsenmaat panevat EU:n tasolla tehdyt päätökset täytäntöön kansallisella tasolla.  </a:t>
            </a:r>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dirty="0"/>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i-FI" sz="1200" kern="1200">
                <a:solidFill>
                  <a:schemeClr val="tx1"/>
                </a:solidFill>
                <a:effectLst/>
                <a:latin typeface="+mn-lt"/>
                <a:ea typeface="+mn-ea"/>
                <a:cs typeface="+mn-cs"/>
              </a:rPr>
              <a:t>Kerro, että kaikki kymmenen aihetta (ja muitakin aiheita) kuuluvat johonkin kolmesta tärkeimmästä prioriteetista:</a:t>
            </a:r>
          </a:p>
          <a:p>
            <a:r>
              <a:rPr lang="fi-FI" sz="1200" kern="1200">
                <a:solidFill>
                  <a:schemeClr val="tx1"/>
                </a:solidFill>
                <a:effectLst/>
                <a:latin typeface="+mn-lt"/>
                <a:ea typeface="+mn-ea"/>
                <a:cs typeface="+mn-cs"/>
              </a:rPr>
              <a:t>– Vapaa ja demokraattinen Eurooppa: </a:t>
            </a:r>
            <a:r>
              <a:rPr lang="fi-FI" sz="1200" i="1" kern="1200">
                <a:solidFill>
                  <a:schemeClr val="tx1"/>
                </a:solidFill>
                <a:effectLst/>
                <a:latin typeface="+mn-lt"/>
                <a:ea typeface="+mn-ea"/>
                <a:cs typeface="+mn-cs"/>
              </a:rPr>
              <a:t>arvot, internet, ura, terveys, ostokset jne.</a:t>
            </a:r>
          </a:p>
          <a:p>
            <a:r>
              <a:rPr lang="fi-FI" sz="1200" kern="1200">
                <a:solidFill>
                  <a:schemeClr val="tx1"/>
                </a:solidFill>
                <a:effectLst/>
                <a:latin typeface="+mn-lt"/>
                <a:ea typeface="+mn-ea"/>
                <a:cs typeface="+mn-cs"/>
              </a:rPr>
              <a:t>– Vahva ja turvallinen Eurooppa: </a:t>
            </a:r>
            <a:r>
              <a:rPr lang="fi-FI" sz="1200" i="1" kern="1200">
                <a:solidFill>
                  <a:schemeClr val="tx1"/>
                </a:solidFill>
                <a:effectLst/>
                <a:latin typeface="+mn-lt"/>
                <a:ea typeface="+mn-ea"/>
                <a:cs typeface="+mn-cs"/>
              </a:rPr>
              <a:t>turvallisuus, raha-asiat, ostokset, matkustaminen jne.</a:t>
            </a:r>
          </a:p>
          <a:p>
            <a:r>
              <a:rPr lang="fi-FI" sz="1200" kern="1200">
                <a:solidFill>
                  <a:schemeClr val="tx1"/>
                </a:solidFill>
                <a:effectLst/>
                <a:latin typeface="+mn-lt"/>
                <a:ea typeface="+mn-ea"/>
                <a:cs typeface="+mn-cs"/>
              </a:rPr>
              <a:t>– Vauras ja kilpailukykyinen Eurooppa: </a:t>
            </a:r>
            <a:r>
              <a:rPr lang="fi-FI" sz="1200" i="1" kern="1200">
                <a:solidFill>
                  <a:schemeClr val="tx1"/>
                </a:solidFill>
                <a:effectLst/>
                <a:latin typeface="+mn-lt"/>
                <a:ea typeface="+mn-ea"/>
                <a:cs typeface="+mn-cs"/>
              </a:rPr>
              <a:t>raha-asiat, ura, ulkoilu, ruoka jne.</a:t>
            </a:r>
            <a:r>
              <a:rPr lang="fi-FI"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i="0" kern="1200">
                <a:solidFill>
                  <a:schemeClr val="tx1"/>
                </a:solidFill>
                <a:effectLst/>
                <a:latin typeface="+mn-lt"/>
                <a:ea typeface="+mn-ea"/>
                <a:cs typeface="+mn-cs"/>
              </a:rPr>
              <a:t>EU alkoi teräs- ja hiilikauppaa koskevana yhteistyönä, jolla haluttiin varmistaa, että Euroopan mantereella ei enää koskaan sodittaisi. Se on kehittynyt alkuajoistaan nykyiseksi arvojen unioniksi. </a:t>
            </a: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b="1">
                <a:sym typeface="Wingdings" panose="05000000000000000000" pitchFamily="2" charset="2"/>
              </a:rPr>
              <a:t></a:t>
            </a:r>
            <a:r>
              <a:rPr lang="fi-FI" sz="1200" b="1"/>
              <a:t> Eurooppa-neuvosto:</a:t>
            </a:r>
            <a:r>
              <a:rPr lang="fi-FI" sz="1200"/>
              <a:t> valtion- tai hallitusten johtajat, jotka päättävät EU:n poliittisesta ohjelmasta.</a:t>
            </a:r>
          </a:p>
          <a:p>
            <a:pPr marL="171450" indent="-171450">
              <a:buFont typeface="Wingdings" panose="05000000000000000000" pitchFamily="2" charset="2"/>
              <a:buChar char="à"/>
            </a:pPr>
            <a:r>
              <a:rPr lang="fi-FI" sz="1200" b="1"/>
              <a:t>Euroopan komissio:</a:t>
            </a:r>
            <a:r>
              <a:rPr lang="fi-FI" sz="1200"/>
              <a:t> EU:n itsenäinen toimeenpanovallan käyttäjä. Kullakin jäsenmaalla on yksi komissaari. Ehdottaa uutta EU-lainsäädäntöä. </a:t>
            </a:r>
          </a:p>
          <a:p>
            <a:pPr marL="171450" indent="-171450">
              <a:buFont typeface="Wingdings" panose="05000000000000000000" pitchFamily="2" charset="2"/>
              <a:buChar char="à"/>
            </a:pPr>
            <a:r>
              <a:rPr lang="fi-FI" sz="1200" b="1"/>
              <a:t>Euroopan parlamentti: </a:t>
            </a:r>
            <a:r>
              <a:rPr lang="fi-FI" sz="1200"/>
              <a:t>EU:n ”kansan ääni”. Valvoo lainsäädäntöprosessin demokraattisuutta. Jakaa lainsäädäntövallan Euroopan unionin neuvoston kanssa. </a:t>
            </a:r>
          </a:p>
          <a:p>
            <a:r>
              <a:rPr lang="fi-FI" sz="1200" b="1">
                <a:sym typeface="Wingdings" panose="05000000000000000000" pitchFamily="2" charset="2"/>
              </a:rPr>
              <a:t></a:t>
            </a:r>
            <a:r>
              <a:rPr lang="fi-FI" sz="1200" b="1"/>
              <a:t> Euroopan unionin neuvosto: </a:t>
            </a:r>
            <a:r>
              <a:rPr lang="fi-FI" sz="1200"/>
              <a:t>EU:n ”jäsenmaiden ääni”. Kullakin jäsenmaalla on yksi ministeri kussakin aihekohtaisessa kokoonpanossa, joita on kymmenen. Jakaa lainsäädäntövallan Euroopan parlamentin kanssa.</a:t>
            </a:r>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t>Kun Eurooppa-neuvosto on määrittänyt prioriteetit, Euroopan komissio ehdottaa uutta lainsäädäntöä. Sekä Euroopan parlamentti että Euroopan unionin neuvosto keskustelevat säädösehdotuksesta, muuttavat sitä ja äänestävät siitä tarvittaessa useilla käsittelykierroksilla. Jos säädös hyväksytään, Euroopan komissio panee sen täytäntöön ja varmistaa, että myös jäsenmaat panevat sen täytäntöön tai ratifioivat sen kansallisella tasolla. </a:t>
            </a:r>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fi-FI" sz="1200" b="0" i="1" kern="1200" noProof="0">
                <a:solidFill>
                  <a:schemeClr val="tx1"/>
                </a:solidFill>
                <a:effectLst/>
                <a:latin typeface="+mn-lt"/>
                <a:ea typeface="+mn-ea"/>
                <a:cs typeface="+mn-cs"/>
              </a:rPr>
              <a:t>Lisää valmistelemasi tiedot ja luvut.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fi-FI" sz="1200" kern="1200" noProof="0">
                <a:solidFill>
                  <a:schemeClr val="tx1"/>
                </a:solidFill>
                <a:effectLst/>
                <a:latin typeface="+mn-lt"/>
                <a:ea typeface="+mn-ea"/>
                <a:cs typeface="+mn-cs"/>
              </a:rPr>
              <a:t>Hyödyllinen lähde valmistautumiseen: </a:t>
            </a:r>
            <a:r>
              <a:rPr lang="fi-FI" sz="1200" u="sng" kern="1200" noProof="0">
                <a:solidFill>
                  <a:schemeClr val="tx1"/>
                </a:solidFill>
                <a:effectLst/>
                <a:latin typeface="+mn-lt"/>
                <a:ea typeface="+mn-ea"/>
                <a:cs typeface="+mn-cs"/>
                <a:hlinkClick r:id="rId3"/>
              </a:rPr>
              <a:t>https://op.europa.eu/webpub/com/short-guide-eu/fi/</a:t>
            </a:r>
            <a:r>
              <a:rPr lang="fi-FI" sz="1200" u="sng" kern="1200" noProof="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b="0" i="1" kern="1200">
                <a:solidFill>
                  <a:schemeClr val="tx1"/>
                </a:solidFill>
                <a:effectLst/>
                <a:latin typeface="+mn-lt"/>
                <a:ea typeface="+mn-ea"/>
                <a:cs typeface="+mn-cs"/>
                <a:sym typeface="Wingdings" pitchFamily="2" charset="2"/>
              </a:rPr>
              <a:t> Alueellasi toteutettavat hankkeet, jotka haluat tuoda esiin.  </a:t>
            </a:r>
          </a:p>
          <a:p>
            <a:r>
              <a:rPr lang="fi-FI" sz="1200" b="0" i="1" kern="1200">
                <a:solidFill>
                  <a:schemeClr val="tx1"/>
                </a:solidFill>
                <a:effectLst/>
                <a:latin typeface="+mn-lt"/>
                <a:ea typeface="+mn-ea"/>
                <a:cs typeface="+mn-cs"/>
              </a:rPr>
              <a:t>Monia aiheita käsitellään tietysti kansainvälisellä ja kansallisella tasolla. Tämän avulla osallistujat kuitenkin ymmärtävät, että EU on myös lähellä. EU rahoittaa monia alueellisia hankkeita.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i="0" kern="1200">
                <a:solidFill>
                  <a:schemeClr val="tx1"/>
                </a:solidFill>
                <a:effectLst/>
                <a:latin typeface="+mn-lt"/>
                <a:ea typeface="+mn-ea"/>
                <a:cs typeface="+mn-cs"/>
                <a:sym typeface="Wingdings" pitchFamily="2" charset="2"/>
              </a:rPr>
              <a:t></a:t>
            </a:r>
            <a:r>
              <a:rPr lang="fi-FI" sz="1200" i="1" kern="1200">
                <a:solidFill>
                  <a:schemeClr val="tx1"/>
                </a:solidFill>
                <a:effectLst/>
                <a:latin typeface="+mn-lt"/>
                <a:ea typeface="+mn-ea"/>
                <a:cs typeface="+mn-cs"/>
                <a:sym typeface="Wingdings" pitchFamily="2" charset="2"/>
              </a:rPr>
              <a:t> </a:t>
            </a:r>
            <a:r>
              <a:rPr lang="fi-FI" sz="1200" kern="1200">
                <a:solidFill>
                  <a:schemeClr val="tx1"/>
                </a:solidFill>
                <a:effectLst/>
                <a:latin typeface="+mn-lt"/>
                <a:ea typeface="+mn-ea"/>
                <a:cs typeface="+mn-cs"/>
                <a:sym typeface="Wingdings" pitchFamily="2" charset="2"/>
              </a:rPr>
              <a:t>Käytä verkkosivustoa ”Näin EU toimii hyväkseni”: </a:t>
            </a:r>
            <a:r>
              <a:rPr lang="fi-FI" sz="1200" u="sng" kern="1200">
                <a:solidFill>
                  <a:schemeClr val="tx1"/>
                </a:solidFill>
                <a:effectLst/>
                <a:latin typeface="+mn-lt"/>
                <a:ea typeface="+mn-ea"/>
                <a:cs typeface="+mn-cs"/>
                <a:sym typeface="Wingdings" pitchFamily="2" charset="2"/>
                <a:hlinkClick r:id="rId3"/>
              </a:rPr>
              <a:t>https://what-europe-does-for-me.europarl.europa.eu/fi/region</a:t>
            </a:r>
            <a:r>
              <a:rPr lang="fi-FI" sz="1200" kern="1200">
                <a:solidFill>
                  <a:schemeClr val="tx1"/>
                </a:solidFill>
                <a:effectLst/>
                <a:latin typeface="+mn-lt"/>
                <a:ea typeface="+mn-ea"/>
                <a:cs typeface="+mn-cs"/>
                <a:sym typeface="Wingdings" pitchFamily="2" charset="2"/>
              </a:rPr>
              <a:t>. </a:t>
            </a: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sym typeface="Wingdings" panose="05000000000000000000" pitchFamily="2" charset="2"/>
              </a:rPr>
              <a:t></a:t>
            </a:r>
            <a:r>
              <a:rPr lang="fi-FI"/>
              <a:t> Sisältö määräytyy valmisteluvaiheessa valitun uutisartikkelin mukaan.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dirty="0"/>
              <a:t>Click icon to add picture</a:t>
            </a:r>
            <a:endParaRPr lang="es-ES" dirty="0"/>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1/30/2025</a:t>
            </a:fld>
            <a:endParaRPr lang="en-US" dirty="0"/>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dirty="0"/>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3.xml"/><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fi-FI" dirty="0"/>
              <a:t>Yhteistyö </a:t>
            </a:r>
            <a:br>
              <a:rPr lang="fi-FI" dirty="0"/>
            </a:br>
            <a:r>
              <a:rPr lang="fi-FI" dirty="0"/>
              <a:t>Euroopan unionissa</a:t>
            </a:r>
          </a:p>
          <a:p>
            <a:pPr>
              <a:defRPr/>
            </a:pPr>
            <a:r>
              <a:rPr lang="fi-FI" dirty="0">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fi-FI" sz="1400" b="1" dirty="0">
                  <a:solidFill>
                    <a:schemeClr val="accent6"/>
                  </a:solidFill>
                  <a:latin typeface="Source Sans 3" panose="020B0303030403020204" pitchFamily="34" charset="0"/>
                  <a:cs typeface="Arial" panose="020B0604020202020204" pitchFamily="34" charset="0"/>
                </a:rPr>
                <a:t>Euroopan unionin neuvosto</a:t>
              </a:r>
            </a:p>
            <a:p>
              <a:pPr eaLnBrk="1" hangingPunct="1">
                <a:spcBef>
                  <a:spcPts val="100"/>
                </a:spcBef>
                <a:spcAft>
                  <a:spcPts val="600"/>
                </a:spcAft>
                <a:buFontTx/>
                <a:buNone/>
                <a:defRPr/>
              </a:pPr>
              <a:r>
                <a:rPr lang="fi-FI" sz="1400" dirty="0">
                  <a:solidFill>
                    <a:schemeClr val="accent6"/>
                  </a:solidFill>
                  <a:latin typeface="Source Sans 3" panose="020B0303030403020204" pitchFamily="34" charset="0"/>
                  <a:cs typeface="Arial" panose="020B0604020202020204" pitchFamily="34" charset="0"/>
                </a:rPr>
                <a:t>Pääsihteeristö</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sz="2800" i="1" dirty="0">
                <a:solidFill>
                  <a:schemeClr val="tx2"/>
                </a:solidFill>
                <a:latin typeface="Source Serif 4 14pt" panose="02040603050405020204" pitchFamily="18" charset="0"/>
                <a:ea typeface="Source Serif 4 14pt" panose="02040603050405020204" pitchFamily="18" charset="0"/>
              </a:rPr>
              <a:t>Kansalaiskasvatuspaketti</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5" name="Rectangle 4">
            <a:extLst>
              <a:ext uri="{FF2B5EF4-FFF2-40B4-BE49-F238E27FC236}">
                <a16:creationId xmlns:a16="http://schemas.microsoft.com/office/drawing/2014/main" id="{C736E141-C0D8-6B75-2B5F-85243A0BFC9E}"/>
              </a:ext>
            </a:extLst>
          </p:cNvPr>
          <p:cNvSpPr/>
          <p:nvPr/>
        </p:nvSpPr>
        <p:spPr>
          <a:xfrm>
            <a:off x="7484574" y="2628528"/>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8" name="Picture 7">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63400" y="946506"/>
            <a:ext cx="1591741" cy="1591741"/>
          </a:xfrm>
          <a:prstGeom prst="rect">
            <a:avLst/>
          </a:prstGeom>
        </p:spPr>
      </p:pic>
      <p:pic>
        <p:nvPicPr>
          <p:cNvPr id="9" name="Picture 8">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3400" y="2633100"/>
            <a:ext cx="1608620" cy="1608620"/>
          </a:xfrm>
          <a:prstGeom prst="rect">
            <a:avLst/>
          </a:prstGeom>
        </p:spPr>
      </p:pic>
      <p:pic>
        <p:nvPicPr>
          <p:cNvPr id="10" name="Picture 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51185" y="2628528"/>
            <a:ext cx="1600943" cy="1600943"/>
          </a:xfrm>
          <a:prstGeom prst="rect">
            <a:avLst/>
          </a:prstGeom>
        </p:spPr>
      </p:pic>
      <p:pic>
        <p:nvPicPr>
          <p:cNvPr id="11" name="Picture 10">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51185" y="4327340"/>
            <a:ext cx="1608620" cy="1608620"/>
          </a:xfrm>
          <a:prstGeom prst="rect">
            <a:avLst/>
          </a:prstGeom>
        </p:spPr>
      </p:pic>
      <p:pic>
        <p:nvPicPr>
          <p:cNvPr id="13" name="Picture 1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851185" y="6033829"/>
            <a:ext cx="1608620" cy="824171"/>
          </a:xfrm>
          <a:prstGeom prst="rect">
            <a:avLst/>
          </a:prstGeom>
        </p:spPr>
      </p:pic>
      <p:pic>
        <p:nvPicPr>
          <p:cNvPr id="15" name="Picture 14">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531293" y="4327340"/>
            <a:ext cx="610273" cy="1608619"/>
          </a:xfrm>
          <a:prstGeom prst="rect">
            <a:avLst/>
          </a:prstGeom>
        </p:spPr>
      </p:pic>
      <p:pic>
        <p:nvPicPr>
          <p:cNvPr id="17" name="Picture 16">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531293" y="2645407"/>
            <a:ext cx="610273" cy="1591741"/>
          </a:xfrm>
          <a:prstGeom prst="rect">
            <a:avLst/>
          </a:prstGeom>
        </p:spPr>
      </p:pic>
      <p:pic>
        <p:nvPicPr>
          <p:cNvPr id="19" name="Picture 18">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20239" y="4327340"/>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266436"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i-FI" sz="4400" dirty="0">
                <a:solidFill>
                  <a:srgbClr val="003399"/>
                </a:solidFill>
              </a:rPr>
              <a:t>Miten Suomi </a:t>
            </a:r>
            <a:br>
              <a:rPr lang="fi-FI" sz="4400" dirty="0">
                <a:solidFill>
                  <a:srgbClr val="003399"/>
                </a:solidFill>
              </a:rPr>
            </a:br>
            <a:r>
              <a:rPr lang="fi-FI" sz="4400" dirty="0">
                <a:solidFill>
                  <a:srgbClr val="003399"/>
                </a:solidFill>
              </a:rPr>
              <a:t>vaikuttaa EU:ssa</a:t>
            </a:r>
          </a:p>
          <a:p>
            <a:pPr>
              <a:lnSpc>
                <a:spcPts val="3000"/>
              </a:lnSpc>
            </a:pPr>
            <a:r>
              <a:rPr lang="fi-FI" sz="4400" dirty="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fi-FI" sz="3200" b="1">
                <a:solidFill>
                  <a:srgbClr val="003399"/>
                </a:solidFill>
                <a:ea typeface="Arial" charset="0"/>
                <a:cs typeface="Arial" charset="0"/>
              </a:rPr>
              <a:t>_______</a:t>
            </a:r>
          </a:p>
          <a:p>
            <a:pPr marL="742950" indent="-742950" algn="l">
              <a:buAutoNum type="arabicPeriod"/>
            </a:pPr>
            <a:r>
              <a:rPr lang="fi-FI" sz="3200" b="1">
                <a:solidFill>
                  <a:srgbClr val="003399"/>
                </a:solidFill>
                <a:ea typeface="Arial" charset="0"/>
                <a:cs typeface="Arial" charset="0"/>
              </a:rPr>
              <a:t>_______</a:t>
            </a:r>
          </a:p>
          <a:p>
            <a:pPr marL="742950" indent="-742950" algn="l">
              <a:buAutoNum type="arabicPeriod"/>
            </a:pPr>
            <a:r>
              <a:rPr lang="fi-FI" sz="3200" b="1">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fi-FI" sz="2400"/>
              <a:t>Ruoka</a:t>
            </a:r>
          </a:p>
          <a:p>
            <a:pPr>
              <a:buClrTx/>
              <a:buSzPct val="100000"/>
              <a:buFont typeface="System Font Regular"/>
              <a:buChar char="→"/>
            </a:pPr>
            <a:r>
              <a:rPr lang="fi-FI" sz="2400"/>
              <a:t>Ostokset </a:t>
            </a:r>
          </a:p>
          <a:p>
            <a:pPr>
              <a:buClrTx/>
              <a:buSzPct val="100000"/>
              <a:buFont typeface="System Font Regular"/>
              <a:buChar char="→"/>
            </a:pPr>
            <a:r>
              <a:rPr lang="fi-FI" sz="2400"/>
              <a:t>Internet</a:t>
            </a:r>
          </a:p>
          <a:p>
            <a:pPr>
              <a:buClrTx/>
              <a:buSzPct val="100000"/>
              <a:buFont typeface="System Font Regular"/>
              <a:buChar char="→"/>
            </a:pPr>
            <a:r>
              <a:rPr lang="fi-FI" sz="2400"/>
              <a:t>Ulkoilu</a:t>
            </a:r>
          </a:p>
          <a:p>
            <a:pPr>
              <a:buClrTx/>
              <a:buSzPct val="100000"/>
              <a:buFont typeface="System Font Regular"/>
              <a:buChar char="→"/>
            </a:pPr>
            <a:r>
              <a:rPr lang="fi-FI" sz="2400"/>
              <a:t>Terveys</a:t>
            </a:r>
          </a:p>
          <a:p>
            <a:pPr>
              <a:buClrTx/>
              <a:buSzPct val="100000"/>
              <a:buFont typeface="System Font Regular"/>
              <a:buChar char="→"/>
            </a:pPr>
            <a:r>
              <a:rPr lang="fi-FI" sz="2400"/>
              <a:t>Ura</a:t>
            </a:r>
          </a:p>
          <a:p>
            <a:pPr>
              <a:buClrTx/>
              <a:buSzPct val="100000"/>
              <a:buFont typeface="System Font Regular"/>
              <a:buChar char="→"/>
            </a:pPr>
            <a:r>
              <a:rPr lang="fi-FI" sz="2400"/>
              <a:t>Raha-asiat</a:t>
            </a:r>
          </a:p>
          <a:p>
            <a:pPr>
              <a:buClrTx/>
              <a:buSzPct val="100000"/>
              <a:buFont typeface="System Font Regular"/>
              <a:buChar char="→"/>
            </a:pPr>
            <a:r>
              <a:rPr lang="fi-FI" sz="2400"/>
              <a:t>Matkustaminen </a:t>
            </a:r>
          </a:p>
          <a:p>
            <a:pPr>
              <a:buClrTx/>
              <a:buSzPct val="100000"/>
              <a:buFont typeface="System Font Regular"/>
              <a:buChar char="→"/>
            </a:pPr>
            <a:r>
              <a:rPr lang="fi-FI" sz="2400"/>
              <a:t>Arvot</a:t>
            </a:r>
          </a:p>
          <a:p>
            <a:pPr>
              <a:buClrTx/>
              <a:buSzPct val="100000"/>
              <a:buFont typeface="System Font Regular"/>
              <a:buChar char="→"/>
            </a:pPr>
            <a:r>
              <a:rPr lang="fi-FI" sz="2400"/>
              <a:t>Turvallisuus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fi-FI"/>
              <a:t>Laaditaan oma tärkeysjärjestys</a:t>
            </a:r>
          </a:p>
          <a:p>
            <a:pPr>
              <a:lnSpc>
                <a:spcPts val="3000"/>
              </a:lnSpc>
            </a:pPr>
            <a:r>
              <a:rPr lang="fi-FI">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r>
              <a:rPr lang="fi-FI" sz="1800"/>
              <a:t>Uusi lainsäädäntökausi alkaa joka viides vuosi.</a:t>
            </a:r>
            <a:br>
              <a:rPr lang="fi-FI" sz="1800"/>
            </a:br>
            <a:endParaRPr lang="fi-FI" sz="1800"/>
          </a:p>
          <a:p>
            <a:r>
              <a:rPr lang="fi-FI" sz="1800"/>
              <a:t>Eurooppa-neuvosto kokoontuu EU:n huippukokoukseen keskustelemaan prioriteeteista. 27 valtion- tai hallitusten johtajaa sopivat strategisesta ohjelmasta.</a:t>
            </a:r>
            <a:br>
              <a:rPr lang="fi-FI" sz="1800"/>
            </a:br>
            <a:endParaRPr lang="fi-FI" sz="1800"/>
          </a:p>
          <a:p>
            <a:r>
              <a:rPr lang="fi-FI" sz="1800"/>
              <a:t>Strateginen ohjelma asettaa poliittiset suuntaviivat, joiden mukaisesti Euroopan komissio toimii.</a:t>
            </a:r>
            <a:br>
              <a:rPr lang="fi-FI" sz="1800"/>
            </a:br>
            <a:endParaRPr lang="fi-FI" sz="1800"/>
          </a:p>
          <a:p>
            <a:r>
              <a:rPr lang="fi-FI" sz="1800"/>
              <a:t>Puolen vuoden välein puheenjohtajana toimiva jäsenmaa asettaa omat prioriteetit kiireellisten EU-asioiden pohjalta.</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fi-FI"/>
              <a:t>Miten EU:n prioriteetit määritetään?</a:t>
            </a:r>
          </a:p>
          <a:p>
            <a:pPr>
              <a:lnSpc>
                <a:spcPts val="3000"/>
              </a:lnSpc>
            </a:pPr>
            <a:r>
              <a:rPr lang="fi-FI">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fi-FI" sz="1600" b="1"/>
              <a:t>Vapaa ja demokraattinen Eurooppa</a:t>
            </a:r>
          </a:p>
          <a:p>
            <a:r>
              <a:rPr lang="fi-FI" sz="1600">
                <a:sym typeface="Wingdings" panose="05000000000000000000" pitchFamily="2" charset="2"/>
              </a:rPr>
              <a:t></a:t>
            </a:r>
            <a:r>
              <a:rPr lang="fi-FI" sz="1600"/>
              <a:t> eurooppalaisten arvojen vaaliminen EU:ssa</a:t>
            </a:r>
          </a:p>
          <a:p>
            <a:r>
              <a:rPr lang="fi-FI" sz="1600">
                <a:sym typeface="Wingdings" panose="05000000000000000000" pitchFamily="2" charset="2"/>
              </a:rPr>
              <a:t></a:t>
            </a:r>
            <a:r>
              <a:rPr lang="fi-FI" sz="1600"/>
              <a:t> arvojemme mukainen toiminta maailmanlaajuisesti</a:t>
            </a:r>
          </a:p>
          <a:p>
            <a:endParaRPr lang="en-US" sz="1600" dirty="0"/>
          </a:p>
          <a:p>
            <a:r>
              <a:rPr lang="fi-FI" sz="1600" b="1"/>
              <a:t>Vahva ja turvallinen Eurooppa</a:t>
            </a:r>
          </a:p>
          <a:p>
            <a:r>
              <a:rPr lang="fi-FI" sz="1600">
                <a:sym typeface="Wingdings" panose="05000000000000000000" pitchFamily="2" charset="2"/>
              </a:rPr>
              <a:t></a:t>
            </a:r>
            <a:r>
              <a:rPr lang="fi-FI" sz="1600"/>
              <a:t> johdonmukainen ja vaikuttava ulkoinen toiminta</a:t>
            </a:r>
          </a:p>
          <a:p>
            <a:r>
              <a:rPr lang="fi-FI" sz="1600">
                <a:sym typeface="Wingdings" panose="05000000000000000000" pitchFamily="2" charset="2"/>
              </a:rPr>
              <a:t></a:t>
            </a:r>
            <a:r>
              <a:rPr lang="fi-FI" sz="1600"/>
              <a:t> EU:n turvallisuuden ja puolustuksen vahvistaminen ja EU:n kansalaisten suojelu</a:t>
            </a:r>
          </a:p>
          <a:p>
            <a:r>
              <a:rPr lang="fi-FI" sz="1600">
                <a:sym typeface="Wingdings" panose="05000000000000000000" pitchFamily="2" charset="2"/>
              </a:rPr>
              <a:t></a:t>
            </a:r>
            <a:r>
              <a:rPr lang="fi-FI" sz="1600"/>
              <a:t> valmistautuminen suurempaan ja vahvempaan unioniin</a:t>
            </a:r>
          </a:p>
          <a:p>
            <a:r>
              <a:rPr lang="fi-FI" sz="1600">
                <a:sym typeface="Wingdings" panose="05000000000000000000" pitchFamily="2" charset="2"/>
              </a:rPr>
              <a:t></a:t>
            </a:r>
            <a:r>
              <a:rPr lang="fi-FI" sz="1600"/>
              <a:t> kokonaisvaltainen lähestymistapa muuttoliikkeeseen ja rajaturvallisuuteen</a:t>
            </a:r>
          </a:p>
          <a:p>
            <a:endParaRPr lang="en-US" sz="1600" dirty="0"/>
          </a:p>
          <a:p>
            <a:r>
              <a:rPr lang="fi-FI" sz="1600" b="1"/>
              <a:t>Vauras ja kilpailukykyinen Eurooppa</a:t>
            </a:r>
          </a:p>
          <a:p>
            <a:r>
              <a:rPr lang="fi-FI" sz="1600">
                <a:sym typeface="Wingdings" panose="05000000000000000000" pitchFamily="2" charset="2"/>
              </a:rPr>
              <a:t></a:t>
            </a:r>
            <a:r>
              <a:rPr lang="fi-FI" sz="1600"/>
              <a:t> EU:n kilpailukyvyn tehostaminen</a:t>
            </a:r>
          </a:p>
          <a:p>
            <a:r>
              <a:rPr lang="fi-FI" sz="1600">
                <a:sym typeface="Wingdings" panose="05000000000000000000" pitchFamily="2" charset="2"/>
              </a:rPr>
              <a:t></a:t>
            </a:r>
            <a:r>
              <a:rPr lang="fi-FI" sz="1600"/>
              <a:t> vihreän ja digitaalisen siirtymän onnistuminen</a:t>
            </a:r>
          </a:p>
          <a:p>
            <a:pPr marL="285750" indent="-285750">
              <a:buFont typeface="Wingdings" panose="05000000000000000000" pitchFamily="2" charset="2"/>
              <a:buChar char="à"/>
            </a:pPr>
            <a:r>
              <a:rPr lang="fi-FI" sz="1600"/>
              <a:t>innovaatiomyönteisen ja liiketoiminnalle suotuisan toimintaympäristön edistäminen</a:t>
            </a:r>
          </a:p>
          <a:p>
            <a:pPr marL="285750" indent="-285750">
              <a:buFont typeface="Wingdings" panose="05000000000000000000" pitchFamily="2" charset="2"/>
              <a:buChar char="à"/>
            </a:pPr>
            <a:r>
              <a:rPr lang="fi-FI" sz="1600"/>
              <a:t>yhdessä eteenpäin</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fi-FI"/>
              <a:t>EU:n prioriteetit 2024–2029</a:t>
            </a:r>
          </a:p>
          <a:p>
            <a:pPr>
              <a:lnSpc>
                <a:spcPts val="3000"/>
              </a:lnSpc>
            </a:pPr>
            <a:r>
              <a:rPr lang="fi-FI">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fi-FI"/>
              <a:t>27 EU-maan yhteistyö</a:t>
            </a:r>
          </a:p>
          <a:p>
            <a:pPr>
              <a:lnSpc>
                <a:spcPts val="3000"/>
              </a:lnSpc>
            </a:pPr>
            <a:r>
              <a:rPr lang="fi-FI">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3" y="1712594"/>
            <a:ext cx="8046242" cy="2073329"/>
          </a:xfrm>
        </p:spPr>
        <p:txBody>
          <a:bodyPr/>
          <a:lstStyle/>
          <a:p>
            <a:r>
              <a:rPr lang="fi-FI" dirty="0"/>
              <a:t>Jäsenmaat toimivat puheenjohtajana puoli vuotta kerrallaan. </a:t>
            </a:r>
          </a:p>
          <a:p>
            <a:r>
              <a:rPr lang="fi-FI" dirty="0"/>
              <a:t>Viimeksi </a:t>
            </a:r>
            <a:r>
              <a:rPr lang="fi-FI" b="1" dirty="0"/>
              <a:t>[</a:t>
            </a:r>
            <a:r>
              <a:rPr lang="fi-FI" b="1" dirty="0" err="1"/>
              <a:t>your</a:t>
            </a:r>
            <a:r>
              <a:rPr lang="fi-FI" b="1" dirty="0"/>
              <a:t> country] </a:t>
            </a:r>
            <a:r>
              <a:rPr lang="fi-FI" dirty="0"/>
              <a:t>toimi puheenjohtajana vuonna </a:t>
            </a:r>
            <a:r>
              <a:rPr lang="fi-FI" b="1" dirty="0"/>
              <a:t>[</a:t>
            </a:r>
            <a:r>
              <a:rPr lang="fi-FI" b="1" dirty="0" err="1"/>
              <a:t>year</a:t>
            </a:r>
            <a:r>
              <a:rPr lang="fi-FI" b="1" dirty="0"/>
              <a:t>].</a:t>
            </a:r>
          </a:p>
          <a:p>
            <a:r>
              <a:rPr lang="fi-FI" dirty="0"/>
              <a:t>Seuraavan kerran </a:t>
            </a:r>
            <a:r>
              <a:rPr lang="fi-FI" b="1" dirty="0"/>
              <a:t>[</a:t>
            </a:r>
            <a:r>
              <a:rPr lang="fi-FI" b="1" dirty="0" err="1"/>
              <a:t>your</a:t>
            </a:r>
            <a:r>
              <a:rPr lang="fi-FI" b="1" dirty="0"/>
              <a:t> country] </a:t>
            </a:r>
            <a:r>
              <a:rPr lang="fi-FI" dirty="0"/>
              <a:t> toimii puheenjohtajana vuonna </a:t>
            </a:r>
            <a:r>
              <a:rPr lang="fi-FI" b="1" dirty="0"/>
              <a:t>[</a:t>
            </a:r>
            <a:r>
              <a:rPr lang="fi-FI" b="1" dirty="0" err="1"/>
              <a:t>year</a:t>
            </a:r>
            <a:r>
              <a:rPr lang="fi-FI" b="1" dirty="0"/>
              <a:t>].</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60" y="507568"/>
            <a:ext cx="9612548" cy="964771"/>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fi-FI" sz="3200" b="1">
                <a:solidFill>
                  <a:schemeClr val="tx1"/>
                </a:solidFill>
              </a:rPr>
              <a:t>Euroopan unionin neuvoston kiertävä puheenjohtajuus</a:t>
            </a:r>
          </a:p>
          <a:p>
            <a:pPr marL="12700" indent="0">
              <a:lnSpc>
                <a:spcPts val="3000"/>
              </a:lnSpc>
              <a:buNone/>
            </a:pPr>
            <a:r>
              <a:rPr lang="fi-FI" sz="320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6012937"/>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i-FI" sz="1800">
                <a:latin typeface="Source Sans 3" panose="020B0303030403020204" pitchFamily="34" charset="0"/>
                <a:hlinkClick r:id="rId3"/>
              </a:rPr>
              <a:t>https://newsroom.consilium.europa.eu/events/20150629-what-is-the-council-presidency-and-how-does-it-work/106943-what-is-the-council-presidency-and-how-does-it-work-20150629</a:t>
            </a:r>
            <a:r>
              <a:rPr lang="fi-FI" sz="180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852096" y="3032834"/>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604237"/>
            <a:ext cx="6306206" cy="369332"/>
          </a:xfrm>
          <a:prstGeom prst="rect">
            <a:avLst/>
          </a:prstGeom>
          <a:noFill/>
        </p:spPr>
        <p:txBody>
          <a:bodyPr wrap="square">
            <a:spAutoFit/>
          </a:bodyPr>
          <a:lstStyle/>
          <a:p>
            <a:pPr algn="ctr"/>
            <a:r>
              <a:rPr lang="fi-FI" dirty="0"/>
              <a:t>Katso video alla olevasta linkistä:</a:t>
            </a:r>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fi-FI" dirty="0"/>
              <a:t>Kiitos osallistumisesta!</a:t>
            </a:r>
          </a:p>
          <a:p>
            <a:pPr>
              <a:lnSpc>
                <a:spcPts val="3000"/>
              </a:lnSpc>
            </a:pPr>
            <a:r>
              <a:rPr lang="fi-FI" dirty="0">
                <a:solidFill>
                  <a:schemeClr val="accent2"/>
                </a:solidFill>
              </a:rPr>
              <a:t>⸺</a:t>
            </a:r>
          </a:p>
          <a:p>
            <a:pPr marL="0" lvl="1" indent="0">
              <a:buNone/>
            </a:pPr>
            <a:r>
              <a:rPr lang="fi-FI" sz="2800" i="1" dirty="0">
                <a:solidFill>
                  <a:schemeClr val="tx1"/>
                </a:solidFill>
                <a:latin typeface="Source Serif 4 14pt" panose="02040603050405020204" pitchFamily="18" charset="0"/>
                <a:ea typeface="Source Serif 4 14pt" panose="02040603050405020204" pitchFamily="18" charset="0"/>
              </a:rPr>
              <a:t>Mitä opit tänään?</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48836" y="1459833"/>
            <a:ext cx="11718575" cy="5057376"/>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2" y="1869221"/>
            <a:ext cx="2100617" cy="830997"/>
          </a:xfrm>
          <a:prstGeom prst="rect">
            <a:avLst/>
          </a:prstGeom>
          <a:noFill/>
        </p:spPr>
        <p:txBody>
          <a:bodyPr wrap="square">
            <a:spAutoFit/>
          </a:bodyPr>
          <a:lstStyle/>
          <a:p>
            <a:r>
              <a:rPr lang="fi-FI" sz="2400" b="1" dirty="0">
                <a:latin typeface="Source Sans 3" panose="020B0303030403020204" pitchFamily="34" charset="0"/>
              </a:rPr>
              <a:t>27</a:t>
            </a:r>
            <a:br>
              <a:rPr lang="fi-FI" sz="2400" dirty="0">
                <a:latin typeface="Source Sans 3" panose="020B0303030403020204" pitchFamily="34" charset="0"/>
              </a:rPr>
            </a:br>
            <a:r>
              <a:rPr lang="fi-FI" sz="2400" dirty="0">
                <a:latin typeface="Source Sans 3" panose="020B0303030403020204" pitchFamily="34" charset="0"/>
              </a:rPr>
              <a:t>jäsen­maata</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1" y="3364446"/>
            <a:ext cx="2008138" cy="1200329"/>
          </a:xfrm>
          <a:prstGeom prst="rect">
            <a:avLst/>
          </a:prstGeom>
          <a:noFill/>
        </p:spPr>
        <p:txBody>
          <a:bodyPr wrap="square">
            <a:spAutoFit/>
          </a:bodyPr>
          <a:lstStyle/>
          <a:p>
            <a:r>
              <a:rPr lang="fi-FI" sz="2400" b="1" dirty="0">
                <a:latin typeface="Source Sans 3" panose="020B0303030403020204" pitchFamily="34" charset="0"/>
              </a:rPr>
              <a:t>446</a:t>
            </a:r>
            <a:br>
              <a:rPr lang="fi-FI" sz="2400" dirty="0">
                <a:latin typeface="Source Sans 3" panose="020B0303030403020204" pitchFamily="34" charset="0"/>
              </a:rPr>
            </a:br>
            <a:r>
              <a:rPr lang="fi-FI" sz="2400" dirty="0">
                <a:latin typeface="Source Sans 3" panose="020B0303030403020204" pitchFamily="34" charset="0"/>
              </a:rPr>
              <a:t>miljoonaa kansalaista</a:t>
            </a: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4822522"/>
            <a:ext cx="1802559" cy="1200329"/>
          </a:xfrm>
          <a:prstGeom prst="rect">
            <a:avLst/>
          </a:prstGeom>
          <a:noFill/>
        </p:spPr>
        <p:txBody>
          <a:bodyPr wrap="square">
            <a:spAutoFit/>
          </a:bodyPr>
          <a:lstStyle/>
          <a:p>
            <a:r>
              <a:rPr lang="fi-FI" sz="2400" b="1" dirty="0">
                <a:latin typeface="Source Sans 3" panose="020B0303030403020204" pitchFamily="34" charset="0"/>
              </a:rPr>
              <a:t>24</a:t>
            </a:r>
            <a:br>
              <a:rPr lang="fi-FI" sz="2400" b="1" dirty="0">
                <a:latin typeface="Source Sans 3" panose="020B0303030403020204" pitchFamily="34" charset="0"/>
              </a:rPr>
            </a:br>
            <a:r>
              <a:rPr lang="fi-FI" sz="2400" dirty="0">
                <a:latin typeface="Source Sans 3" panose="020B0303030403020204" pitchFamily="34" charset="0"/>
              </a:rPr>
              <a:t>virallista kieltä</a:t>
            </a: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fi-FI" dirty="0"/>
              <a:t>Ratkaisuja kansainvälisiin ongelmiin</a:t>
            </a:r>
          </a:p>
          <a:p>
            <a:pPr>
              <a:lnSpc>
                <a:spcPts val="3000"/>
              </a:lnSpc>
            </a:pPr>
            <a:r>
              <a:rPr lang="fi-FI" dirty="0">
                <a:solidFill>
                  <a:schemeClr val="accent2"/>
                </a:solidFill>
              </a:rPr>
              <a:t>⸺</a:t>
            </a:r>
          </a:p>
        </p:txBody>
      </p:sp>
      <p:grpSp>
        <p:nvGrpSpPr>
          <p:cNvPr id="5" name="Group 4">
            <a:extLst>
              <a:ext uri="{FF2B5EF4-FFF2-40B4-BE49-F238E27FC236}">
                <a16:creationId xmlns:a16="http://schemas.microsoft.com/office/drawing/2014/main" id="{7EB6DECC-E696-80DF-A9C0-8013D7D3A61B}"/>
              </a:ext>
            </a:extLst>
          </p:cNvPr>
          <p:cNvGrpSpPr/>
          <p:nvPr/>
        </p:nvGrpSpPr>
        <p:grpSpPr>
          <a:xfrm>
            <a:off x="5834349" y="6307468"/>
            <a:ext cx="516737" cy="200055"/>
            <a:chOff x="8400758" y="1059210"/>
            <a:chExt cx="516737" cy="200055"/>
          </a:xfrm>
        </p:grpSpPr>
        <p:sp>
          <p:nvSpPr>
            <p:cNvPr id="6" name="TextBox 5">
              <a:extLst>
                <a:ext uri="{FF2B5EF4-FFF2-40B4-BE49-F238E27FC236}">
                  <a16:creationId xmlns:a16="http://schemas.microsoft.com/office/drawing/2014/main" id="{505165D6-97BC-3F4B-B690-0784DA36632E}"/>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Malta</a:t>
              </a:r>
            </a:p>
          </p:txBody>
        </p:sp>
        <p:sp>
          <p:nvSpPr>
            <p:cNvPr id="7" name="Oval 2">
              <a:extLst>
                <a:ext uri="{FF2B5EF4-FFF2-40B4-BE49-F238E27FC236}">
                  <a16:creationId xmlns:a16="http://schemas.microsoft.com/office/drawing/2014/main" id="{0898EE7D-DA56-0748-570C-1459631886F8}"/>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2B34582A-2FF3-A47A-1709-D6AB6BC67909}"/>
              </a:ext>
            </a:extLst>
          </p:cNvPr>
          <p:cNvGrpSpPr/>
          <p:nvPr/>
        </p:nvGrpSpPr>
        <p:grpSpPr>
          <a:xfrm>
            <a:off x="560227" y="774145"/>
            <a:ext cx="8491791" cy="5686144"/>
            <a:chOff x="560227" y="774145"/>
            <a:chExt cx="8491791" cy="5686144"/>
          </a:xfrm>
        </p:grpSpPr>
        <p:pic>
          <p:nvPicPr>
            <p:cNvPr id="9" name="Graphic 8">
              <a:extLst>
                <a:ext uri="{FF2B5EF4-FFF2-40B4-BE49-F238E27FC236}">
                  <a16:creationId xmlns:a16="http://schemas.microsoft.com/office/drawing/2014/main" id="{7A26368C-BEFA-5375-42AF-4AB94E7C20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11" name="Group 10">
              <a:extLst>
                <a:ext uri="{FF2B5EF4-FFF2-40B4-BE49-F238E27FC236}">
                  <a16:creationId xmlns:a16="http://schemas.microsoft.com/office/drawing/2014/main" id="{7240F782-70EB-8E05-0051-1922CAC21D92}"/>
                </a:ext>
              </a:extLst>
            </p:cNvPr>
            <p:cNvGrpSpPr/>
            <p:nvPr/>
          </p:nvGrpSpPr>
          <p:grpSpPr>
            <a:xfrm>
              <a:off x="560227" y="774145"/>
              <a:ext cx="8491791" cy="5686144"/>
              <a:chOff x="1001090" y="822712"/>
              <a:chExt cx="8491791" cy="5686144"/>
            </a:xfrm>
          </p:grpSpPr>
          <p:grpSp>
            <p:nvGrpSpPr>
              <p:cNvPr id="12" name="non EU">
                <a:extLst>
                  <a:ext uri="{FF2B5EF4-FFF2-40B4-BE49-F238E27FC236}">
                    <a16:creationId xmlns:a16="http://schemas.microsoft.com/office/drawing/2014/main" id="{3CB0C422-E0C6-4D88-0178-8D90D14DDA3A}"/>
                  </a:ext>
                </a:extLst>
              </p:cNvPr>
              <p:cNvGrpSpPr/>
              <p:nvPr/>
            </p:nvGrpSpPr>
            <p:grpSpPr>
              <a:xfrm>
                <a:off x="4418782" y="861866"/>
                <a:ext cx="3312610" cy="4980034"/>
                <a:chOff x="4418782" y="861866"/>
                <a:chExt cx="3312610" cy="4980034"/>
              </a:xfrm>
            </p:grpSpPr>
            <p:sp>
              <p:nvSpPr>
                <p:cNvPr id="72" name="Freeform 197">
                  <a:extLst>
                    <a:ext uri="{FF2B5EF4-FFF2-40B4-BE49-F238E27FC236}">
                      <a16:creationId xmlns:a16="http://schemas.microsoft.com/office/drawing/2014/main" id="{EB111D20-890E-7ECF-78EF-18A627DFA76D}"/>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3" name="Freeform 23">
                  <a:extLst>
                    <a:ext uri="{FF2B5EF4-FFF2-40B4-BE49-F238E27FC236}">
                      <a16:creationId xmlns:a16="http://schemas.microsoft.com/office/drawing/2014/main" id="{35D8BB31-2CDD-3FFC-5D47-F98E3F034F4C}"/>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4" name="Freeform 5">
                  <a:extLst>
                    <a:ext uri="{FF2B5EF4-FFF2-40B4-BE49-F238E27FC236}">
                      <a16:creationId xmlns:a16="http://schemas.microsoft.com/office/drawing/2014/main" id="{14811835-2A5F-25F0-2221-438E4BE84CCB}"/>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5" name="Freeform 84">
                  <a:extLst>
                    <a:ext uri="{FF2B5EF4-FFF2-40B4-BE49-F238E27FC236}">
                      <a16:creationId xmlns:a16="http://schemas.microsoft.com/office/drawing/2014/main" id="{2845AAF5-4945-7FF0-8A21-78CB318F3DA6}"/>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6" name="Freeform 193">
                  <a:extLst>
                    <a:ext uri="{FF2B5EF4-FFF2-40B4-BE49-F238E27FC236}">
                      <a16:creationId xmlns:a16="http://schemas.microsoft.com/office/drawing/2014/main" id="{B126EF4F-E461-6353-A182-B6DE6784F111}"/>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7" name="Freeform 21">
                  <a:extLst>
                    <a:ext uri="{FF2B5EF4-FFF2-40B4-BE49-F238E27FC236}">
                      <a16:creationId xmlns:a16="http://schemas.microsoft.com/office/drawing/2014/main" id="{8088E825-D80B-51C3-1890-9B74D0D697CB}"/>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8" name="Freeform 25">
                  <a:extLst>
                    <a:ext uri="{FF2B5EF4-FFF2-40B4-BE49-F238E27FC236}">
                      <a16:creationId xmlns:a16="http://schemas.microsoft.com/office/drawing/2014/main" id="{E9F1D395-D500-C40F-E6B8-0A8A67B64013}"/>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9" name="Freeform 61">
                  <a:extLst>
                    <a:ext uri="{FF2B5EF4-FFF2-40B4-BE49-F238E27FC236}">
                      <a16:creationId xmlns:a16="http://schemas.microsoft.com/office/drawing/2014/main" id="{4B6C352F-DDC1-37CA-BC61-645C78B3C084}"/>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0" name="Freeform 96">
                  <a:extLst>
                    <a:ext uri="{FF2B5EF4-FFF2-40B4-BE49-F238E27FC236}">
                      <a16:creationId xmlns:a16="http://schemas.microsoft.com/office/drawing/2014/main" id="{7AD9A4D6-1541-634C-829E-C538075C71E1}"/>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1" name="Freeform 109">
                  <a:extLst>
                    <a:ext uri="{FF2B5EF4-FFF2-40B4-BE49-F238E27FC236}">
                      <a16:creationId xmlns:a16="http://schemas.microsoft.com/office/drawing/2014/main" id="{1F3EEB04-F002-E019-0C44-F45A5C674D67}"/>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grpSp>
          <p:grpSp>
            <p:nvGrpSpPr>
              <p:cNvPr id="13" name="EU">
                <a:extLst>
                  <a:ext uri="{FF2B5EF4-FFF2-40B4-BE49-F238E27FC236}">
                    <a16:creationId xmlns:a16="http://schemas.microsoft.com/office/drawing/2014/main" id="{11411999-A91C-8C5D-790A-BEE2C9462C1A}"/>
                  </a:ext>
                </a:extLst>
              </p:cNvPr>
              <p:cNvGrpSpPr/>
              <p:nvPr/>
            </p:nvGrpSpPr>
            <p:grpSpPr>
              <a:xfrm>
                <a:off x="1001090" y="822712"/>
                <a:ext cx="8399581" cy="5650597"/>
                <a:chOff x="1001090" y="822712"/>
                <a:chExt cx="8399581" cy="5650597"/>
              </a:xfrm>
              <a:solidFill>
                <a:srgbClr val="00B0F0"/>
              </a:solidFill>
            </p:grpSpPr>
            <p:sp>
              <p:nvSpPr>
                <p:cNvPr id="45" name="TextBox 44">
                  <a:extLst>
                    <a:ext uri="{FF2B5EF4-FFF2-40B4-BE49-F238E27FC236}">
                      <a16:creationId xmlns:a16="http://schemas.microsoft.com/office/drawing/2014/main" id="{6675C501-380A-EDA6-51A6-95B97640D2B8}"/>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err="1">
                    <a:solidFill>
                      <a:srgbClr val="1C45EF"/>
                    </a:solidFill>
                    <a:latin typeface="Arial" panose="020B0604020202020204" pitchFamily="34" charset="0"/>
                    <a:ea typeface="Arial" charset="0"/>
                    <a:cs typeface="Arial" panose="020B0604020202020204" pitchFamily="34" charset="0"/>
                  </a:endParaRPr>
                </a:p>
              </p:txBody>
            </p:sp>
            <p:sp>
              <p:nvSpPr>
                <p:cNvPr id="46" name="Freeform 47">
                  <a:extLst>
                    <a:ext uri="{FF2B5EF4-FFF2-40B4-BE49-F238E27FC236}">
                      <a16:creationId xmlns:a16="http://schemas.microsoft.com/office/drawing/2014/main" id="{5AFEC42D-7507-0148-37EC-04C82EAC7F4F}"/>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7" name="Freeform 88">
                  <a:extLst>
                    <a:ext uri="{FF2B5EF4-FFF2-40B4-BE49-F238E27FC236}">
                      <a16:creationId xmlns:a16="http://schemas.microsoft.com/office/drawing/2014/main" id="{26DF5546-ED1B-C526-CDFC-361094814C70}"/>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8" name="Freeform 197">
                  <a:extLst>
                    <a:ext uri="{FF2B5EF4-FFF2-40B4-BE49-F238E27FC236}">
                      <a16:creationId xmlns:a16="http://schemas.microsoft.com/office/drawing/2014/main" id="{D6D39E70-E461-14EA-1637-D5A806D013FC}"/>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9" name="Freeform 9">
                  <a:extLst>
                    <a:ext uri="{FF2B5EF4-FFF2-40B4-BE49-F238E27FC236}">
                      <a16:creationId xmlns:a16="http://schemas.microsoft.com/office/drawing/2014/main" id="{053ABEAC-97DC-8728-F0D1-C9B2FBEA6FBC}"/>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0" name="Freeform 51">
                  <a:extLst>
                    <a:ext uri="{FF2B5EF4-FFF2-40B4-BE49-F238E27FC236}">
                      <a16:creationId xmlns:a16="http://schemas.microsoft.com/office/drawing/2014/main" id="{5CC7E5C7-A96E-DFFB-0F85-DD7C40346099}"/>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1" name="Freeform 63">
                  <a:extLst>
                    <a:ext uri="{FF2B5EF4-FFF2-40B4-BE49-F238E27FC236}">
                      <a16:creationId xmlns:a16="http://schemas.microsoft.com/office/drawing/2014/main" id="{FC58F93E-3FE7-8A42-0D9D-6889A76EFE8B}"/>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2" name="Freeform 144">
                  <a:extLst>
                    <a:ext uri="{FF2B5EF4-FFF2-40B4-BE49-F238E27FC236}">
                      <a16:creationId xmlns:a16="http://schemas.microsoft.com/office/drawing/2014/main" id="{829BC10B-B4C8-B506-3EB2-D7D0F301B700}"/>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3" name="Freeform 219">
                  <a:extLst>
                    <a:ext uri="{FF2B5EF4-FFF2-40B4-BE49-F238E27FC236}">
                      <a16:creationId xmlns:a16="http://schemas.microsoft.com/office/drawing/2014/main" id="{5B3431BB-E339-1CAF-6930-CF3A73EF80D9}"/>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4" name="Freeform 29">
                  <a:extLst>
                    <a:ext uri="{FF2B5EF4-FFF2-40B4-BE49-F238E27FC236}">
                      <a16:creationId xmlns:a16="http://schemas.microsoft.com/office/drawing/2014/main" id="{5B23182A-B1EA-255C-39BC-8DF7C2891293}"/>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5" name="Freeform 31">
                  <a:extLst>
                    <a:ext uri="{FF2B5EF4-FFF2-40B4-BE49-F238E27FC236}">
                      <a16:creationId xmlns:a16="http://schemas.microsoft.com/office/drawing/2014/main" id="{D54EF13E-CB84-84A5-4231-F5C20D26B961}"/>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6" name="Freeform 41">
                  <a:extLst>
                    <a:ext uri="{FF2B5EF4-FFF2-40B4-BE49-F238E27FC236}">
                      <a16:creationId xmlns:a16="http://schemas.microsoft.com/office/drawing/2014/main" id="{656B2A65-BE93-66CC-D303-6D688DD7F802}"/>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7" name="Freeform 53">
                  <a:extLst>
                    <a:ext uri="{FF2B5EF4-FFF2-40B4-BE49-F238E27FC236}">
                      <a16:creationId xmlns:a16="http://schemas.microsoft.com/office/drawing/2014/main" id="{F0BB9A5B-EFB4-75B1-AFD3-28867B358BBB}"/>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8" name="Freeform 195">
                  <a:extLst>
                    <a:ext uri="{FF2B5EF4-FFF2-40B4-BE49-F238E27FC236}">
                      <a16:creationId xmlns:a16="http://schemas.microsoft.com/office/drawing/2014/main" id="{E14881D8-1F8C-79B7-4179-0ABDF619D815}"/>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9" name="Freeform 221">
                  <a:extLst>
                    <a:ext uri="{FF2B5EF4-FFF2-40B4-BE49-F238E27FC236}">
                      <a16:creationId xmlns:a16="http://schemas.microsoft.com/office/drawing/2014/main" id="{B9291FF0-5D0E-A539-2AB4-48DD811F43BE}"/>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713AE0C8-02A1-E1B6-44AF-B19F63EA9FAB}"/>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1" name="Freeform 19">
                  <a:extLst>
                    <a:ext uri="{FF2B5EF4-FFF2-40B4-BE49-F238E27FC236}">
                      <a16:creationId xmlns:a16="http://schemas.microsoft.com/office/drawing/2014/main" id="{4CCAADE4-677F-87F5-0818-DBDB32024B19}"/>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2" name="Freeform 39">
                  <a:extLst>
                    <a:ext uri="{FF2B5EF4-FFF2-40B4-BE49-F238E27FC236}">
                      <a16:creationId xmlns:a16="http://schemas.microsoft.com/office/drawing/2014/main" id="{7C91F1C2-3AE6-0454-2FEE-7B0DA2C79FE0}"/>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3" name="Freeform 45">
                  <a:extLst>
                    <a:ext uri="{FF2B5EF4-FFF2-40B4-BE49-F238E27FC236}">
                      <a16:creationId xmlns:a16="http://schemas.microsoft.com/office/drawing/2014/main" id="{6D0FCD81-BBB4-15BF-C511-F98FE5340348}"/>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4" name="Freeform 80">
                  <a:extLst>
                    <a:ext uri="{FF2B5EF4-FFF2-40B4-BE49-F238E27FC236}">
                      <a16:creationId xmlns:a16="http://schemas.microsoft.com/office/drawing/2014/main" id="{63A8D726-B35E-B6B1-4198-8DE06722AA3F}"/>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5" name="Freeform 86">
                  <a:extLst>
                    <a:ext uri="{FF2B5EF4-FFF2-40B4-BE49-F238E27FC236}">
                      <a16:creationId xmlns:a16="http://schemas.microsoft.com/office/drawing/2014/main" id="{A5EB8E13-CF0F-19C5-7D29-1F17CAE42ACC}"/>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6" name="Freeform 92">
                  <a:extLst>
                    <a:ext uri="{FF2B5EF4-FFF2-40B4-BE49-F238E27FC236}">
                      <a16:creationId xmlns:a16="http://schemas.microsoft.com/office/drawing/2014/main" id="{B4551BC8-1B0C-7710-6924-1C3D47D26F3F}"/>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7" name="Freeform 192">
                  <a:extLst>
                    <a:ext uri="{FF2B5EF4-FFF2-40B4-BE49-F238E27FC236}">
                      <a16:creationId xmlns:a16="http://schemas.microsoft.com/office/drawing/2014/main" id="{12F226FE-C0BF-0181-BE17-CB7950F43D34}"/>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8" name="Freeform 146">
                  <a:extLst>
                    <a:ext uri="{FF2B5EF4-FFF2-40B4-BE49-F238E27FC236}">
                      <a16:creationId xmlns:a16="http://schemas.microsoft.com/office/drawing/2014/main" id="{D4EBC9C6-C0D9-3400-C2B6-768D33F0FAC7}"/>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9" name="Freeform 223">
                  <a:extLst>
                    <a:ext uri="{FF2B5EF4-FFF2-40B4-BE49-F238E27FC236}">
                      <a16:creationId xmlns:a16="http://schemas.microsoft.com/office/drawing/2014/main" id="{A2107BB8-B76F-486E-FCB6-E90EE53C45A4}"/>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0" name="Freeform 78">
                  <a:extLst>
                    <a:ext uri="{FF2B5EF4-FFF2-40B4-BE49-F238E27FC236}">
                      <a16:creationId xmlns:a16="http://schemas.microsoft.com/office/drawing/2014/main" id="{DF61868E-E592-5A8D-A9CE-EFCA62ADBCEE}"/>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872DE307-4094-A9EB-7C60-3A3F7E9A5311}"/>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err="1">
                    <a:solidFill>
                      <a:srgbClr val="1C45EF"/>
                    </a:solidFill>
                    <a:latin typeface="Arial" panose="020B0604020202020204" pitchFamily="34" charset="0"/>
                    <a:ea typeface="Arial" charset="0"/>
                    <a:cs typeface="Arial" panose="020B0604020202020204" pitchFamily="34" charset="0"/>
                  </a:endParaRPr>
                </a:p>
              </p:txBody>
            </p:sp>
          </p:grpSp>
          <p:grpSp>
            <p:nvGrpSpPr>
              <p:cNvPr id="15" name="labels">
                <a:extLst>
                  <a:ext uri="{FF2B5EF4-FFF2-40B4-BE49-F238E27FC236}">
                    <a16:creationId xmlns:a16="http://schemas.microsoft.com/office/drawing/2014/main" id="{C558DE73-2357-A931-37B7-E11D63F11F9E}"/>
                  </a:ext>
                </a:extLst>
              </p:cNvPr>
              <p:cNvGrpSpPr/>
              <p:nvPr/>
            </p:nvGrpSpPr>
            <p:grpSpPr>
              <a:xfrm>
                <a:off x="3397148" y="1752914"/>
                <a:ext cx="6095733" cy="4755942"/>
                <a:chOff x="3397148" y="1752914"/>
                <a:chExt cx="6095733" cy="4755942"/>
              </a:xfrm>
              <a:solidFill>
                <a:schemeClr val="bg1"/>
              </a:solidFill>
            </p:grpSpPr>
            <p:sp>
              <p:nvSpPr>
                <p:cNvPr id="18" name="TextBox 17">
                  <a:extLst>
                    <a:ext uri="{FF2B5EF4-FFF2-40B4-BE49-F238E27FC236}">
                      <a16:creationId xmlns:a16="http://schemas.microsoft.com/office/drawing/2014/main" id="{68D99C28-A7BD-6906-0FA8-D6D144A0110E}"/>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Suomi</a:t>
                  </a:r>
                </a:p>
              </p:txBody>
            </p:sp>
            <p:sp>
              <p:nvSpPr>
                <p:cNvPr id="19" name="TextBox 18">
                  <a:extLst>
                    <a:ext uri="{FF2B5EF4-FFF2-40B4-BE49-F238E27FC236}">
                      <a16:creationId xmlns:a16="http://schemas.microsoft.com/office/drawing/2014/main" id="{1897A18C-BD51-FFD6-CFD3-443736127C2B}"/>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Ruotsi</a:t>
                  </a:r>
                </a:p>
              </p:txBody>
            </p:sp>
            <p:sp>
              <p:nvSpPr>
                <p:cNvPr id="20" name="TextBox 19">
                  <a:extLst>
                    <a:ext uri="{FF2B5EF4-FFF2-40B4-BE49-F238E27FC236}">
                      <a16:creationId xmlns:a16="http://schemas.microsoft.com/office/drawing/2014/main" id="{120804DB-FDE1-B173-F43A-3ADE7655735D}"/>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Viro</a:t>
                  </a:r>
                </a:p>
              </p:txBody>
            </p:sp>
            <p:sp>
              <p:nvSpPr>
                <p:cNvPr id="21" name="TextBox 20">
                  <a:extLst>
                    <a:ext uri="{FF2B5EF4-FFF2-40B4-BE49-F238E27FC236}">
                      <a16:creationId xmlns:a16="http://schemas.microsoft.com/office/drawing/2014/main" id="{8DAC92A3-4061-5907-8AF5-040F47E692BC}"/>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Latvia</a:t>
                  </a:r>
                </a:p>
              </p:txBody>
            </p:sp>
            <p:sp>
              <p:nvSpPr>
                <p:cNvPr id="22" name="TextBox 21">
                  <a:extLst>
                    <a:ext uri="{FF2B5EF4-FFF2-40B4-BE49-F238E27FC236}">
                      <a16:creationId xmlns:a16="http://schemas.microsoft.com/office/drawing/2014/main" id="{FBB29E4B-C066-F1F2-84DF-E2A7C2216D51}"/>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Liettua</a:t>
                  </a:r>
                </a:p>
              </p:txBody>
            </p:sp>
            <p:sp>
              <p:nvSpPr>
                <p:cNvPr id="23" name="TextBox 22">
                  <a:extLst>
                    <a:ext uri="{FF2B5EF4-FFF2-40B4-BE49-F238E27FC236}">
                      <a16:creationId xmlns:a16="http://schemas.microsoft.com/office/drawing/2014/main" id="{DF8392B0-DBB3-CE7D-A76C-446F94A818BE}"/>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Romania</a:t>
                  </a:r>
                </a:p>
              </p:txBody>
            </p:sp>
            <p:sp>
              <p:nvSpPr>
                <p:cNvPr id="24" name="TextBox 23">
                  <a:extLst>
                    <a:ext uri="{FF2B5EF4-FFF2-40B4-BE49-F238E27FC236}">
                      <a16:creationId xmlns:a16="http://schemas.microsoft.com/office/drawing/2014/main" id="{24983A6E-4277-1619-A8DA-B30C9A91313F}"/>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Unkari</a:t>
                  </a:r>
                </a:p>
              </p:txBody>
            </p:sp>
            <p:sp>
              <p:nvSpPr>
                <p:cNvPr id="25" name="TextBox 24">
                  <a:extLst>
                    <a:ext uri="{FF2B5EF4-FFF2-40B4-BE49-F238E27FC236}">
                      <a16:creationId xmlns:a16="http://schemas.microsoft.com/office/drawing/2014/main" id="{8F9287A8-FEE7-D858-3AEB-507918902156}"/>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Kroatia</a:t>
                  </a:r>
                </a:p>
              </p:txBody>
            </p:sp>
            <p:sp>
              <p:nvSpPr>
                <p:cNvPr id="26" name="TextBox 25">
                  <a:extLst>
                    <a:ext uri="{FF2B5EF4-FFF2-40B4-BE49-F238E27FC236}">
                      <a16:creationId xmlns:a16="http://schemas.microsoft.com/office/drawing/2014/main" id="{7A896AB2-5B7A-6C18-8F30-E1DF3E20B3CF}"/>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Kreikka</a:t>
                  </a:r>
                </a:p>
              </p:txBody>
            </p:sp>
            <p:sp>
              <p:nvSpPr>
                <p:cNvPr id="27" name="TextBox 26">
                  <a:extLst>
                    <a:ext uri="{FF2B5EF4-FFF2-40B4-BE49-F238E27FC236}">
                      <a16:creationId xmlns:a16="http://schemas.microsoft.com/office/drawing/2014/main" id="{FC3AE0B6-FE6D-439E-A75C-C75F89A0F0CC}"/>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Italia</a:t>
                  </a:r>
                </a:p>
              </p:txBody>
            </p:sp>
            <p:sp>
              <p:nvSpPr>
                <p:cNvPr id="28" name="TextBox 27">
                  <a:extLst>
                    <a:ext uri="{FF2B5EF4-FFF2-40B4-BE49-F238E27FC236}">
                      <a16:creationId xmlns:a16="http://schemas.microsoft.com/office/drawing/2014/main" id="{3B5B3308-AAE6-6802-1DF0-6CB31462FF3E}"/>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Slovakia</a:t>
                  </a:r>
                </a:p>
              </p:txBody>
            </p:sp>
            <p:sp>
              <p:nvSpPr>
                <p:cNvPr id="29" name="TextBox 28">
                  <a:extLst>
                    <a:ext uri="{FF2B5EF4-FFF2-40B4-BE49-F238E27FC236}">
                      <a16:creationId xmlns:a16="http://schemas.microsoft.com/office/drawing/2014/main" id="{4EFC35B8-D437-5CC1-1A0A-846794BA7DEE}"/>
                    </a:ext>
                  </a:extLst>
                </p:cNvPr>
                <p:cNvSpPr txBox="1"/>
                <p:nvPr/>
              </p:nvSpPr>
              <p:spPr>
                <a:xfrm>
                  <a:off x="6472319" y="4105730"/>
                  <a:ext cx="506869"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Tšekki</a:t>
                  </a:r>
                </a:p>
              </p:txBody>
            </p:sp>
            <p:sp>
              <p:nvSpPr>
                <p:cNvPr id="30" name="TextBox 29">
                  <a:extLst>
                    <a:ext uri="{FF2B5EF4-FFF2-40B4-BE49-F238E27FC236}">
                      <a16:creationId xmlns:a16="http://schemas.microsoft.com/office/drawing/2014/main" id="{3DA80DB0-6841-F38C-D8C1-DD9C77076D77}"/>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Puola</a:t>
                  </a:r>
                </a:p>
              </p:txBody>
            </p:sp>
            <p:sp>
              <p:nvSpPr>
                <p:cNvPr id="31" name="TextBox 30">
                  <a:extLst>
                    <a:ext uri="{FF2B5EF4-FFF2-40B4-BE49-F238E27FC236}">
                      <a16:creationId xmlns:a16="http://schemas.microsoft.com/office/drawing/2014/main" id="{EF41DB19-F542-6BE2-6D7C-0FEDE7D7781B}"/>
                    </a:ext>
                  </a:extLst>
                </p:cNvPr>
                <p:cNvSpPr txBox="1"/>
                <p:nvPr/>
              </p:nvSpPr>
              <p:spPr>
                <a:xfrm>
                  <a:off x="5013219" y="4723154"/>
                  <a:ext cx="463588"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Ranska</a:t>
                  </a:r>
                </a:p>
              </p:txBody>
            </p:sp>
            <p:sp>
              <p:nvSpPr>
                <p:cNvPr id="32" name="TextBox 31">
                  <a:extLst>
                    <a:ext uri="{FF2B5EF4-FFF2-40B4-BE49-F238E27FC236}">
                      <a16:creationId xmlns:a16="http://schemas.microsoft.com/office/drawing/2014/main" id="{B29A82D8-56E5-25F4-1E8C-ACE01C7D1F9F}"/>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Espanja</a:t>
                  </a:r>
                </a:p>
              </p:txBody>
            </p:sp>
            <p:sp>
              <p:nvSpPr>
                <p:cNvPr id="34" name="TextBox 33">
                  <a:extLst>
                    <a:ext uri="{FF2B5EF4-FFF2-40B4-BE49-F238E27FC236}">
                      <a16:creationId xmlns:a16="http://schemas.microsoft.com/office/drawing/2014/main" id="{A54FA872-C228-8C9F-37F0-3BEB4D51C68B}"/>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Portugali</a:t>
                  </a:r>
                </a:p>
              </p:txBody>
            </p:sp>
            <p:sp>
              <p:nvSpPr>
                <p:cNvPr id="35" name="TextBox 34">
                  <a:extLst>
                    <a:ext uri="{FF2B5EF4-FFF2-40B4-BE49-F238E27FC236}">
                      <a16:creationId xmlns:a16="http://schemas.microsoft.com/office/drawing/2014/main" id="{4B416E6A-8761-F3D3-B9E4-676CF4FEA364}"/>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Irlanti</a:t>
                  </a:r>
                </a:p>
              </p:txBody>
            </p:sp>
            <p:sp>
              <p:nvSpPr>
                <p:cNvPr id="36" name="TextBox 35">
                  <a:extLst>
                    <a:ext uri="{FF2B5EF4-FFF2-40B4-BE49-F238E27FC236}">
                      <a16:creationId xmlns:a16="http://schemas.microsoft.com/office/drawing/2014/main" id="{87C12B56-50EE-B538-7603-5F092BA453A1}"/>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Belgia</a:t>
                  </a:r>
                </a:p>
              </p:txBody>
            </p:sp>
            <p:sp>
              <p:nvSpPr>
                <p:cNvPr id="37" name="TextBox 36">
                  <a:extLst>
                    <a:ext uri="{FF2B5EF4-FFF2-40B4-BE49-F238E27FC236}">
                      <a16:creationId xmlns:a16="http://schemas.microsoft.com/office/drawing/2014/main" id="{71BCD07A-25D1-5D87-8D41-0A2BBFE5D060}"/>
                    </a:ext>
                  </a:extLst>
                </p:cNvPr>
                <p:cNvSpPr txBox="1"/>
                <p:nvPr/>
              </p:nvSpPr>
              <p:spPr>
                <a:xfrm>
                  <a:off x="6197616" y="4865505"/>
                  <a:ext cx="537350" cy="200055"/>
                </a:xfrm>
                <a:prstGeom prst="rect">
                  <a:avLst/>
                </a:prstGeom>
                <a:solidFill>
                  <a:schemeClr val="bg1">
                    <a:alpha val="84000"/>
                  </a:schemeClr>
                </a:solidFill>
                <a:ln>
                  <a:noFill/>
                </a:ln>
              </p:spPr>
              <p:txBody>
                <a:bodyPr wrap="square" rtlCol="0" anchor="ctr">
                  <a:spAutoFit/>
                </a:bodyPr>
                <a:lstStyle/>
                <a:p>
                  <a:pPr algn="ctr"/>
                  <a:r>
                    <a:rPr lang="fi-FI" sz="700">
                      <a:latin typeface="Arial" panose="020B0604020202020204" pitchFamily="34" charset="0"/>
                      <a:cs typeface="Arial" panose="020B0604020202020204" pitchFamily="34" charset="0"/>
                    </a:rPr>
                    <a:t>Slovenia</a:t>
                  </a:r>
                </a:p>
              </p:txBody>
            </p:sp>
            <p:sp>
              <p:nvSpPr>
                <p:cNvPr id="38" name="TextBox 37">
                  <a:extLst>
                    <a:ext uri="{FF2B5EF4-FFF2-40B4-BE49-F238E27FC236}">
                      <a16:creationId xmlns:a16="http://schemas.microsoft.com/office/drawing/2014/main" id="{67BC84F0-1235-8FE7-2E69-7564C1C38A9A}"/>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Bulgaria</a:t>
                  </a:r>
                </a:p>
              </p:txBody>
            </p:sp>
            <p:sp>
              <p:nvSpPr>
                <p:cNvPr id="39" name="TextBox 38">
                  <a:extLst>
                    <a:ext uri="{FF2B5EF4-FFF2-40B4-BE49-F238E27FC236}">
                      <a16:creationId xmlns:a16="http://schemas.microsoft.com/office/drawing/2014/main" id="{B7DE9FC1-99B7-8D0C-ADCD-E088848BE4D2}"/>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Saksa</a:t>
                  </a:r>
                </a:p>
              </p:txBody>
            </p:sp>
            <p:sp>
              <p:nvSpPr>
                <p:cNvPr id="40" name="TextBox 39">
                  <a:extLst>
                    <a:ext uri="{FF2B5EF4-FFF2-40B4-BE49-F238E27FC236}">
                      <a16:creationId xmlns:a16="http://schemas.microsoft.com/office/drawing/2014/main" id="{D357F956-F93D-7822-93AA-DDE40A864CE5}"/>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Itävalta</a:t>
                  </a:r>
                </a:p>
              </p:txBody>
            </p:sp>
            <p:sp>
              <p:nvSpPr>
                <p:cNvPr id="41" name="TextBox 40">
                  <a:extLst>
                    <a:ext uri="{FF2B5EF4-FFF2-40B4-BE49-F238E27FC236}">
                      <a16:creationId xmlns:a16="http://schemas.microsoft.com/office/drawing/2014/main" id="{B1D7BAF2-A887-09EA-C616-483450B896C1}"/>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Alankomaat</a:t>
                  </a:r>
                </a:p>
              </p:txBody>
            </p:sp>
            <p:sp>
              <p:nvSpPr>
                <p:cNvPr id="42" name="TextBox 41">
                  <a:extLst>
                    <a:ext uri="{FF2B5EF4-FFF2-40B4-BE49-F238E27FC236}">
                      <a16:creationId xmlns:a16="http://schemas.microsoft.com/office/drawing/2014/main" id="{4D8755AD-E64F-A24C-467E-CB5B40E76985}"/>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Tanska</a:t>
                  </a:r>
                </a:p>
              </p:txBody>
            </p:sp>
            <p:sp>
              <p:nvSpPr>
                <p:cNvPr id="43" name="TextBox 42">
                  <a:extLst>
                    <a:ext uri="{FF2B5EF4-FFF2-40B4-BE49-F238E27FC236}">
                      <a16:creationId xmlns:a16="http://schemas.microsoft.com/office/drawing/2014/main" id="{DEA2A75D-0DD7-4532-3B0C-5786A8954125}"/>
                    </a:ext>
                  </a:extLst>
                </p:cNvPr>
                <p:cNvSpPr txBox="1"/>
                <p:nvPr/>
              </p:nvSpPr>
              <p:spPr>
                <a:xfrm>
                  <a:off x="5600119" y="4353198"/>
                  <a:ext cx="704874" cy="200055"/>
                </a:xfrm>
                <a:prstGeom prst="rect">
                  <a:avLst/>
                </a:prstGeom>
                <a:solidFill>
                  <a:schemeClr val="bg1">
                    <a:alpha val="84000"/>
                  </a:schemeClr>
                </a:solidFill>
                <a:ln>
                  <a:noFill/>
                </a:ln>
              </p:spPr>
              <p:txBody>
                <a:bodyPr wrap="square" rtlCol="0" anchor="ctr">
                  <a:spAutoFit/>
                </a:bodyPr>
                <a:lstStyle/>
                <a:p>
                  <a:pPr algn="ctr"/>
                  <a:r>
                    <a:rPr lang="fi-FI" sz="700">
                      <a:latin typeface="Arial" panose="020B0604020202020204" pitchFamily="34" charset="0"/>
                      <a:cs typeface="Arial" panose="020B0604020202020204" pitchFamily="34" charset="0"/>
                    </a:rPr>
                    <a:t>Luxemburg</a:t>
                  </a:r>
                </a:p>
              </p:txBody>
            </p:sp>
            <p:sp>
              <p:nvSpPr>
                <p:cNvPr id="44" name="TextBox 43">
                  <a:extLst>
                    <a:ext uri="{FF2B5EF4-FFF2-40B4-BE49-F238E27FC236}">
                      <a16:creationId xmlns:a16="http://schemas.microsoft.com/office/drawing/2014/main" id="{AC6F9EFF-9933-8DE6-0A5F-39A3136C92D1}"/>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fi-FI" sz="700">
                      <a:latin typeface="Arial" panose="020B0604020202020204" pitchFamily="34" charset="0"/>
                      <a:cs typeface="Arial" panose="020B0604020202020204" pitchFamily="34" charset="0"/>
                    </a:rPr>
                    <a:t>Kypros</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fi-FI" dirty="0"/>
              <a:t>1952–1992</a:t>
            </a:r>
          </a:p>
          <a:p>
            <a:pPr lvl="1"/>
            <a:endParaRPr lang="es-ES" dirty="0"/>
          </a:p>
          <a:p>
            <a:pPr lvl="1" algn="ctr"/>
            <a:r>
              <a:rPr lang="fi-FI" dirty="0"/>
              <a:t>Lisää jäsenmaita ja yhteistyötä yhä useammilla aloilla</a:t>
            </a:r>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fi-FI" dirty="0"/>
              <a:t>1945</a:t>
            </a:r>
          </a:p>
          <a:p>
            <a:pPr lvl="1" algn="ctr"/>
            <a:endParaRPr lang="es-ES" dirty="0"/>
          </a:p>
          <a:p>
            <a:pPr lvl="1" algn="ctr"/>
            <a:r>
              <a:rPr lang="fi-FI" dirty="0"/>
              <a:t>”Ei enää koskaan!”</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fi-FI" dirty="0"/>
              <a:t>1951–1952</a:t>
            </a:r>
          </a:p>
          <a:p>
            <a:pPr lvl="1"/>
            <a:endParaRPr lang="es-ES" dirty="0"/>
          </a:p>
          <a:p>
            <a:pPr lvl="1" algn="ctr"/>
            <a:r>
              <a:rPr lang="fi-FI" dirty="0"/>
              <a:t>Euroopan hiili- ja </a:t>
            </a:r>
            <a:r>
              <a:rPr lang="fi-FI" dirty="0" err="1"/>
              <a:t>teräs¬yhteisö</a:t>
            </a:r>
            <a:endParaRPr lang="fi-FI"/>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fi-FI"/>
              <a:t>Euroopan unionin alkuperä</a:t>
            </a:r>
          </a:p>
          <a:p>
            <a:pPr>
              <a:lnSpc>
                <a:spcPts val="3000"/>
              </a:lnSpc>
            </a:pPr>
            <a:r>
              <a:rPr lang="fi-FI">
                <a:solidFill>
                  <a:schemeClr val="accent2"/>
                </a:solidFill>
              </a:rPr>
              <a:t>⸺</a:t>
            </a: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a:t>1992–1993</a:t>
            </a:r>
          </a:p>
          <a:p>
            <a:pPr lvl="1" algn="ctr"/>
            <a:endParaRPr lang="es-ES" dirty="0"/>
          </a:p>
          <a:p>
            <a:pPr lvl="1" algn="ctr"/>
            <a:r>
              <a:rPr lang="fi-FI"/>
              <a:t>Maastrichtin sopimus – Euroopan unioni</a:t>
            </a:r>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a:t>1993 </a:t>
            </a:r>
            <a:r>
              <a:rPr lang="fi-FI">
                <a:sym typeface="Wingdings" panose="05000000000000000000" pitchFamily="2" charset="2"/>
              </a:rPr>
              <a:t></a:t>
            </a:r>
          </a:p>
          <a:p>
            <a:pPr algn="ctr"/>
            <a:endParaRPr lang="es-ES" dirty="0"/>
          </a:p>
          <a:p>
            <a:pPr lvl="1" algn="ctr"/>
            <a:r>
              <a:rPr lang="fi-FI"/>
              <a:t>Yhä enemmän yhteistyötä, nyt 27 maan kesken</a:t>
            </a:r>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fi-FI"/>
              <a:t>EU-toimielimet</a:t>
            </a:r>
          </a:p>
          <a:p>
            <a:pPr>
              <a:lnSpc>
                <a:spcPts val="3000"/>
              </a:lnSpc>
            </a:pPr>
            <a:r>
              <a:rPr lang="fi-FI">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5" name="Picture 4">
            <a:extLst>
              <a:ext uri="{FF2B5EF4-FFF2-40B4-BE49-F238E27FC236}">
                <a16:creationId xmlns:a16="http://schemas.microsoft.com/office/drawing/2014/main" id="{A669B4F4-8E9A-C2B0-1BD8-513FE01E588A}"/>
              </a:ext>
            </a:extLst>
          </p:cNvPr>
          <p:cNvPicPr>
            <a:picLocks noChangeAspect="1"/>
          </p:cNvPicPr>
          <p:nvPr/>
        </p:nvPicPr>
        <p:blipFill>
          <a:blip r:embed="rId4"/>
          <a:stretch>
            <a:fillRect/>
          </a:stretch>
        </p:blipFill>
        <p:spPr>
          <a:xfrm>
            <a:off x="1799106" y="1805893"/>
            <a:ext cx="2804195" cy="1810201"/>
          </a:xfrm>
          <a:prstGeom prst="rect">
            <a:avLst/>
          </a:prstGeom>
        </p:spPr>
      </p:pic>
      <p:pic>
        <p:nvPicPr>
          <p:cNvPr id="8" name="Picture 7">
            <a:extLst>
              <a:ext uri="{FF2B5EF4-FFF2-40B4-BE49-F238E27FC236}">
                <a16:creationId xmlns:a16="http://schemas.microsoft.com/office/drawing/2014/main" id="{36A978B8-25D8-22D3-72EE-FBD0AEEE8B98}"/>
              </a:ext>
            </a:extLst>
          </p:cNvPr>
          <p:cNvPicPr>
            <a:picLocks noChangeAspect="1"/>
          </p:cNvPicPr>
          <p:nvPr/>
        </p:nvPicPr>
        <p:blipFill>
          <a:blip r:embed="rId5"/>
          <a:stretch>
            <a:fillRect/>
          </a:stretch>
        </p:blipFill>
        <p:spPr>
          <a:xfrm>
            <a:off x="7588700" y="1725794"/>
            <a:ext cx="2268222" cy="1789606"/>
          </a:xfrm>
          <a:prstGeom prst="rect">
            <a:avLst/>
          </a:prstGeom>
        </p:spPr>
      </p:pic>
      <p:pic>
        <p:nvPicPr>
          <p:cNvPr id="9" name="Picture 8">
            <a:extLst>
              <a:ext uri="{FF2B5EF4-FFF2-40B4-BE49-F238E27FC236}">
                <a16:creationId xmlns:a16="http://schemas.microsoft.com/office/drawing/2014/main" id="{4A7BA9DF-6391-1746-F8F0-47FB626C4AAA}"/>
              </a:ext>
            </a:extLst>
          </p:cNvPr>
          <p:cNvPicPr>
            <a:picLocks noChangeAspect="1"/>
          </p:cNvPicPr>
          <p:nvPr/>
        </p:nvPicPr>
        <p:blipFill>
          <a:blip r:embed="rId6"/>
          <a:stretch>
            <a:fillRect/>
          </a:stretch>
        </p:blipFill>
        <p:spPr>
          <a:xfrm>
            <a:off x="1520137" y="4237348"/>
            <a:ext cx="2804195" cy="2314921"/>
          </a:xfrm>
          <a:prstGeom prst="rect">
            <a:avLst/>
          </a:prstGeom>
        </p:spPr>
      </p:pic>
      <p:pic>
        <p:nvPicPr>
          <p:cNvPr id="11" name="Picture 10">
            <a:extLst>
              <a:ext uri="{FF2B5EF4-FFF2-40B4-BE49-F238E27FC236}">
                <a16:creationId xmlns:a16="http://schemas.microsoft.com/office/drawing/2014/main" id="{FF9DE2FB-6572-490F-E2B1-B774B61CFA9F}"/>
              </a:ext>
            </a:extLst>
          </p:cNvPr>
          <p:cNvPicPr>
            <a:picLocks noChangeAspect="1"/>
          </p:cNvPicPr>
          <p:nvPr/>
        </p:nvPicPr>
        <p:blipFill>
          <a:blip r:embed="rId7"/>
          <a:stretch>
            <a:fillRect/>
          </a:stretch>
        </p:blipFill>
        <p:spPr>
          <a:xfrm>
            <a:off x="7588700" y="4445530"/>
            <a:ext cx="2268222" cy="1796543"/>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fi-FI"/>
              <a:t>EU-lainsäädäntö</a:t>
            </a:r>
          </a:p>
          <a:p>
            <a:pPr>
              <a:lnSpc>
                <a:spcPts val="3000"/>
              </a:lnSpc>
            </a:pPr>
            <a:r>
              <a:rPr lang="fi-FI">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fi-FI" sz="1100" b="1">
                <a:solidFill>
                  <a:srgbClr val="1C45EF"/>
                </a:solidFill>
                <a:latin typeface="Source Sans 3" panose="020B0303030403020204" pitchFamily="34" charset="0"/>
                <a:cs typeface="Arial" panose="020B0604020202020204" pitchFamily="34" charset="0"/>
              </a:rPr>
              <a:t>Ehdotus</a:t>
            </a: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fi-FI" sz="1400" b="1">
                <a:solidFill>
                  <a:srgbClr val="404A52"/>
                </a:solidFill>
                <a:latin typeface="Source Sans 3" panose="020B0303030403020204" pitchFamily="34" charset="0"/>
                <a:ea typeface="Arial" charset="0"/>
                <a:cs typeface="Arial" panose="020B0604020202020204" pitchFamily="34" charset="0"/>
              </a:rPr>
              <a:t>Euroopan komissio</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fi-FI" sz="1400" b="1">
                <a:solidFill>
                  <a:srgbClr val="1C45EF"/>
                </a:solidFill>
                <a:latin typeface="Source Sans 3" panose="020B0303030403020204" pitchFamily="34" charset="0"/>
                <a:ea typeface="Arial" charset="0"/>
                <a:cs typeface="Arial" panose="020B0604020202020204" pitchFamily="34" charset="0"/>
              </a:rPr>
              <a:t>Poliittinen ohjaus</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310682" y="3252764"/>
            <a:ext cx="1641136" cy="503677"/>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fi-FI" sz="1400" b="1">
                <a:solidFill>
                  <a:srgbClr val="404A52"/>
                </a:solidFill>
                <a:latin typeface="Source Sans 3" panose="020B0303030403020204" pitchFamily="34" charset="0"/>
                <a:ea typeface="Arial" charset="0"/>
                <a:cs typeface="Arial" panose="020B0604020202020204" pitchFamily="34" charset="0"/>
              </a:rPr>
              <a:t>Euroopan unionin neuvosto</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fi-FI" sz="1400" b="1">
                <a:solidFill>
                  <a:srgbClr val="404A52"/>
                </a:solidFill>
                <a:latin typeface="Source Sans 3" panose="020B0303030403020204" pitchFamily="34" charset="0"/>
                <a:ea typeface="Arial" charset="0"/>
                <a:cs typeface="Arial" panose="020B0604020202020204" pitchFamily="34" charset="0"/>
              </a:rPr>
              <a:t>Euroopan parlamentti</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fi-FI" sz="1100" b="1">
                <a:solidFill>
                  <a:srgbClr val="1C45EF"/>
                </a:solidFill>
                <a:latin typeface="Source Sans 3" panose="020B0303030403020204" pitchFamily="34" charset="0"/>
                <a:cs typeface="Arial" panose="020B0604020202020204" pitchFamily="34" charset="0"/>
              </a:rPr>
              <a:t>Hyväksyminen</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fi-FI" sz="1400" b="1">
                <a:solidFill>
                  <a:srgbClr val="404A52"/>
                </a:solidFill>
                <a:latin typeface="Source Sans 3" panose="020B0303030403020204" pitchFamily="34" charset="0"/>
                <a:ea typeface="Arial" charset="0"/>
                <a:cs typeface="Arial" panose="020B0604020202020204" pitchFamily="34" charset="0"/>
              </a:rPr>
              <a:t>Eurooppa-neuvosto</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516793" y="4570757"/>
            <a:ext cx="2557033"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fi-FI" sz="1200" b="0">
                <a:latin typeface="Source Sans 3" panose="020B0303030403020204" pitchFamily="34" charset="0"/>
              </a:rPr>
              <a:t>Molemmat keskustelevat säädösehdotuksesta, muuttavat sitä ja äänestävät siitä</a:t>
            </a: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fi-FI"/>
              <a:t>[NAME COUNTRY] EU:ssa</a:t>
            </a:r>
          </a:p>
          <a:p>
            <a:pPr>
              <a:lnSpc>
                <a:spcPts val="3000"/>
              </a:lnSpc>
            </a:pPr>
            <a:r>
              <a:rPr lang="fi-FI">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fi-FI" sz="2200" b="0">
                <a:solidFill>
                  <a:srgbClr val="010101"/>
                </a:solidFill>
                <a:latin typeface="Source Sans 3" panose="020B0303030403020204" pitchFamily="34" charset="0"/>
                <a:sym typeface="Wingdings" panose="05000000000000000000" pitchFamily="2" charset="2"/>
              </a:rPr>
              <a:t> Liityimme Euroopan unioniin vuonna</a:t>
            </a:r>
            <a:r>
              <a:rPr lang="fi-FI" sz="2200">
                <a:solidFill>
                  <a:srgbClr val="010101"/>
                </a:solidFill>
                <a:latin typeface="Source Sans 3" panose="020B0303030403020204" pitchFamily="34" charset="0"/>
                <a:sym typeface="Wingdings" panose="05000000000000000000" pitchFamily="2" charset="2"/>
              </a:rPr>
              <a:t> [year].</a:t>
            </a:r>
            <a:br>
              <a:rPr lang="fi-FI" sz="2200" b="0">
                <a:solidFill>
                  <a:srgbClr val="010101"/>
                </a:solidFill>
                <a:latin typeface="Source Sans 3" panose="020B0303030403020204" pitchFamily="34" charset="0"/>
                <a:sym typeface="Wingdings" panose="05000000000000000000" pitchFamily="2" charset="2"/>
              </a:rPr>
            </a:br>
            <a:endParaRPr lang="fi-FI" sz="2200" b="0">
              <a:solidFill>
                <a:srgbClr val="010101"/>
              </a:solidFill>
              <a:latin typeface="Source Sans 3" panose="020B0303030403020204" pitchFamily="34" charset="0"/>
              <a:sym typeface="Wingdings" panose="05000000000000000000" pitchFamily="2" charset="2"/>
            </a:endParaRPr>
          </a:p>
          <a:p>
            <a:pPr>
              <a:lnSpc>
                <a:spcPct val="100000"/>
              </a:lnSpc>
            </a:pPr>
            <a:r>
              <a:rPr lang="fi-FI" sz="2200" b="0">
                <a:solidFill>
                  <a:srgbClr val="010101"/>
                </a:solidFill>
                <a:latin typeface="Source Sans 3" panose="020B0303030403020204" pitchFamily="34" charset="0"/>
                <a:sym typeface="Wingdings" panose="05000000000000000000" pitchFamily="2" charset="2"/>
              </a:rPr>
              <a:t> Meillä on</a:t>
            </a:r>
            <a:r>
              <a:rPr lang="fi-FI" sz="2200">
                <a:solidFill>
                  <a:srgbClr val="010101"/>
                </a:solidFill>
                <a:latin typeface="Source Sans 3" panose="020B0303030403020204" pitchFamily="34" charset="0"/>
                <a:sym typeface="Wingdings" panose="05000000000000000000" pitchFamily="2" charset="2"/>
              </a:rPr>
              <a:t> [number] </a:t>
            </a:r>
            <a:r>
              <a:rPr lang="fi-FI" sz="2200" b="0">
                <a:solidFill>
                  <a:srgbClr val="010101"/>
                </a:solidFill>
                <a:latin typeface="Source Sans 3" panose="020B0303030403020204" pitchFamily="34" charset="0"/>
                <a:sym typeface="Wingdings" panose="05000000000000000000" pitchFamily="2" charset="2"/>
              </a:rPr>
              <a:t>paikkaa Euroopan parlamentissa</a:t>
            </a:r>
            <a:r>
              <a:rPr lang="fi-FI" sz="2200">
                <a:solidFill>
                  <a:srgbClr val="010101"/>
                </a:solidFill>
                <a:latin typeface="Source Sans 3" panose="020B0303030403020204" pitchFamily="34" charset="0"/>
                <a:sym typeface="Wingdings" panose="05000000000000000000" pitchFamily="2" charset="2"/>
              </a:rPr>
              <a:t>.</a:t>
            </a:r>
            <a:br>
              <a:rPr lang="fi-FI" sz="2200" b="0">
                <a:solidFill>
                  <a:srgbClr val="010101"/>
                </a:solidFill>
                <a:latin typeface="Source Sans 3" panose="020B0303030403020204" pitchFamily="34" charset="0"/>
                <a:sym typeface="Wingdings" panose="05000000000000000000" pitchFamily="2" charset="2"/>
              </a:rPr>
            </a:br>
            <a:endParaRPr lang="fi-FI" sz="2200" b="0">
              <a:solidFill>
                <a:srgbClr val="010101"/>
              </a:solidFill>
              <a:latin typeface="Source Sans 3" panose="020B0303030403020204" pitchFamily="34" charset="0"/>
              <a:sym typeface="Wingdings" panose="05000000000000000000" pitchFamily="2" charset="2"/>
            </a:endParaRPr>
          </a:p>
          <a:p>
            <a:pPr>
              <a:lnSpc>
                <a:spcPct val="100000"/>
              </a:lnSpc>
            </a:pPr>
            <a:r>
              <a:rPr lang="fi-FI" sz="2200" b="0">
                <a:solidFill>
                  <a:srgbClr val="010101"/>
                </a:solidFill>
                <a:latin typeface="Source Sans 3" panose="020B0303030403020204" pitchFamily="34" charset="0"/>
                <a:sym typeface="Wingdings" panose="05000000000000000000" pitchFamily="2" charset="2"/>
              </a:rPr>
              <a:t> Meidän komissaarimme Euroopan komissiossa on</a:t>
            </a:r>
            <a:r>
              <a:rPr lang="fi-FI" sz="2200">
                <a:solidFill>
                  <a:srgbClr val="010101"/>
                </a:solidFill>
                <a:latin typeface="Source Sans 3" panose="020B0303030403020204" pitchFamily="34" charset="0"/>
                <a:sym typeface="Wingdings" panose="05000000000000000000" pitchFamily="2" charset="2"/>
              </a:rPr>
              <a:t> [name], </a:t>
            </a:r>
            <a:r>
              <a:rPr lang="fi-FI" sz="2200" b="0">
                <a:solidFill>
                  <a:srgbClr val="010101"/>
                </a:solidFill>
                <a:latin typeface="Source Sans 3" panose="020B0303030403020204" pitchFamily="34" charset="0"/>
                <a:sym typeface="Wingdings" panose="05000000000000000000" pitchFamily="2" charset="2"/>
              </a:rPr>
              <a:t>ja hänen vastuualueensa on</a:t>
            </a:r>
            <a:r>
              <a:rPr lang="fi-FI" sz="2200">
                <a:solidFill>
                  <a:srgbClr val="010101"/>
                </a:solidFill>
                <a:latin typeface="Source Sans 3" panose="020B0303030403020204" pitchFamily="34" charset="0"/>
                <a:sym typeface="Wingdings" panose="05000000000000000000" pitchFamily="2" charset="2"/>
              </a:rPr>
              <a:t> [specific policy area].</a:t>
            </a:r>
            <a:br>
              <a:rPr lang="fi-FI" sz="2200" b="0">
                <a:solidFill>
                  <a:srgbClr val="010101"/>
                </a:solidFill>
                <a:latin typeface="Source Sans 3" panose="020B0303030403020204" pitchFamily="34" charset="0"/>
                <a:sym typeface="Wingdings" panose="05000000000000000000" pitchFamily="2" charset="2"/>
              </a:rPr>
            </a:br>
            <a:endParaRPr lang="fi-FI" sz="2200" b="0">
              <a:solidFill>
                <a:srgbClr val="010101"/>
              </a:solidFill>
              <a:latin typeface="Source Sans 3" panose="020B0303030403020204" pitchFamily="34" charset="0"/>
              <a:sym typeface="Wingdings" panose="05000000000000000000" pitchFamily="2" charset="2"/>
            </a:endParaRPr>
          </a:p>
          <a:p>
            <a:pPr>
              <a:lnSpc>
                <a:spcPct val="100000"/>
              </a:lnSpc>
            </a:pPr>
            <a:r>
              <a:rPr lang="fi-FI" sz="2200" b="0">
                <a:solidFill>
                  <a:srgbClr val="010101"/>
                </a:solidFill>
                <a:latin typeface="Source Sans 3" panose="020B0303030403020204" pitchFamily="34" charset="0"/>
                <a:sym typeface="Wingdings" panose="05000000000000000000" pitchFamily="2" charset="2"/>
              </a:rPr>
              <a:t> Ministerimme</a:t>
            </a:r>
            <a:r>
              <a:rPr lang="fi-FI" sz="2200">
                <a:solidFill>
                  <a:srgbClr val="010101"/>
                </a:solidFill>
                <a:latin typeface="Source Sans 3" panose="020B0303030403020204" pitchFamily="34" charset="0"/>
                <a:sym typeface="Wingdings" panose="05000000000000000000" pitchFamily="2" charset="2"/>
              </a:rPr>
              <a:t> [name and ministerial post] </a:t>
            </a:r>
            <a:r>
              <a:rPr lang="fi-FI" sz="2200" b="0">
                <a:solidFill>
                  <a:srgbClr val="010101"/>
                </a:solidFill>
                <a:latin typeface="Source Sans 3" panose="020B0303030403020204" pitchFamily="34" charset="0"/>
                <a:sym typeface="Wingdings" panose="05000000000000000000" pitchFamily="2" charset="2"/>
              </a:rPr>
              <a:t>ja</a:t>
            </a:r>
            <a:r>
              <a:rPr lang="fi-FI" sz="2200">
                <a:solidFill>
                  <a:srgbClr val="010101"/>
                </a:solidFill>
                <a:latin typeface="Source Sans 3" panose="020B0303030403020204" pitchFamily="34" charset="0"/>
                <a:sym typeface="Wingdings" panose="05000000000000000000" pitchFamily="2" charset="2"/>
              </a:rPr>
              <a:t> [name and ministerial post] </a:t>
            </a:r>
            <a:r>
              <a:rPr lang="fi-FI" sz="2200" b="0">
                <a:solidFill>
                  <a:srgbClr val="010101"/>
                </a:solidFill>
                <a:latin typeface="Source Sans 3" panose="020B0303030403020204" pitchFamily="34" charset="0"/>
                <a:sym typeface="Wingdings" panose="05000000000000000000" pitchFamily="2" charset="2"/>
              </a:rPr>
              <a:t>tekevät usein töitä yhdessä muiden kanssa EU:ssa. He tapaavat kollegoitaan muista jäsenmaista Euroopan unionin neuvostossa. </a:t>
            </a:r>
            <a:br>
              <a:rPr lang="fi-FI" sz="2200" b="0">
                <a:solidFill>
                  <a:srgbClr val="010101"/>
                </a:solidFill>
                <a:latin typeface="Source Sans 3" panose="020B0303030403020204" pitchFamily="34" charset="0"/>
                <a:sym typeface="Wingdings" panose="05000000000000000000" pitchFamily="2" charset="2"/>
              </a:rPr>
            </a:br>
            <a:endParaRPr lang="fi-FI" sz="2200" b="0">
              <a:solidFill>
                <a:srgbClr val="010101"/>
              </a:solidFill>
              <a:latin typeface="Source Sans 3" panose="020B0303030403020204" pitchFamily="34" charset="0"/>
              <a:sym typeface="Wingdings" panose="05000000000000000000" pitchFamily="2" charset="2"/>
            </a:endParaRPr>
          </a:p>
          <a:p>
            <a:pPr>
              <a:lnSpc>
                <a:spcPct val="100000"/>
              </a:lnSpc>
            </a:pPr>
            <a:r>
              <a:rPr lang="fi-FI" sz="2200" b="0">
                <a:solidFill>
                  <a:srgbClr val="010101"/>
                </a:solidFill>
                <a:latin typeface="Source Sans 3" panose="020B0303030403020204" pitchFamily="34" charset="0"/>
                <a:sym typeface="Wingdings" panose="05000000000000000000" pitchFamily="2" charset="2"/>
              </a:rPr>
              <a:t> Pääministerimme</a:t>
            </a:r>
            <a:r>
              <a:rPr lang="fi-FI" sz="2200">
                <a:solidFill>
                  <a:srgbClr val="010101"/>
                </a:solidFill>
                <a:latin typeface="Source Sans 3" panose="020B0303030403020204" pitchFamily="34" charset="0"/>
                <a:sym typeface="Wingdings" panose="05000000000000000000" pitchFamily="2" charset="2"/>
              </a:rPr>
              <a:t> [name] </a:t>
            </a:r>
            <a:r>
              <a:rPr lang="fi-FI" sz="2200" b="0">
                <a:solidFill>
                  <a:srgbClr val="010101"/>
                </a:solidFill>
                <a:latin typeface="Source Sans 3" panose="020B0303030403020204" pitchFamily="34" charset="0"/>
                <a:sym typeface="Wingdings" panose="05000000000000000000" pitchFamily="2" charset="2"/>
              </a:rPr>
              <a:t>on Eurooppa-neuvoston jäsen ja osallistuu EU:n huippukokouksiin.</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fi-FI"/>
              <a:t>[NAME REGION] EU:ssa</a:t>
            </a:r>
          </a:p>
          <a:p>
            <a:pPr>
              <a:lnSpc>
                <a:spcPts val="3000"/>
              </a:lnSpc>
            </a:pPr>
            <a:r>
              <a:rPr lang="fi-FI">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45093"/>
            <a:ext cx="4125172" cy="3866570"/>
          </a:xfrm>
        </p:spPr>
        <p:txBody>
          <a:bodyPr/>
          <a:lstStyle/>
          <a:p>
            <a:pPr algn="ctr"/>
            <a:endParaRPr lang="en-GB" dirty="0"/>
          </a:p>
          <a:p>
            <a:pPr algn="ctr"/>
            <a:endParaRPr lang="en-GB" dirty="0"/>
          </a:p>
          <a:p>
            <a:pPr algn="ctr"/>
            <a:endParaRPr lang="en-GB" dirty="0"/>
          </a:p>
          <a:p>
            <a:pPr algn="ctr"/>
            <a:endParaRPr lang="en-GB" dirty="0"/>
          </a:p>
          <a:p>
            <a:pPr algn="ctr"/>
            <a:r>
              <a:rPr lang="fi-FI"/>
              <a:t>[Näyttökuva hankkeesta]</a:t>
            </a:r>
          </a:p>
        </p:txBody>
      </p:sp>
      <p:pic>
        <p:nvPicPr>
          <p:cNvPr id="2" name="Picture 1">
            <a:extLst>
              <a:ext uri="{FF2B5EF4-FFF2-40B4-BE49-F238E27FC236}">
                <a16:creationId xmlns:a16="http://schemas.microsoft.com/office/drawing/2014/main" id="{234EB734-290D-A23F-56BD-8EB45282F0BA}"/>
              </a:ext>
            </a:extLst>
          </p:cNvPr>
          <p:cNvPicPr>
            <a:picLocks noChangeAspect="1"/>
          </p:cNvPicPr>
          <p:nvPr/>
        </p:nvPicPr>
        <p:blipFill>
          <a:blip r:embed="rId5"/>
          <a:stretch>
            <a:fillRect/>
          </a:stretch>
        </p:blipFill>
        <p:spPr>
          <a:xfrm>
            <a:off x="6946597" y="1591938"/>
            <a:ext cx="4127350" cy="3871296"/>
          </a:xfrm>
          <a:prstGeom prst="rect">
            <a:avLst/>
          </a:prstGeom>
        </p:spPr>
      </p:pic>
      <p:pic>
        <p:nvPicPr>
          <p:cNvPr id="6" name="Picture 5">
            <a:extLst>
              <a:ext uri="{FF2B5EF4-FFF2-40B4-BE49-F238E27FC236}">
                <a16:creationId xmlns:a16="http://schemas.microsoft.com/office/drawing/2014/main" id="{869F27B6-46F3-1CD9-8A6B-44CB55CD7651}"/>
              </a:ext>
            </a:extLst>
          </p:cNvPr>
          <p:cNvPicPr>
            <a:picLocks noChangeAspect="1"/>
          </p:cNvPicPr>
          <p:nvPr/>
        </p:nvPicPr>
        <p:blipFill>
          <a:blip r:embed="rId6"/>
          <a:stretch>
            <a:fillRect/>
          </a:stretch>
        </p:blipFill>
        <p:spPr>
          <a:xfrm>
            <a:off x="7421012" y="3310131"/>
            <a:ext cx="2816596" cy="536494"/>
          </a:xfrm>
          <a:prstGeom prst="rect">
            <a:avLst/>
          </a:prstGeom>
        </p:spPr>
      </p:pic>
      <p:sp>
        <p:nvSpPr>
          <p:cNvPr id="9" name="TextBox 8">
            <a:extLst>
              <a:ext uri="{FF2B5EF4-FFF2-40B4-BE49-F238E27FC236}">
                <a16:creationId xmlns:a16="http://schemas.microsoft.com/office/drawing/2014/main" id="{65CC91F9-13A9-48EC-40ED-EF74998EF8D7}"/>
              </a:ext>
            </a:extLst>
          </p:cNvPr>
          <p:cNvSpPr txBox="1"/>
          <p:nvPr/>
        </p:nvSpPr>
        <p:spPr>
          <a:xfrm>
            <a:off x="0" y="5582995"/>
            <a:ext cx="6307810" cy="369332"/>
          </a:xfrm>
          <a:prstGeom prst="rect">
            <a:avLst/>
          </a:prstGeom>
          <a:noFill/>
        </p:spPr>
        <p:txBody>
          <a:bodyPr wrap="square">
            <a:spAutoFit/>
          </a:bodyPr>
          <a:lstStyle/>
          <a:p>
            <a:pPr algn="ctr"/>
            <a:r>
              <a:rPr lang="fi-FI"/>
              <a:t>[Hankkeen kuvailu yhdellä lyhyellä lauseella]</a:t>
            </a:r>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6304546" cy="369332"/>
          </a:xfrm>
          <a:prstGeom prst="rect">
            <a:avLst/>
          </a:prstGeom>
          <a:noFill/>
        </p:spPr>
        <p:txBody>
          <a:bodyPr wrap="square">
            <a:spAutoFit/>
          </a:bodyPr>
          <a:lstStyle/>
          <a:p>
            <a:pPr algn="ctr"/>
            <a:r>
              <a:rPr lang="fi-FI"/>
              <a:t>[Hankkeen kuvailu yhdellä lyhyellä lauseella]</a:t>
            </a:r>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fi-FI"/>
              <a:t>Ajankohtaiset aiheet</a:t>
            </a:r>
          </a:p>
          <a:p>
            <a:pPr>
              <a:lnSpc>
                <a:spcPts val="3000"/>
              </a:lnSpc>
            </a:pPr>
            <a:r>
              <a:rPr lang="fi-FI">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a:solidFill>
                  <a:srgbClr val="404A52"/>
                </a:solidFill>
              </a:rPr>
              <a:t>[Näyttökuva uutisartikkelista]</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fi-FI"/>
              <a:t>Ennen ja nyt</a:t>
            </a:r>
          </a:p>
          <a:p>
            <a:pPr>
              <a:lnSpc>
                <a:spcPts val="3000"/>
              </a:lnSpc>
            </a:pPr>
            <a:r>
              <a:rPr lang="fi-FI">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fi-FI" sz="2400">
                <a:solidFill>
                  <a:schemeClr val="accent6"/>
                </a:solidFill>
              </a:rPr>
              <a:t>Työskentely ja opiskelu ulkomailla</a:t>
            </a:r>
          </a:p>
          <a:p>
            <a:pPr>
              <a:lnSpc>
                <a:spcPct val="150000"/>
              </a:lnSpc>
              <a:buFont typeface="System Font Regular"/>
              <a:buChar char="→"/>
            </a:pPr>
            <a:r>
              <a:rPr lang="fi-FI" sz="2400">
                <a:solidFill>
                  <a:schemeClr val="accent6"/>
                </a:solidFill>
              </a:rPr>
              <a:t>Matkailu</a:t>
            </a:r>
          </a:p>
          <a:p>
            <a:pPr>
              <a:lnSpc>
                <a:spcPct val="150000"/>
              </a:lnSpc>
              <a:buFont typeface="System Font Regular"/>
              <a:buChar char="→"/>
            </a:pPr>
            <a:r>
              <a:rPr lang="fi-FI" sz="2400">
                <a:solidFill>
                  <a:schemeClr val="accent6"/>
                </a:solidFill>
              </a:rPr>
              <a:t>Rauha</a:t>
            </a:r>
          </a:p>
          <a:p>
            <a:pPr>
              <a:lnSpc>
                <a:spcPct val="150000"/>
              </a:lnSpc>
              <a:buFont typeface="System Font Regular"/>
              <a:buChar char="→"/>
            </a:pPr>
            <a:r>
              <a:rPr lang="fi-FI" sz="2400">
                <a:solidFill>
                  <a:schemeClr val="accent6"/>
                </a:solidFill>
              </a:rPr>
              <a:t>Infrastruktuuri</a:t>
            </a:r>
          </a:p>
          <a:p>
            <a:pPr>
              <a:lnSpc>
                <a:spcPct val="150000"/>
              </a:lnSpc>
              <a:buFont typeface="System Font Regular"/>
              <a:buChar char="→"/>
            </a:pPr>
            <a:r>
              <a:rPr lang="fi-FI" sz="2400">
                <a:solidFill>
                  <a:schemeClr val="accent6"/>
                </a:solidFill>
              </a:rPr>
              <a:t>Sisämarkkinat</a:t>
            </a:r>
          </a:p>
          <a:p>
            <a:pPr>
              <a:lnSpc>
                <a:spcPct val="150000"/>
              </a:lnSpc>
              <a:buFont typeface="System Font Regular"/>
              <a:buChar char="→"/>
            </a:pPr>
            <a:r>
              <a:rPr lang="fi-FI" sz="2400">
                <a:solidFill>
                  <a:schemeClr val="accent6"/>
                </a:solidFill>
              </a:rPr>
              <a:t>Kulttuuriperinnön vaaliminen</a:t>
            </a: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2.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ppt_v3 _sample</Template>
  <TotalTime>7238</TotalTime>
  <Words>892</Words>
  <Application>Microsoft Office PowerPoint</Application>
  <PresentationFormat>Widescreen</PresentationFormat>
  <Paragraphs>175</Paragraphs>
  <Slides>16</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Courier New</vt:lpstr>
      <vt:lpstr>Source Sans 3</vt:lpstr>
      <vt:lpstr>Source Sans 3 Medium</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48</cp:revision>
  <cp:lastPrinted>2020-03-11T16:07:50Z</cp:lastPrinted>
  <dcterms:created xsi:type="dcterms:W3CDTF">2020-03-24T15:57:55Z</dcterms:created>
  <dcterms:modified xsi:type="dcterms:W3CDTF">2025-01-30T16:50:57Z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