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84532" autoAdjust="0"/>
  </p:normalViewPr>
  <p:slideViewPr>
    <p:cSldViewPr snapToGrid="0" snapToObjects="1">
      <p:cViewPr>
        <p:scale>
          <a:sx n="75" d="100"/>
          <a:sy n="75" d="100"/>
        </p:scale>
        <p:origin x="2010" y="4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pl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pl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Unia Europejska to </a:t>
            </a:r>
            <a: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wspólny projekt współpracy gospodarczej i politycznej 27 państw członkowskich. </a:t>
            </a:r>
            <a:b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Współpracując ze sobą, państwa członkowskie stają się silniejsze. UE jest ponadnarodowym podmiotem politycznym, co oznacza, że w niektórych kwestiach podejmuje decyzje wspólnie. Państwa członkowskie mają za zadanie realizować decyzje UE na szczeblu krajowym.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Zaznacz, że wszystkie 10 tematów (i więcej) w ten czy inny sposób mieści się w zakresie trzech najważniejszych priorytetów: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Wolna i demokratyczna Europa: 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wartości, </a:t>
            </a:r>
            <a:r>
              <a:rPr lang="pl-PL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internet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praca, zdrowie, zakupy itp.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Silna i bezpieczna Europa: 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bezpieczeństwo, pieniądze, zakupy, podróże itp.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Prosperująca i konkurencyjna Europa: 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pieniądze, praca, plener, jedzenie itp.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 UE rozpoczęła się od współpracy w handlu węglem i stalą, żeby w Europie „nigdy więcej” nie doszło do wojny. Z czasem UE stała się dzisiejszą unią wartości.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Rada Europejska: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szefowie państw i rządów, decydujący o programie politycznym UE.</a:t>
            </a:r>
          </a:p>
          <a:p>
            <a:r>
              <a:rPr lang="pl-PL" sz="1200" b="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Komisja Europejska:</a:t>
            </a: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niezależna władza wykonawcza UE. Jeden komisarz z każdego państwa członkowskiego. Ma ona inicjatywę ustawodawczą. </a:t>
            </a:r>
          </a:p>
          <a:p>
            <a:r>
              <a:rPr lang="pl-PL" sz="1200" b="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Parlament Europejski:</a:t>
            </a: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„głos ludzi” w UE. Demokratyczna kontrola nad procesem ustawodawczym. Sprawuje władzę ustawodawczą razem z Radą Unii Europejskiej. </a:t>
            </a:r>
          </a:p>
          <a:p>
            <a:r>
              <a:rPr lang="pl-PL" sz="1200" b="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Rada Unii Europejskiej: </a:t>
            </a: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„głos państw członkowskich” w UE. Po jednym ministrze z każdego państwa w dziesięciu dziedzinach tematycznych. Sprawuje władzę ustawodawczą razem z Parlamentem Europejskim.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Kiedy Rada Europejska wyznaczy priorytety, Komisja Europejska proponuje nowe przepisy. Parlament Europejski i Rada Unii Europejskiej omawiają i modyfikują tę propozycję – czasem w kilku turach. A potem nad nią głosują. Jeśli przepisy zostaną przyjęte, Komisja Europejska dopilnowuje, żeby państwa członkowskie je wdrożyły/ratyfikowały, a następnie je egzekwuje.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pl-PL" sz="1200" b="0" i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Wstaw przygotowane dane. </a:t>
            </a:r>
            <a:r>
              <a:rPr lang="pl-PL" sz="1200" b="0" i="1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Wykreśl wyraz „prezydent/” albo „/premier”.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pl-PL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Materiał, który może się przydać: </a:t>
            </a:r>
            <a:r>
              <a:rPr lang="pl-PL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https://op.europa.eu/webpub/com/short-guide-eu/pl/</a:t>
            </a:r>
            <a:r>
              <a:rPr lang="pl-PL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Projekty w regionie, na które chcesz zwrócić uwagę.  </a:t>
            </a:r>
          </a:p>
          <a:p>
            <a:r>
              <a:rPr lang="pl-PL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Wiele tematów jest oczywiście poruszanych na szczeblu międzynarodowym i krajowym. Ale tutaj pokazujemy uczestnikom, że UE jest także blisko nich. Finansuje wiele projektów regionalnych.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Projekty regionalne znajdziesz na stronie internetowej „Co Europa robi dla mnie”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https://what-europe-does-for-me.europarl.europa.eu/pl/region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.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W zależności od artykułu wybranego podczas przygotowań.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 err="1"/>
              <a:t>Współpraca</a:t>
            </a:r>
            <a:br>
              <a:rPr lang="en-US" dirty="0"/>
            </a:br>
            <a:r>
              <a:rPr lang="en-US" dirty="0"/>
              <a:t>w </a:t>
            </a:r>
            <a:r>
              <a:rPr lang="en-US" dirty="0" err="1"/>
              <a:t>Unii</a:t>
            </a:r>
            <a:r>
              <a:rPr lang="en-US" dirty="0"/>
              <a:t> </a:t>
            </a:r>
            <a:r>
              <a:rPr lang="en-US" dirty="0" err="1"/>
              <a:t>Europejskiej</a:t>
            </a:r>
            <a:endParaRPr lang="en-US" dirty="0"/>
          </a:p>
          <a:p>
            <a:pPr>
              <a:defRPr/>
            </a:pPr>
            <a:r>
              <a:rPr lang="en-GB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6" cy="1487858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pl-PL" altLang="en-US" sz="1400" b="1" dirty="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Unii Europejskiej</a:t>
              </a:r>
            </a:p>
            <a:p>
              <a:pPr eaLnBrk="1" hangingPunct="1">
                <a:buFontTx/>
                <a:buNone/>
                <a:defRPr/>
              </a:pPr>
              <a:r>
                <a:rPr lang="pl-PL" altLang="en-US" sz="1400" dirty="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Sekretariat Generalny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 err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Pakiet</a:t>
            </a:r>
            <a:r>
              <a:rPr lang="en-US" sz="2800" i="1" dirty="0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 „</a:t>
            </a:r>
            <a:r>
              <a:rPr lang="en-US" sz="2800" i="1" dirty="0" err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Edukacja</a:t>
            </a:r>
            <a:r>
              <a:rPr lang="en-US" sz="2800" i="1" dirty="0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 </a:t>
            </a:r>
            <a:r>
              <a:rPr lang="en-US" sz="2800" i="1" dirty="0" err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obywatelska</a:t>
            </a:r>
            <a:r>
              <a:rPr lang="en-US" sz="2800" i="1" dirty="0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”</a:t>
            </a:r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4400" dirty="0" err="1">
                <a:solidFill>
                  <a:srgbClr val="003399"/>
                </a:solidFill>
              </a:rPr>
              <a:t>Wpływ</a:t>
            </a:r>
            <a:r>
              <a:rPr lang="es-ES" sz="4400" dirty="0">
                <a:solidFill>
                  <a:srgbClr val="003399"/>
                </a:solidFill>
              </a:rPr>
              <a:t> </a:t>
            </a:r>
            <a:r>
              <a:rPr lang="es-ES" sz="4400" dirty="0" err="1">
                <a:solidFill>
                  <a:srgbClr val="003399"/>
                </a:solidFill>
              </a:rPr>
              <a:t>Polski</a:t>
            </a:r>
            <a:r>
              <a:rPr lang="es-ES" sz="4400" dirty="0">
                <a:solidFill>
                  <a:srgbClr val="003399"/>
                </a:solidFill>
              </a:rPr>
              <a:t> </a:t>
            </a:r>
            <a:r>
              <a:rPr lang="es-ES" sz="4400" dirty="0" err="1">
                <a:solidFill>
                  <a:srgbClr val="003399"/>
                </a:solidFill>
              </a:rPr>
              <a:t>na</a:t>
            </a:r>
            <a:r>
              <a:rPr lang="es-ES" sz="4400" dirty="0">
                <a:solidFill>
                  <a:srgbClr val="003399"/>
                </a:solidFill>
              </a:rPr>
              <a:t> UE</a:t>
            </a:r>
          </a:p>
          <a:p>
            <a:pPr>
              <a:lnSpc>
                <a:spcPts val="3000"/>
              </a:lnSpc>
            </a:pPr>
            <a:r>
              <a:rPr lang="es-ES" sz="4400" dirty="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3657" y="357847"/>
            <a:ext cx="2848006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nl-NL" sz="3200" b="1" dirty="0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nl-NL" sz="3200" b="1" dirty="0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nl-NL" sz="3200" b="1" dirty="0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jedzenie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zakupy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 err="1"/>
              <a:t>internet</a:t>
            </a:r>
            <a:endParaRPr lang="pl-PL" sz="2400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plener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zdrowie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praca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pieniądze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podróże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wartości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l-PL" sz="2400" dirty="0"/>
              <a:t>bezpieczeństwo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/>
              <a:t>Ranking </a:t>
            </a:r>
            <a:r>
              <a:rPr lang="es-ES" dirty="0" err="1"/>
              <a:t>priorytetów</a:t>
            </a:r>
            <a:endParaRPr lang="es-ES" dirty="0"/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343150"/>
            <a:ext cx="5155783" cy="3695700"/>
          </a:xfrm>
        </p:spPr>
        <p:txBody>
          <a:bodyPr anchor="ctr"/>
          <a:lstStyle/>
          <a:p>
            <a:r>
              <a:rPr lang="pl-PL" sz="1800" dirty="0"/>
              <a:t>Co 5 lat zaczyna się nowa kadencja instytucji UE.</a:t>
            </a:r>
          </a:p>
          <a:p>
            <a:endParaRPr lang="pl-PL" sz="1800" dirty="0"/>
          </a:p>
          <a:p>
            <a:r>
              <a:rPr lang="pl-PL" sz="1800" dirty="0"/>
              <a:t>Rada Europejska na szczytach UE</a:t>
            </a:r>
            <a:br>
              <a:rPr lang="pl-PL" sz="1800" dirty="0"/>
            </a:br>
            <a:r>
              <a:rPr lang="pl-PL" sz="1800" dirty="0"/>
              <a:t>dyskutuje o priorytetach. 27 przywódców</a:t>
            </a:r>
            <a:br>
              <a:rPr lang="pl-PL" sz="1800" dirty="0"/>
            </a:br>
            <a:r>
              <a:rPr lang="pl-PL" sz="1800" dirty="0"/>
              <a:t>uzgadnia program strategiczny. </a:t>
            </a:r>
          </a:p>
          <a:p>
            <a:endParaRPr lang="pl-PL" sz="1800" dirty="0"/>
          </a:p>
          <a:p>
            <a:r>
              <a:rPr lang="pl-PL" sz="1800" dirty="0"/>
              <a:t>Program strategiczny wskazuje Komisji,</a:t>
            </a:r>
            <a:br>
              <a:rPr lang="pl-PL" sz="1800" dirty="0"/>
            </a:br>
            <a:r>
              <a:rPr lang="pl-PL" sz="1800" dirty="0"/>
              <a:t>nad czym powinna pracować.</a:t>
            </a:r>
          </a:p>
          <a:p>
            <a:endParaRPr lang="pl-PL" sz="1800" dirty="0"/>
          </a:p>
          <a:p>
            <a:r>
              <a:rPr lang="pl-PL" sz="1800" dirty="0"/>
              <a:t>Co 6 miesięcy kolejna prezydencja</a:t>
            </a:r>
            <a:br>
              <a:rPr lang="pl-PL" sz="1800" dirty="0"/>
            </a:br>
            <a:r>
              <a:rPr lang="pl-PL" sz="1800" dirty="0"/>
              <a:t>wyznacza swoje priorytety. </a:t>
            </a:r>
            <a:br>
              <a:rPr lang="pl-PL" sz="1800" dirty="0"/>
            </a:br>
            <a:r>
              <a:rPr lang="pl-PL" sz="1800" dirty="0"/>
              <a:t>Zależą one od pilnych zadań UE.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158629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 dirty="0"/>
              <a:t>Jak UE ustala swoje priorytety?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521906"/>
          </a:xfrm>
        </p:spPr>
        <p:txBody>
          <a:bodyPr/>
          <a:lstStyle/>
          <a:p>
            <a:r>
              <a:rPr lang="en-US" sz="1600" b="1" dirty="0" err="1"/>
              <a:t>Wolna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demokratyczna</a:t>
            </a:r>
            <a:r>
              <a:rPr lang="en-US" sz="1600" b="1" dirty="0"/>
              <a:t> Europa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>
                <a:sym typeface="Wingdings" panose="05000000000000000000" pitchFamily="2" charset="2"/>
              </a:rPr>
              <a:t>obrona wartości europejskich w UE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>
                <a:sym typeface="Wingdings" panose="05000000000000000000" pitchFamily="2" charset="2"/>
              </a:rPr>
              <a:t>przestrzeganie wartości UE na szczeblu globalnym</a:t>
            </a:r>
          </a:p>
          <a:p>
            <a:endParaRPr lang="en-US" sz="1600" dirty="0"/>
          </a:p>
          <a:p>
            <a:r>
              <a:rPr lang="en-US" sz="1600" b="1" dirty="0" err="1"/>
              <a:t>Silna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bezpieczna</a:t>
            </a:r>
            <a:r>
              <a:rPr lang="en-US" sz="1600" b="1" dirty="0"/>
              <a:t> Europa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spójne i skuteczne działania zewnętrzne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lepsze bezpieczeństwo i obrona UE oraz ochrona obywateli UE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przygotowania do większej i silniejszej Unii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kształtowanie kompleksowego podejścia do migracji i zarządzania granicami</a:t>
            </a:r>
          </a:p>
          <a:p>
            <a:endParaRPr lang="en-US" sz="1600" dirty="0"/>
          </a:p>
          <a:p>
            <a:r>
              <a:rPr lang="en-US" sz="1600" b="1" dirty="0" err="1"/>
              <a:t>Prosperująca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konkurencyjna</a:t>
            </a:r>
            <a:r>
              <a:rPr lang="en-US" sz="1600" b="1" dirty="0"/>
              <a:t> Europa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wzmocnienie konkurencyjności UE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udana transformacja ekologiczno-cyfrowa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promowanie otoczenia przyjaznego innowacjom i firmom</a:t>
            </a:r>
          </a:p>
          <a:p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pl-PL" sz="1600" dirty="0"/>
              <a:t>wspólne postępy</a:t>
            </a:r>
            <a:endParaRPr lang="en-US" sz="1600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l-PL" dirty="0"/>
              <a:t>Priorytety UE na lata 2024–2029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pl-PL" dirty="0"/>
              <a:t>27 państw UE przy wspólnym stole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pl-PL" dirty="0"/>
              <a:t>Co sześć miesięcy kolejne państwo UE przejmuje prezydencję. </a:t>
            </a:r>
          </a:p>
          <a:p>
            <a:r>
              <a:rPr lang="pl-PL" dirty="0"/>
              <a:t>Ostatni raz [</a:t>
            </a:r>
            <a:r>
              <a:rPr lang="pl-PL" b="1" dirty="0"/>
              <a:t>nazwa kraju</a:t>
            </a:r>
            <a:r>
              <a:rPr lang="pl-PL" dirty="0"/>
              <a:t>] sprawował prezydencję w roku [</a:t>
            </a:r>
            <a:r>
              <a:rPr lang="pl-PL" b="1" dirty="0"/>
              <a:t>rok</a:t>
            </a:r>
            <a:r>
              <a:rPr lang="pl-PL" dirty="0"/>
              <a:t>].</a:t>
            </a:r>
          </a:p>
          <a:p>
            <a:r>
              <a:rPr lang="pl-PL" dirty="0"/>
              <a:t>Następnym razem [</a:t>
            </a:r>
            <a:r>
              <a:rPr lang="pl-PL" b="1" dirty="0"/>
              <a:t>nazwa kraju</a:t>
            </a:r>
            <a:r>
              <a:rPr lang="pl-PL" dirty="0"/>
              <a:t>] będzie sprawować prezydencję w [</a:t>
            </a:r>
            <a:r>
              <a:rPr lang="pl-PL" b="1" dirty="0"/>
              <a:t>rok</a:t>
            </a:r>
            <a:r>
              <a:rPr lang="pl-PL" dirty="0"/>
              <a:t>].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pl-PL" sz="3200" b="1" dirty="0">
                <a:solidFill>
                  <a:schemeClr val="tx1"/>
                </a:solidFill>
              </a:rPr>
              <a:t>Rotacyjna prezydencja w Unii Europejskiej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es-ES" sz="3200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1800" dirty="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 </a:t>
            </a:r>
            <a:endParaRPr lang="es-ES" sz="1800" dirty="0">
              <a:latin typeface="Source Sans 3" panose="020B0303030403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3481" y="28609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880232" cy="2135199"/>
          </a:xfrm>
        </p:spPr>
        <p:txBody>
          <a:bodyPr lIns="0" rIns="0"/>
          <a:lstStyle/>
          <a:p>
            <a:r>
              <a:rPr lang="es-ES" dirty="0" err="1"/>
              <a:t>Dziękuję</a:t>
            </a:r>
            <a:r>
              <a:rPr lang="es-ES" dirty="0"/>
              <a:t> </a:t>
            </a:r>
            <a:r>
              <a:rPr lang="es-ES" dirty="0" err="1"/>
              <a:t>za</a:t>
            </a:r>
            <a:r>
              <a:rPr lang="es-ES" dirty="0"/>
              <a:t> </a:t>
            </a:r>
            <a:r>
              <a:rPr lang="es-ES" dirty="0" err="1"/>
              <a:t>udział</a:t>
            </a:r>
            <a:r>
              <a:rPr lang="es-ES" dirty="0"/>
              <a:t>! 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pl-PL" sz="2800" i="1" dirty="0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Co zapamiętają Państwo z zajęć?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latin typeface="Source Sans 3" panose="020B0303030403020204" pitchFamily="34" charset="0"/>
              </a:rPr>
              <a:t>27</a:t>
            </a:r>
            <a:r>
              <a:rPr lang="fr-BE" sz="2400" dirty="0">
                <a:latin typeface="Source Sans 3" panose="020B0303030403020204" pitchFamily="34" charset="0"/>
              </a:rPr>
              <a:t> </a:t>
            </a:r>
          </a:p>
          <a:p>
            <a:r>
              <a:rPr lang="fr-BE" sz="2400" dirty="0" err="1">
                <a:latin typeface="Source Sans 3" panose="020B0303030403020204" pitchFamily="34" charset="0"/>
              </a:rPr>
              <a:t>państw</a:t>
            </a:r>
            <a:endParaRPr lang="fr-BE" sz="2400" dirty="0">
              <a:latin typeface="Source Sans 3" panose="020B0303030403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5656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latin typeface="Source Sans 3" panose="020B0303030403020204" pitchFamily="34" charset="0"/>
              </a:rPr>
              <a:t>446</a:t>
            </a:r>
          </a:p>
          <a:p>
            <a:r>
              <a:rPr lang="fr-BE" sz="2400" dirty="0">
                <a:latin typeface="Source Sans 3" panose="020B0303030403020204" pitchFamily="34" charset="0"/>
              </a:rPr>
              <a:t>mln</a:t>
            </a:r>
            <a:br>
              <a:rPr lang="fr-BE" sz="2400" dirty="0">
                <a:latin typeface="Source Sans 3" panose="020B0303030403020204" pitchFamily="34" charset="0"/>
              </a:rPr>
            </a:br>
            <a:r>
              <a:rPr lang="fr-BE" sz="2400" dirty="0" err="1">
                <a:latin typeface="Source Sans 3" panose="020B0303030403020204" pitchFamily="34" charset="0"/>
              </a:rPr>
              <a:t>obywateli</a:t>
            </a:r>
            <a:endParaRPr lang="fr-BE" sz="2400" dirty="0">
              <a:latin typeface="Source Sans 3" panose="020B0303030403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latin typeface="Source Sans 3" panose="020B0303030403020204" pitchFamily="34" charset="0"/>
              </a:rPr>
              <a:t>24</a:t>
            </a:r>
          </a:p>
          <a:p>
            <a:r>
              <a:rPr lang="fr-BE" sz="2400" dirty="0" err="1">
                <a:latin typeface="Source Sans 3" panose="020B0303030403020204" pitchFamily="34" charset="0"/>
              </a:rPr>
              <a:t>języki</a:t>
            </a:r>
            <a:r>
              <a:rPr lang="fr-BE" sz="2400" dirty="0">
                <a:latin typeface="Source Sans 3" panose="020B0303030403020204" pitchFamily="34" charset="0"/>
              </a:rPr>
              <a:t> </a:t>
            </a:r>
            <a:r>
              <a:rPr lang="fr-BE" sz="2400" dirty="0" err="1">
                <a:latin typeface="Source Sans 3" panose="020B0303030403020204" pitchFamily="34" charset="0"/>
              </a:rPr>
              <a:t>urzędowe</a:t>
            </a:r>
            <a:endParaRPr lang="fr-BE" sz="2400" dirty="0">
              <a:latin typeface="Source Sans 3" panose="020B0303030403020204" pitchFamily="34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 err="1"/>
              <a:t>Szukanie</a:t>
            </a:r>
            <a:r>
              <a:rPr lang="es-ES" dirty="0"/>
              <a:t> </a:t>
            </a:r>
            <a:r>
              <a:rPr lang="es-ES" dirty="0" err="1"/>
              <a:t>wspólnych</a:t>
            </a:r>
            <a:r>
              <a:rPr lang="es-ES" dirty="0"/>
              <a:t> </a:t>
            </a:r>
            <a:r>
              <a:rPr lang="es-ES" dirty="0" err="1"/>
              <a:t>rozwiązań</a:t>
            </a:r>
            <a:r>
              <a:rPr lang="es-ES" dirty="0"/>
              <a:t> 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97C64C-5C58-F6C5-56E3-E8A28A86C145}"/>
              </a:ext>
            </a:extLst>
          </p:cNvPr>
          <p:cNvGrpSpPr/>
          <p:nvPr/>
        </p:nvGrpSpPr>
        <p:grpSpPr>
          <a:xfrm>
            <a:off x="6570972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DE3B2C-F3D8-5312-E6CD-F1CE392EA759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l-PL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E1E72DB2-5F6B-0CB4-8F7D-14D65D221CB3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DA2F2F4-4457-37AF-2803-A0CC19E6668F}"/>
              </a:ext>
            </a:extLst>
          </p:cNvPr>
          <p:cNvGrpSpPr/>
          <p:nvPr/>
        </p:nvGrpSpPr>
        <p:grpSpPr>
          <a:xfrm>
            <a:off x="1485593" y="738598"/>
            <a:ext cx="8444501" cy="5686144"/>
            <a:chOff x="560227" y="774145"/>
            <a:chExt cx="8444501" cy="5686144"/>
          </a:xfrm>
        </p:grpSpPr>
        <p:pic>
          <p:nvPicPr>
            <p:cNvPr id="9" name="Graphic 6">
              <a:extLst>
                <a:ext uri="{FF2B5EF4-FFF2-40B4-BE49-F238E27FC236}">
                  <a16:creationId xmlns:a16="http://schemas.microsoft.com/office/drawing/2014/main" id="{5FB9C831-A10F-FB65-D068-59D9E8490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69E2AC8-868E-2F69-6636-ADF604B55C1B}"/>
                </a:ext>
              </a:extLst>
            </p:cNvPr>
            <p:cNvGrpSpPr/>
            <p:nvPr/>
          </p:nvGrpSpPr>
          <p:grpSpPr>
            <a:xfrm>
              <a:off x="560227" y="774145"/>
              <a:ext cx="8444501" cy="5686144"/>
              <a:chOff x="1001090" y="822712"/>
              <a:chExt cx="844450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044ABE17-A9F0-F116-7B9F-C35C5D30D7BB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70">
                  <a:extLst>
                    <a:ext uri="{FF2B5EF4-FFF2-40B4-BE49-F238E27FC236}">
                      <a16:creationId xmlns:a16="http://schemas.microsoft.com/office/drawing/2014/main" id="{824A3DFF-3EBD-35C9-9B7A-9FBA7AE3721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F29917A5-0C15-5BB3-4D14-71FF48A558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AAF2F6C4-285B-A899-186C-9CDAF6D3B0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3E0D7BF5-79A1-45C5-C19E-BE1EA6D5FB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E9459B41-942D-8D73-0A58-21409B6428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BEA4BF04-8B9C-77C7-B6FC-FACEE0773B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1DE8A09E-64F4-E734-373B-5E9A603B18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F0A3EF4D-B139-3123-8D0E-061269901BD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2CBFF8BE-B3DC-552E-1EA6-7E80D10672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CD520E22-73CE-0AD9-DA5E-67BE6E18024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DEF4D189-E8AD-D7FF-8CB2-6A7F5C78610F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5F458DEC-E09C-1F3E-46AA-59487A818C26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1D2BF77B-C9DB-676A-B943-6C155A3E9D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59C0D0FE-D516-F422-D7DD-1F2422A192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64CD604A-AC52-1F18-B9CB-481787D75F8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19135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7A07F0CB-C5EA-5B2E-44D0-B0C92C1D06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A22CB6C7-36C9-8858-9940-8ABD564ECA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24B62525-2E83-29B5-6222-F6A3548EF4E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F0DAE938-5B5A-8580-E996-33F4E1894F3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AA5EE9FF-3FC4-80BD-5C84-87035996CD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FC8C616D-EA36-BF3F-0A81-113F95B885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2A307C30-6B01-012C-77AD-20FB990CFB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53A2AFA6-0EA4-AE35-AA78-05EB325BA2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CC51BDF5-A359-C639-4743-260E739F408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4DCD3697-8F76-F32B-2454-EDF3D7539F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1D5ADBBE-334C-B659-419E-E3052785B23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0D470F59-C26D-D886-3EDE-58D30A55DC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184FE836-4787-F470-B877-3C29CDCFFB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0CFBBEE8-92D7-AAAB-2F6A-872D8DD809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556ED09D-667A-EED8-8329-CE05AA5927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04754DA3-9659-2564-B05B-8BB35F9481F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9FA5FCBD-5BCB-7D7E-500A-0941C15F5F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F98460CA-F7C1-4848-947A-6ABC91CB7B1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65">
                  <a:extLst>
                    <a:ext uri="{FF2B5EF4-FFF2-40B4-BE49-F238E27FC236}">
                      <a16:creationId xmlns:a16="http://schemas.microsoft.com/office/drawing/2014/main" id="{E0D135A9-FA66-183C-184A-2AABC749BCC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24E4BD39-BEF8-CFCC-9830-DAC0DE13A47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4D905D36-27AA-07A1-765E-9F6A9FE720F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00578231-42F9-8EB5-0D6B-4E234BDB616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C6E4D154-5D2C-D8C7-5F18-8B70B26C24A1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BA264C95-A960-945D-61C8-A16EEE3C32A9}"/>
                  </a:ext>
                </a:extLst>
              </p:cNvPr>
              <p:cNvGrpSpPr/>
              <p:nvPr/>
            </p:nvGrpSpPr>
            <p:grpSpPr>
              <a:xfrm>
                <a:off x="3362685" y="1752914"/>
                <a:ext cx="6082906" cy="4755942"/>
                <a:chOff x="3362685" y="1752914"/>
                <a:chExt cx="6082906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1071598-71F4-FA04-3D9B-22E6189713FA}"/>
                    </a:ext>
                  </a:extLst>
                </p:cNvPr>
                <p:cNvSpPr txBox="1"/>
                <p:nvPr/>
              </p:nvSpPr>
              <p:spPr>
                <a:xfrm>
                  <a:off x="7061326" y="2179445"/>
                  <a:ext cx="54534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Finlandia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0C6124A-9170-AF43-A208-3D78B0DAB9A2}"/>
                    </a:ext>
                  </a:extLst>
                </p:cNvPr>
                <p:cNvSpPr txBox="1"/>
                <p:nvPr/>
              </p:nvSpPr>
              <p:spPr>
                <a:xfrm>
                  <a:off x="6458300" y="1752914"/>
                  <a:ext cx="5164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Szwecja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AEB32C7-3298-7BAD-5666-045453A8EA9D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Estonia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7268EEE-453B-673F-D41C-7C642F261C7C}"/>
                    </a:ext>
                  </a:extLst>
                </p:cNvPr>
                <p:cNvSpPr txBox="1"/>
                <p:nvPr/>
              </p:nvSpPr>
              <p:spPr>
                <a:xfrm>
                  <a:off x="7137140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Łotwa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1B05962-CE5F-58DF-3945-8DD1600C2270}"/>
                    </a:ext>
                  </a:extLst>
                </p:cNvPr>
                <p:cNvSpPr txBox="1"/>
                <p:nvPr/>
              </p:nvSpPr>
              <p:spPr>
                <a:xfrm>
                  <a:off x="7046758" y="3228732"/>
                  <a:ext cx="39305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Litwa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79A0EA9-8C74-849C-782A-DC37B37495BB}"/>
                    </a:ext>
                  </a:extLst>
                </p:cNvPr>
                <p:cNvSpPr txBox="1"/>
                <p:nvPr/>
              </p:nvSpPr>
              <p:spPr>
                <a:xfrm>
                  <a:off x="7573321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Rumunia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4532EB4-D255-E32C-557B-2BBBF421DCC6}"/>
                    </a:ext>
                  </a:extLst>
                </p:cNvPr>
                <p:cNvSpPr txBox="1"/>
                <p:nvPr/>
              </p:nvSpPr>
              <p:spPr>
                <a:xfrm>
                  <a:off x="6928885" y="4613910"/>
                  <a:ext cx="44435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Węgry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C350FF5-222B-4F3B-017C-995B93D8D3F9}"/>
                    </a:ext>
                  </a:extLst>
                </p:cNvPr>
                <p:cNvSpPr txBox="1"/>
                <p:nvPr/>
              </p:nvSpPr>
              <p:spPr>
                <a:xfrm>
                  <a:off x="6703182" y="4973356"/>
                  <a:ext cx="60625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Chorwacja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BDDCA66-54C7-D34C-0624-51D766FDA711}"/>
                    </a:ext>
                  </a:extLst>
                </p:cNvPr>
                <p:cNvSpPr txBox="1"/>
                <p:nvPr/>
              </p:nvSpPr>
              <p:spPr>
                <a:xfrm>
                  <a:off x="7492398" y="5738282"/>
                  <a:ext cx="44916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Grecja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ACA74A5-94AD-46D9-AB0C-3A7A616CCA65}"/>
                    </a:ext>
                  </a:extLst>
                </p:cNvPr>
                <p:cNvSpPr txBox="1"/>
                <p:nvPr/>
              </p:nvSpPr>
              <p:spPr>
                <a:xfrm>
                  <a:off x="6155454" y="5353791"/>
                  <a:ext cx="47801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Włochy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B8056B5-CB9E-6F08-3B6B-3ABFF16DC775}"/>
                    </a:ext>
                  </a:extLst>
                </p:cNvPr>
                <p:cNvSpPr txBox="1"/>
                <p:nvPr/>
              </p:nvSpPr>
              <p:spPr>
                <a:xfrm>
                  <a:off x="6949716" y="4333025"/>
                  <a:ext cx="54053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Słowacja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B554E1F-DB0E-1309-4013-F88D125F5EEF}"/>
                    </a:ext>
                  </a:extLst>
                </p:cNvPr>
                <p:cNvSpPr txBox="1"/>
                <p:nvPr/>
              </p:nvSpPr>
              <p:spPr>
                <a:xfrm>
                  <a:off x="6484341" y="4105730"/>
                  <a:ext cx="48282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Czechy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D45D0A7-17F1-1C41-40D8-068FF460AFF6}"/>
                    </a:ext>
                  </a:extLst>
                </p:cNvPr>
                <p:cNvSpPr txBox="1"/>
                <p:nvPr/>
              </p:nvSpPr>
              <p:spPr>
                <a:xfrm>
                  <a:off x="6771759" y="3800693"/>
                  <a:ext cx="45236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Polska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60A2882-1AFE-2AEA-880F-3DAF40AA5CC3}"/>
                    </a:ext>
                  </a:extLst>
                </p:cNvPr>
                <p:cNvSpPr txBox="1"/>
                <p:nvPr/>
              </p:nvSpPr>
              <p:spPr>
                <a:xfrm>
                  <a:off x="5003601" y="472315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Francja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3D7BA25-B45A-0D0C-3FFF-E1FBB30EA29C}"/>
                    </a:ext>
                  </a:extLst>
                </p:cNvPr>
                <p:cNvSpPr txBox="1"/>
                <p:nvPr/>
              </p:nvSpPr>
              <p:spPr>
                <a:xfrm>
                  <a:off x="4151062" y="5620339"/>
                  <a:ext cx="57579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Hiszpania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D32D92C-1D70-2F8D-EFA0-75C155B2FE1A}"/>
                    </a:ext>
                  </a:extLst>
                </p:cNvPr>
                <p:cNvSpPr txBox="1"/>
                <p:nvPr/>
              </p:nvSpPr>
              <p:spPr>
                <a:xfrm>
                  <a:off x="3362685" y="5568292"/>
                  <a:ext cx="58702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F18318E-A66D-AF86-978F-AE8A2E13F1EE}"/>
                    </a:ext>
                  </a:extLst>
                </p:cNvPr>
                <p:cNvSpPr txBox="1"/>
                <p:nvPr/>
              </p:nvSpPr>
              <p:spPr>
                <a:xfrm>
                  <a:off x="3920331" y="3528594"/>
                  <a:ext cx="47801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Irlandia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52C6C20-57E9-DEFC-38E4-55E2E5A9147B}"/>
                    </a:ext>
                  </a:extLst>
                </p:cNvPr>
                <p:cNvSpPr txBox="1"/>
                <p:nvPr/>
              </p:nvSpPr>
              <p:spPr>
                <a:xfrm>
                  <a:off x="5203805" y="4079729"/>
                  <a:ext cx="43152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Belgia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C2C1413D-3184-941A-4279-E60775F23CFD}"/>
                    </a:ext>
                  </a:extLst>
                </p:cNvPr>
                <p:cNvSpPr txBox="1"/>
                <p:nvPr/>
              </p:nvSpPr>
              <p:spPr>
                <a:xfrm>
                  <a:off x="6132746" y="4871588"/>
                  <a:ext cx="551483" cy="20023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Słowenia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DF136D9-E59C-767C-A9C2-07D1E3B8A957}"/>
                    </a:ext>
                  </a:extLst>
                </p:cNvPr>
                <p:cNvSpPr txBox="1"/>
                <p:nvPr/>
              </p:nvSpPr>
              <p:spPr>
                <a:xfrm>
                  <a:off x="7722741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Bułgaria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62B0B3D-38F1-55A7-01A4-2D67871B2D24}"/>
                    </a:ext>
                  </a:extLst>
                </p:cNvPr>
                <p:cNvSpPr txBox="1"/>
                <p:nvPr/>
              </p:nvSpPr>
              <p:spPr>
                <a:xfrm>
                  <a:off x="5918002" y="3894322"/>
                  <a:ext cx="48282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Niemcy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A8FFDBD-5701-E690-E651-45A698A92856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en-US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Austria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73A44ED-3B95-5453-EE21-D19AF7638AF1}"/>
                    </a:ext>
                  </a:extLst>
                </p:cNvPr>
                <p:cNvSpPr txBox="1"/>
                <p:nvPr/>
              </p:nvSpPr>
              <p:spPr>
                <a:xfrm>
                  <a:off x="5164307" y="3752587"/>
                  <a:ext cx="5357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Holandia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DCE63584-2FBD-653F-19FA-154186033AEB}"/>
                    </a:ext>
                  </a:extLst>
                </p:cNvPr>
                <p:cNvSpPr txBox="1"/>
                <p:nvPr/>
              </p:nvSpPr>
              <p:spPr>
                <a:xfrm>
                  <a:off x="5742663" y="3336364"/>
                  <a:ext cx="41710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Dania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A88B4232-2AD1-529C-458B-EBBE7309A15E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Luksemburg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13095CD-1EB8-77F7-6F07-9C99443F486D}"/>
                    </a:ext>
                  </a:extLst>
                </p:cNvPr>
                <p:cNvSpPr txBox="1"/>
                <p:nvPr/>
              </p:nvSpPr>
              <p:spPr>
                <a:xfrm>
                  <a:off x="9071771" y="6308801"/>
                  <a:ext cx="37382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l-PL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Cypr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es-ES" dirty="0"/>
              <a:t>1952-1992</a:t>
            </a:r>
          </a:p>
          <a:p>
            <a:pPr lvl="1"/>
            <a:endParaRPr lang="es-ES" dirty="0"/>
          </a:p>
          <a:p>
            <a:pPr lvl="1" algn="ctr"/>
            <a:r>
              <a:rPr lang="es-ES" dirty="0" err="1"/>
              <a:t>Więcej</a:t>
            </a:r>
            <a:r>
              <a:rPr lang="es-ES" dirty="0"/>
              <a:t> </a:t>
            </a:r>
            <a:r>
              <a:rPr lang="es-ES" dirty="0" err="1"/>
              <a:t>krajów</a:t>
            </a:r>
            <a:r>
              <a:rPr lang="es-ES" dirty="0"/>
              <a:t>, </a:t>
            </a:r>
            <a:r>
              <a:rPr lang="es-ES" dirty="0" err="1"/>
              <a:t>więcej</a:t>
            </a:r>
            <a:r>
              <a:rPr lang="es-ES" dirty="0"/>
              <a:t> </a:t>
            </a:r>
            <a:r>
              <a:rPr lang="es-ES" dirty="0" err="1"/>
              <a:t>dziedzin</a:t>
            </a:r>
            <a:endParaRPr lang="es-ES" dirty="0"/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es-ES" dirty="0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es-ES" dirty="0"/>
              <a:t>„</a:t>
            </a:r>
            <a:r>
              <a:rPr lang="es-ES" dirty="0" err="1"/>
              <a:t>Nigdy</a:t>
            </a:r>
            <a:r>
              <a:rPr lang="es-ES" dirty="0"/>
              <a:t> </a:t>
            </a:r>
            <a:r>
              <a:rPr lang="es-ES" dirty="0" err="1"/>
              <a:t>więcej</a:t>
            </a:r>
            <a:r>
              <a:rPr lang="es-ES" dirty="0"/>
              <a:t>!”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es-ES" dirty="0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pl-PL" dirty="0"/>
              <a:t>Europejska Wspólnota Węgla</a:t>
            </a:r>
            <a:br>
              <a:rPr lang="pl-PL" dirty="0"/>
            </a:br>
            <a:r>
              <a:rPr lang="pl-PL" dirty="0"/>
              <a:t>i Stali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 err="1"/>
              <a:t>Początki</a:t>
            </a:r>
            <a:r>
              <a:rPr lang="es-ES" dirty="0"/>
              <a:t> </a:t>
            </a:r>
            <a:r>
              <a:rPr lang="es-ES" dirty="0" err="1"/>
              <a:t>Unii</a:t>
            </a:r>
            <a:r>
              <a:rPr lang="es-ES" dirty="0"/>
              <a:t> </a:t>
            </a:r>
            <a:r>
              <a:rPr lang="es-ES" dirty="0" err="1"/>
              <a:t>Europejskiej</a:t>
            </a:r>
            <a:endParaRPr lang="es-ES" dirty="0"/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  <a:endParaRPr lang="es-ES" sz="2000" b="0" i="1" u="none" strike="noStrike" kern="1200" baseline="0" dirty="0">
              <a:solidFill>
                <a:srgbClr val="003399"/>
              </a:solidFill>
              <a:latin typeface="Source Serif 4 14pt" panose="020406030504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430872"/>
            <a:ext cx="834313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pl-PL" dirty="0"/>
              <a:t>Traktat z </a:t>
            </a:r>
            <a:r>
              <a:rPr lang="pl-PL" dirty="0" err="1"/>
              <a:t>Maastricht</a:t>
            </a:r>
            <a:r>
              <a:rPr lang="pl-PL" dirty="0"/>
              <a:t> Unia Europejska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/>
              <a:t>1993 </a:t>
            </a:r>
            <a:r>
              <a:rPr lang="es-ES" dirty="0">
                <a:sym typeface="Wingdings" panose="05000000000000000000" pitchFamily="2" charset="2"/>
              </a:rPr>
              <a:t></a:t>
            </a:r>
            <a:endParaRPr lang="es-ES" dirty="0"/>
          </a:p>
          <a:p>
            <a:pPr algn="ctr"/>
            <a:endParaRPr lang="es-ES" dirty="0"/>
          </a:p>
          <a:p>
            <a:pPr lvl="1" algn="ctr"/>
            <a:r>
              <a:rPr lang="pl-PL" dirty="0"/>
              <a:t>Coraz szersza współpraca, 27 państw 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 err="1"/>
              <a:t>Unijne</a:t>
            </a:r>
            <a:r>
              <a:rPr lang="es-ES" dirty="0"/>
              <a:t> </a:t>
            </a:r>
            <a:r>
              <a:rPr lang="es-ES" dirty="0" err="1"/>
              <a:t>instytucje</a:t>
            </a:r>
            <a:endParaRPr lang="es-ES" dirty="0"/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6" name="Afbeelding 9">
            <a:extLst>
              <a:ext uri="{FF2B5EF4-FFF2-40B4-BE49-F238E27FC236}">
                <a16:creationId xmlns:a16="http://schemas.microsoft.com/office/drawing/2014/main" id="{C9A01514-72C5-0E9B-A771-F9DF04B192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471277" y="1926537"/>
            <a:ext cx="2319560" cy="1608097"/>
          </a:xfrm>
          <a:prstGeom prst="rect">
            <a:avLst/>
          </a:prstGeom>
        </p:spPr>
      </p:pic>
      <p:pic>
        <p:nvPicPr>
          <p:cNvPr id="7" name="Afbeelding 2">
            <a:extLst>
              <a:ext uri="{FF2B5EF4-FFF2-40B4-BE49-F238E27FC236}">
                <a16:creationId xmlns:a16="http://schemas.microsoft.com/office/drawing/2014/main" id="{A75294D1-25DF-E103-A424-84B6019181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37897" y="4609911"/>
            <a:ext cx="1810477" cy="14317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D69B96-689A-DD91-16BF-B42BF2FE9E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471277" y="4410168"/>
            <a:ext cx="1997303" cy="16963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FA04CA-5F01-F1F5-9E0C-97036FAC590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54392" y="2270262"/>
            <a:ext cx="1890090" cy="141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 err="1"/>
              <a:t>Przepisy</a:t>
            </a:r>
            <a:r>
              <a:rPr lang="es-ES" dirty="0"/>
              <a:t> </a:t>
            </a:r>
            <a:r>
              <a:rPr lang="es-ES" dirty="0" err="1"/>
              <a:t>europejskie</a:t>
            </a:r>
            <a:endParaRPr lang="es-ES" dirty="0"/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100" b="1" dirty="0" err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Projekt</a:t>
            </a:r>
            <a:endParaRPr lang="en-US" altLang="en-US" sz="1100" b="1" dirty="0">
              <a:solidFill>
                <a:srgbClr val="1C45EF"/>
              </a:solidFill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Komisja</a:t>
            </a:r>
            <a: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Europejska</a:t>
            </a:r>
            <a:endParaRPr lang="en-GB" sz="1400" b="1" dirty="0">
              <a:solidFill>
                <a:srgbClr val="404A52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en-GB" sz="1400" b="1" dirty="0" err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Wskazówki</a:t>
            </a:r>
            <a:r>
              <a:rPr lang="en-GB" sz="1400" b="1" dirty="0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polityczne</a:t>
            </a:r>
            <a:endParaRPr lang="en-GB" sz="1400" b="1" dirty="0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Rada </a:t>
            </a:r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Unii</a:t>
            </a:r>
            <a: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Europejskiej</a:t>
            </a:r>
            <a:endParaRPr lang="en-GB" sz="1400" b="1" dirty="0">
              <a:solidFill>
                <a:srgbClr val="404A52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Parlament</a:t>
            </a:r>
            <a: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Europejski</a:t>
            </a:r>
            <a:endParaRPr lang="en-GB" sz="1400" b="1" dirty="0">
              <a:solidFill>
                <a:srgbClr val="404A52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 b="1" dirty="0" err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Przyjęcie</a:t>
            </a:r>
            <a:endParaRPr lang="en-US" altLang="en-US" sz="1100" b="1" dirty="0">
              <a:solidFill>
                <a:srgbClr val="1C45EF"/>
              </a:solidFill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en-GB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Rada </a:t>
            </a:r>
            <a:r>
              <a:rPr lang="en-GB" sz="1400" b="1" dirty="0" err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Europejska</a:t>
            </a:r>
            <a:endParaRPr lang="en-GB" sz="1400" b="1" dirty="0">
              <a:solidFill>
                <a:srgbClr val="404A52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pl-PL" sz="1200" b="0" dirty="0">
                <a:latin typeface="Source Sans 3" panose="020B0303030403020204" pitchFamily="34" charset="0"/>
              </a:rPr>
              <a:t>Parlament Europejski i Rada Unii Europejskiej omawiają i modyfikują tę propozycję</a:t>
            </a:r>
            <a:endParaRPr lang="fr-BE" sz="1200" b="0" dirty="0">
              <a:latin typeface="Source Sans 3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/>
              <a:t>[NAZWA KRAJU] w UE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492081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3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Przystąpiliśmy do Unii Europejskiej w roku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[rok]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23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Mamy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[liczba]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miejsca w Parlamencie Europejskim.</a:t>
            </a:r>
          </a:p>
          <a:p>
            <a:pPr>
              <a:lnSpc>
                <a:spcPct val="100000"/>
              </a:lnSpc>
            </a:pPr>
            <a:r>
              <a:rPr lang="en-US" sz="23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Nasz komisarz w Komisji Europejskiej to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[imię i nazwisko]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,</a:t>
            </a:r>
            <a:b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</a:b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odpowiedzialny za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[dziedzina polityki]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23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Nasi ministrowie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[imię i nazwisko]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,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 [teka]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, i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[imię i nazwisko]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,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 [teka]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,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często współpracują z innymi ministrami w UE. Spotykają się z kolegami z pozostałych państw członkowskich na forum Rady Unii Europejskiej. </a:t>
            </a:r>
          </a:p>
          <a:p>
            <a:pPr>
              <a:lnSpc>
                <a:spcPct val="100000"/>
              </a:lnSpc>
            </a:pPr>
            <a:r>
              <a:rPr lang="en-US" sz="23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Nasz </a:t>
            </a:r>
            <a:r>
              <a:rPr lang="pl-PL" sz="2300" dirty="0">
                <a:solidFill>
                  <a:srgbClr val="010101"/>
                </a:solidFill>
                <a:latin typeface="Source Sans 3" panose="020B0303030403020204" pitchFamily="34" charset="0"/>
              </a:rPr>
              <a:t>[prezydent/premier] [imię i nazwisko] </a:t>
            </a: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uczestniczy</a:t>
            </a:r>
            <a:b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</a:br>
            <a:r>
              <a:rPr lang="pl-PL" sz="2300" b="0" dirty="0">
                <a:solidFill>
                  <a:srgbClr val="010101"/>
                </a:solidFill>
                <a:latin typeface="Source Sans 3" panose="020B0303030403020204" pitchFamily="34" charset="0"/>
              </a:rPr>
              <a:t>w szczytach UE jako członek Rady Europejskiej.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/>
              <a:t>[NAZWA REGIONU] w UE</a:t>
            </a:r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[</a:t>
            </a:r>
            <a:r>
              <a:rPr lang="pl-PL" dirty="0"/>
              <a:t>zrzut projektu</a:t>
            </a:r>
            <a:r>
              <a:rPr lang="en-GB" dirty="0"/>
              <a:t>]</a:t>
            </a:r>
            <a:endParaRPr lang="fr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[opis projektu w jednym krótkim zdaniu]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[</a:t>
            </a:r>
            <a:r>
              <a:rPr lang="pl-PL" dirty="0">
                <a:latin typeface="Arial" charset="0"/>
                <a:ea typeface="Arial" charset="0"/>
                <a:cs typeface="Arial" charset="0"/>
              </a:rPr>
              <a:t>opis projektu w jednym krótkim zdaniu</a:t>
            </a:r>
            <a:r>
              <a:rPr lang="en-GB" dirty="0"/>
              <a:t>]</a:t>
            </a:r>
            <a:endParaRPr lang="fr-BE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A9298370-93C7-522B-BC0D-A3561B36C325}"/>
              </a:ext>
            </a:extLst>
          </p:cNvPr>
          <p:cNvSpPr txBox="1">
            <a:spLocks/>
          </p:cNvSpPr>
          <p:nvPr/>
        </p:nvSpPr>
        <p:spPr>
          <a:xfrm>
            <a:off x="7133909" y="1645093"/>
            <a:ext cx="4125172" cy="386657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r>
              <a:rPr lang="en-GB"/>
              <a:t>[</a:t>
            </a:r>
            <a:r>
              <a:rPr lang="pl-PL"/>
              <a:t>zrzut projektu</a:t>
            </a:r>
            <a:r>
              <a:rPr lang="en-GB"/>
              <a:t>]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 err="1"/>
              <a:t>Sprawy</a:t>
            </a:r>
            <a:r>
              <a:rPr lang="es-ES" dirty="0"/>
              <a:t> </a:t>
            </a:r>
            <a:r>
              <a:rPr lang="es-ES" dirty="0" err="1"/>
              <a:t>bieżące</a:t>
            </a:r>
            <a:endParaRPr lang="es-ES" dirty="0"/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404A52"/>
                </a:solidFill>
              </a:rPr>
              <a:t>[</a:t>
            </a:r>
            <a:r>
              <a:rPr lang="en-GB" dirty="0" err="1">
                <a:solidFill>
                  <a:srgbClr val="404A52"/>
                </a:solidFill>
              </a:rPr>
              <a:t>zrzut</a:t>
            </a:r>
            <a:r>
              <a:rPr lang="en-GB" dirty="0">
                <a:solidFill>
                  <a:srgbClr val="404A52"/>
                </a:solidFill>
              </a:rPr>
              <a:t> </a:t>
            </a:r>
            <a:r>
              <a:rPr lang="en-GB" dirty="0" err="1">
                <a:solidFill>
                  <a:srgbClr val="404A52"/>
                </a:solidFill>
              </a:rPr>
              <a:t>artykułu</a:t>
            </a:r>
            <a:r>
              <a:rPr lang="en-GB" dirty="0">
                <a:solidFill>
                  <a:srgbClr val="404A52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s-ES" dirty="0" err="1"/>
              <a:t>Dawniej</a:t>
            </a:r>
            <a:r>
              <a:rPr lang="es-ES" dirty="0"/>
              <a:t> i </a:t>
            </a:r>
            <a:r>
              <a:rPr lang="es-ES" dirty="0" err="1"/>
              <a:t>dziś</a:t>
            </a:r>
            <a:endParaRPr lang="es-ES" dirty="0"/>
          </a:p>
          <a:p>
            <a:pPr>
              <a:lnSpc>
                <a:spcPts val="3000"/>
              </a:lnSpc>
            </a:pPr>
            <a:r>
              <a:rPr lang="es-ES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5109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l-PL" sz="2400" dirty="0">
                <a:solidFill>
                  <a:schemeClr val="accent6"/>
                </a:solidFill>
              </a:rPr>
              <a:t>Praca i studia za granicą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es-ES" sz="2400" dirty="0" err="1">
                <a:solidFill>
                  <a:schemeClr val="accent6"/>
                </a:solidFill>
              </a:rPr>
              <a:t>Podróże</a:t>
            </a:r>
            <a:r>
              <a:rPr lang="es-ES" sz="2400" dirty="0">
                <a:solidFill>
                  <a:schemeClr val="accent6"/>
                </a:solidFill>
              </a:rPr>
              <a:t> i </a:t>
            </a:r>
            <a:r>
              <a:rPr lang="es-ES" sz="2400" dirty="0" err="1">
                <a:solidFill>
                  <a:schemeClr val="accent6"/>
                </a:solidFill>
              </a:rPr>
              <a:t>turystyka</a:t>
            </a:r>
            <a:endParaRPr lang="es-ES" sz="2400" dirty="0">
              <a:solidFill>
                <a:schemeClr val="accent6"/>
              </a:solidFill>
            </a:endParaRP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es-ES" sz="2400" dirty="0" err="1">
                <a:solidFill>
                  <a:schemeClr val="accent6"/>
                </a:solidFill>
              </a:rPr>
              <a:t>Pokój</a:t>
            </a:r>
            <a:endParaRPr lang="es-ES" sz="2400" dirty="0">
              <a:solidFill>
                <a:schemeClr val="accent6"/>
              </a:solidFill>
            </a:endParaRP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es-ES" sz="2400" dirty="0" err="1">
                <a:solidFill>
                  <a:schemeClr val="accent6"/>
                </a:solidFill>
              </a:rPr>
              <a:t>Jednolity</a:t>
            </a:r>
            <a:r>
              <a:rPr lang="es-ES" sz="2400" dirty="0">
                <a:solidFill>
                  <a:schemeClr val="accent6"/>
                </a:solidFill>
              </a:rPr>
              <a:t> </a:t>
            </a:r>
            <a:r>
              <a:rPr lang="es-ES" sz="2400" dirty="0" err="1">
                <a:solidFill>
                  <a:schemeClr val="accent6"/>
                </a:solidFill>
              </a:rPr>
              <a:t>rynek</a:t>
            </a:r>
            <a:endParaRPr lang="es-ES" sz="2400" dirty="0">
              <a:solidFill>
                <a:schemeClr val="accent6"/>
              </a:solidFill>
            </a:endParaRP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es-ES" sz="2400" dirty="0" err="1">
                <a:solidFill>
                  <a:schemeClr val="accent6"/>
                </a:solidFill>
              </a:rPr>
              <a:t>Infrastruktura</a:t>
            </a:r>
            <a:endParaRPr lang="es-ES" sz="2400" dirty="0">
              <a:solidFill>
                <a:schemeClr val="accent6"/>
              </a:solidFill>
            </a:endParaRP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es-ES" sz="2400" dirty="0" err="1">
                <a:solidFill>
                  <a:schemeClr val="accent6"/>
                </a:solidFill>
              </a:rPr>
              <a:t>Ochrona</a:t>
            </a:r>
            <a:r>
              <a:rPr lang="es-ES" sz="2400" dirty="0">
                <a:solidFill>
                  <a:schemeClr val="accent6"/>
                </a:solidFill>
              </a:rPr>
              <a:t> </a:t>
            </a:r>
            <a:r>
              <a:rPr lang="es-ES" sz="2400" dirty="0" err="1">
                <a:solidFill>
                  <a:schemeClr val="accent6"/>
                </a:solidFill>
              </a:rPr>
              <a:t>dziedzictwa</a:t>
            </a:r>
            <a:r>
              <a:rPr lang="es-ES" sz="2400" dirty="0">
                <a:solidFill>
                  <a:schemeClr val="accent6"/>
                </a:solidFill>
              </a:rPr>
              <a:t> </a:t>
            </a:r>
            <a:r>
              <a:rPr lang="es-ES" sz="2400" dirty="0" err="1">
                <a:solidFill>
                  <a:schemeClr val="accent6"/>
                </a:solidFill>
              </a:rPr>
              <a:t>kulturowego</a:t>
            </a:r>
            <a:endParaRPr lang="es-ES" sz="2400" dirty="0">
              <a:solidFill>
                <a:schemeClr val="accent6"/>
              </a:solidFill>
            </a:endParaRP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7275</TotalTime>
  <Words>955</Words>
  <Application>Microsoft Office PowerPoint</Application>
  <PresentationFormat>Widescreen</PresentationFormat>
  <Paragraphs>185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42</cp:revision>
  <cp:lastPrinted>2020-03-11T16:07:50Z</cp:lastPrinted>
  <dcterms:created xsi:type="dcterms:W3CDTF">2020-03-24T15:57:55Z</dcterms:created>
  <dcterms:modified xsi:type="dcterms:W3CDTF">2024-11-26T15:31:23Z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