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88612" autoAdjust="0"/>
  </p:normalViewPr>
  <p:slideViewPr>
    <p:cSldViewPr snapToGrid="0" snapToObjects="1">
      <p:cViewPr varScale="1">
        <p:scale>
          <a:sx n="100" d="100"/>
          <a:sy n="100" d="100"/>
        </p:scale>
        <p:origin x="1050" y="84"/>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1/30/2025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e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et/reg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200" b="0" kern="1200">
                <a:solidFill>
                  <a:schemeClr val="tx1"/>
                </a:solidFill>
                <a:effectLst/>
                <a:latin typeface="+mn-lt"/>
                <a:ea typeface="+mn-ea"/>
                <a:cs typeface="+mn-cs"/>
              </a:rPr>
              <a:t>Euroopa Liit on 27 liikmesriigi majandusliku ja poliitilise koostöö ühisprojekt. </a:t>
            </a:r>
            <a:br>
              <a:rPr lang="et-EE" sz="1200" b="0" kern="1200">
                <a:solidFill>
                  <a:schemeClr val="tx1"/>
                </a:solidFill>
                <a:effectLst/>
                <a:latin typeface="+mn-lt"/>
                <a:ea typeface="+mn-ea"/>
                <a:cs typeface="+mn-cs"/>
              </a:rPr>
            </a:br>
            <a:r>
              <a:rPr lang="et-EE" sz="1200" b="0" i="1" kern="1200">
                <a:solidFill>
                  <a:schemeClr val="tx1"/>
                </a:solidFill>
                <a:effectLst/>
                <a:latin typeface="+mn-lt"/>
                <a:ea typeface="+mn-ea"/>
                <a:cs typeface="+mn-cs"/>
              </a:rPr>
              <a:t>Üheskoos tegutsedes on liikmesriigid tugevamad. EL on riigiülene poliitikas osaleja, mis tähendab, et teatavates küsimustes tehakse otsuseid koos. Liikmesriigid vastutavad ELi tasandil tehtud otsuste rakendamise eest riiklikul tasandil.  </a:t>
            </a:r>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t-EE" sz="1200" kern="1200" dirty="0">
                <a:solidFill>
                  <a:schemeClr val="tx1"/>
                </a:solidFill>
                <a:effectLst/>
                <a:latin typeface="+mn-lt"/>
                <a:ea typeface="+mn-ea"/>
                <a:cs typeface="+mn-cs"/>
              </a:rPr>
              <a:t>Juhtige tähelepanu sellele, et kõik kümme (ja enamgi) teemat asuvad kusagil kolme põhiprioriteedi all.</a:t>
            </a:r>
          </a:p>
          <a:p>
            <a:r>
              <a:rPr lang="et-EE" sz="1200" kern="1200" dirty="0">
                <a:solidFill>
                  <a:schemeClr val="tx1"/>
                </a:solidFill>
                <a:effectLst/>
                <a:latin typeface="+mn-lt"/>
                <a:ea typeface="+mn-ea"/>
                <a:cs typeface="+mn-cs"/>
              </a:rPr>
              <a:t>– Vaba ja demokraatlik Euroopa: </a:t>
            </a:r>
            <a:r>
              <a:rPr lang="et-EE" sz="1200" i="1" kern="1200" dirty="0">
                <a:solidFill>
                  <a:schemeClr val="tx1"/>
                </a:solidFill>
                <a:effectLst/>
                <a:latin typeface="+mn-lt"/>
                <a:ea typeface="+mn-ea"/>
                <a:cs typeface="+mn-cs"/>
              </a:rPr>
              <a:t>väärtused, internet, karjäär, tervis, ostud jne. </a:t>
            </a:r>
          </a:p>
          <a:p>
            <a:r>
              <a:rPr lang="et-EE" sz="1200" kern="1200" dirty="0">
                <a:solidFill>
                  <a:schemeClr val="tx1"/>
                </a:solidFill>
                <a:effectLst/>
                <a:latin typeface="+mn-lt"/>
                <a:ea typeface="+mn-ea"/>
                <a:cs typeface="+mn-cs"/>
              </a:rPr>
              <a:t>– Tugev ja turvaline Euroopa: </a:t>
            </a:r>
            <a:r>
              <a:rPr lang="et-EE" sz="1200" i="1" kern="1200" dirty="0">
                <a:solidFill>
                  <a:schemeClr val="tx1"/>
                </a:solidFill>
                <a:effectLst/>
                <a:latin typeface="+mn-lt"/>
                <a:ea typeface="+mn-ea"/>
                <a:cs typeface="+mn-cs"/>
              </a:rPr>
              <a:t>turvalisus, raha, ostud, reisid jne.</a:t>
            </a:r>
          </a:p>
          <a:p>
            <a:r>
              <a:rPr lang="et-EE" sz="1200" kern="1200" dirty="0">
                <a:solidFill>
                  <a:schemeClr val="tx1"/>
                </a:solidFill>
                <a:effectLst/>
                <a:latin typeface="+mn-lt"/>
                <a:ea typeface="+mn-ea"/>
                <a:cs typeface="+mn-cs"/>
              </a:rPr>
              <a:t>– Jõukas ja konkurentsivõimeline Euroopa: </a:t>
            </a:r>
            <a:r>
              <a:rPr lang="et-EE" sz="1200" i="1" kern="1200" dirty="0">
                <a:solidFill>
                  <a:schemeClr val="tx1"/>
                </a:solidFill>
                <a:effectLst/>
                <a:latin typeface="+mn-lt"/>
                <a:ea typeface="+mn-ea"/>
                <a:cs typeface="+mn-cs"/>
              </a:rPr>
              <a:t>raha, karjäär, keskkond, toidulaud jne.</a:t>
            </a:r>
            <a:r>
              <a:rPr lang="et-EE"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b="0" i="0" kern="1200">
                <a:solidFill>
                  <a:schemeClr val="tx1"/>
                </a:solidFill>
                <a:effectLst/>
                <a:latin typeface="+mn-lt"/>
                <a:ea typeface="+mn-ea"/>
                <a:cs typeface="+mn-cs"/>
              </a:rPr>
              <a:t>EL sai alguse terase ja söega kauplemisel tehtavast koostööst, mille eesmärk oli tagada, et Euroopas ei toimuks enam kunagi sõda, ning sellest kujunes praegune väärtuste liit. </a:t>
            </a: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200" b="1">
                <a:sym typeface="Wingdings" panose="05000000000000000000" pitchFamily="2" charset="2"/>
              </a:rPr>
              <a:t></a:t>
            </a:r>
            <a:r>
              <a:rPr lang="et-EE" sz="1200" b="1"/>
              <a:t> Euroopa Ülemkogu:</a:t>
            </a:r>
            <a:r>
              <a:rPr lang="et-EE" sz="1200"/>
              <a:t> riigipead ja valitsusjuhid, kes otsustavad ELi poliitilise tegevuskava üle.</a:t>
            </a:r>
          </a:p>
          <a:p>
            <a:pPr marL="171450" indent="-171450">
              <a:buFont typeface="Wingdings" panose="05000000000000000000" pitchFamily="2" charset="2"/>
              <a:buChar char="à"/>
            </a:pPr>
            <a:r>
              <a:rPr lang="et-EE" sz="1200" b="1"/>
              <a:t>Euroopa Komisjon: </a:t>
            </a:r>
            <a:r>
              <a:rPr lang="et-EE" sz="1200"/>
              <a:t>ELi sõltumatu täidesaatev võim. Igast liikmesriigist on ametisse nimetatud üks volinik. Algatab uute ELi õigusaktide vastuvõtmist. </a:t>
            </a:r>
          </a:p>
          <a:p>
            <a:pPr marL="171450" indent="-171450">
              <a:buFont typeface="Wingdings" panose="05000000000000000000" pitchFamily="2" charset="2"/>
              <a:buChar char="à"/>
            </a:pPr>
            <a:r>
              <a:rPr lang="et-EE" sz="1200" b="1"/>
              <a:t>Euroopa Parlament: </a:t>
            </a:r>
            <a:r>
              <a:rPr lang="et-EE" sz="1200"/>
              <a:t>n-ö rahva hääl ELis. Teostab õigusloomeprotsessi üle demokraatlikku kontrolli. Jagab seadusandlikke volitusi Euroopa Liidu Nõukoguga. </a:t>
            </a:r>
          </a:p>
          <a:p>
            <a:r>
              <a:rPr lang="et-EE" sz="1200" b="1">
                <a:sym typeface="Wingdings" panose="05000000000000000000" pitchFamily="2" charset="2"/>
              </a:rPr>
              <a:t></a:t>
            </a:r>
            <a:r>
              <a:rPr lang="et-EE" sz="1200" b="1"/>
              <a:t> Euroopa Liidu Nõukogu: </a:t>
            </a:r>
            <a:r>
              <a:rPr lang="et-EE" sz="1200"/>
              <a:t>n-ö liikmesriikide hääl ELis. Kümme erinevat valdkonda, mille puhul igast riigist osaleb üks minister. Jagab seadusandlikke volitusi Euroopa Parlamendiga.</a:t>
            </a:r>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a:t>Kui Euroopa Ülemkogu määrab kindlaks prioriteedid, esitab Euroopa Komisjon uute õigusaktide ettepanekud. Nii Euroopa Parlament kui ka Euroopa Liidu Nõukogu arutavad ja muudavad kavandatud õigusakte ning hääletavad nende üle, tehes seda vajaduse korral mitmes voorus. Kui õigusakt vastu võetakse, vastutab Euroopa Komisjon selle täitmise tagamise eest. Samuti vastutab komisjon selle eest, et liikmesriigid rakendaksid õigusakti riiklikul tasandil või ratifitseeriksid selle. </a:t>
            </a:r>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et-EE" sz="1200" b="0" i="1" kern="1200" noProof="0">
                <a:solidFill>
                  <a:schemeClr val="tx1"/>
                </a:solidFill>
                <a:effectLst/>
                <a:latin typeface="+mn-lt"/>
                <a:ea typeface="+mn-ea"/>
                <a:cs typeface="+mn-cs"/>
              </a:rPr>
              <a:t>Lisage enda ettevalmistatud andmed. </a:t>
            </a:r>
            <a:r>
              <a:rPr lang="et-EE" sz="1200" b="0" i="1" u="none" kern="1200" noProof="0">
                <a:solidFill>
                  <a:schemeClr val="tx1"/>
                </a:solidFill>
                <a:effectLst/>
                <a:latin typeface="+mn-lt"/>
                <a:ea typeface="+mn-ea"/>
                <a:cs typeface="+mn-cs"/>
              </a:rPr>
              <a:t>Kustutage vastavalt „riigipea“ või „valitsusjuht“.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et-EE" sz="1200" kern="1200" noProof="0">
                <a:solidFill>
                  <a:schemeClr val="tx1"/>
                </a:solidFill>
                <a:effectLst/>
                <a:latin typeface="+mn-lt"/>
                <a:ea typeface="+mn-ea"/>
                <a:cs typeface="+mn-cs"/>
              </a:rPr>
              <a:t>Ettevalmistamiseks kasulik allikas: </a:t>
            </a:r>
            <a:r>
              <a:rPr lang="et-EE" sz="1200" u="sng" kern="1200" noProof="0">
                <a:solidFill>
                  <a:schemeClr val="tx1"/>
                </a:solidFill>
                <a:effectLst/>
                <a:latin typeface="+mn-lt"/>
                <a:ea typeface="+mn-ea"/>
                <a:cs typeface="+mn-cs"/>
                <a:hlinkClick r:id="rId3"/>
              </a:rPr>
              <a:t>https://op.europa.eu/webpub/com/short-guide-eu/et/</a:t>
            </a:r>
            <a:r>
              <a:rPr lang="et-EE" sz="1200" u="sng" kern="1200" noProof="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200" b="0" i="1" kern="1200">
                <a:solidFill>
                  <a:schemeClr val="tx1"/>
                </a:solidFill>
                <a:effectLst/>
                <a:latin typeface="+mn-lt"/>
                <a:ea typeface="+mn-ea"/>
                <a:cs typeface="+mn-cs"/>
                <a:sym typeface="Wingdings" pitchFamily="2" charset="2"/>
              </a:rPr>
              <a:t> Teie piirkonnas läbiviidavad projektid, mida soovite esile tõsta.  </a:t>
            </a:r>
          </a:p>
          <a:p>
            <a:r>
              <a:rPr lang="et-EE" sz="1200" b="0" i="1" kern="1200">
                <a:solidFill>
                  <a:schemeClr val="tx1"/>
                </a:solidFill>
                <a:effectLst/>
                <a:latin typeface="+mn-lt"/>
                <a:ea typeface="+mn-ea"/>
                <a:cs typeface="+mn-cs"/>
              </a:rPr>
              <a:t>Loomulikult käsitletakse paljusid teemasid rahvusvahelisel ja riigi tasandil. Samas näevad osalejad selle slaidi tutvustamisel, et EL tegutseb ka nende lähedal. EL rahastab paljusid piirkondlikke projekte.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i="0" kern="1200">
                <a:solidFill>
                  <a:schemeClr val="tx1"/>
                </a:solidFill>
                <a:effectLst/>
                <a:latin typeface="+mn-lt"/>
                <a:ea typeface="+mn-ea"/>
                <a:cs typeface="+mn-cs"/>
                <a:sym typeface="Wingdings" pitchFamily="2" charset="2"/>
              </a:rPr>
              <a:t></a:t>
            </a:r>
            <a:r>
              <a:rPr lang="et-EE" sz="1200" i="1" kern="1200">
                <a:solidFill>
                  <a:schemeClr val="tx1"/>
                </a:solidFill>
                <a:effectLst/>
                <a:latin typeface="+mn-lt"/>
                <a:ea typeface="+mn-ea"/>
                <a:cs typeface="+mn-cs"/>
                <a:sym typeface="Wingdings" pitchFamily="2" charset="2"/>
              </a:rPr>
              <a:t> </a:t>
            </a:r>
            <a:r>
              <a:rPr lang="et-EE" sz="1200" kern="1200">
                <a:solidFill>
                  <a:schemeClr val="tx1"/>
                </a:solidFill>
                <a:effectLst/>
                <a:latin typeface="+mn-lt"/>
                <a:ea typeface="+mn-ea"/>
                <a:cs typeface="+mn-cs"/>
                <a:sym typeface="Wingdings" pitchFamily="2" charset="2"/>
              </a:rPr>
              <a:t>Kasutage veebisaiti „Mida Euroopa minu heaks teeb“, et leida projekte oma piirkonnas: </a:t>
            </a:r>
            <a:r>
              <a:rPr lang="et-EE" sz="1200" u="sng" kern="1200">
                <a:solidFill>
                  <a:schemeClr val="tx1"/>
                </a:solidFill>
                <a:effectLst/>
                <a:latin typeface="+mn-lt"/>
                <a:ea typeface="+mn-ea"/>
                <a:cs typeface="+mn-cs"/>
                <a:sym typeface="Wingdings" pitchFamily="2" charset="2"/>
                <a:hlinkClick r:id="rId3"/>
              </a:rPr>
              <a:t>https://what-europe-does-for-me.europarl.europa.eu/et/region</a:t>
            </a:r>
            <a:r>
              <a:rPr lang="et-EE" sz="1200" kern="1200">
                <a:solidFill>
                  <a:schemeClr val="tx1"/>
                </a:solidFill>
                <a:effectLst/>
                <a:latin typeface="+mn-lt"/>
                <a:ea typeface="+mn-ea"/>
                <a:cs typeface="+mn-cs"/>
                <a:sym typeface="Wingdings" pitchFamily="2" charset="2"/>
              </a:rPr>
              <a:t> </a:t>
            </a: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a:sym typeface="Wingdings" panose="05000000000000000000" pitchFamily="2" charset="2"/>
              </a:rPr>
              <a:t></a:t>
            </a:r>
            <a:r>
              <a:rPr lang="et-EE"/>
              <a:t> Selle slaidi teema sõltub sellest, millise uudise te ettevalmistamise ajal valisite.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1/30/2025</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3.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with-estonian-subtitles-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et-EE"/>
              <a:t>Koostöö Euroopa Liidus</a:t>
            </a:r>
          </a:p>
          <a:p>
            <a:pPr>
              <a:defRPr/>
            </a:pPr>
            <a:r>
              <a:rPr lang="et-EE">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et-EE" sz="1400" b="1">
                  <a:solidFill>
                    <a:schemeClr val="accent6"/>
                  </a:solidFill>
                  <a:latin typeface="Source Sans 3" panose="020B0303030403020204" pitchFamily="34" charset="0"/>
                  <a:cs typeface="Arial" panose="020B0604020202020204" pitchFamily="34" charset="0"/>
                </a:rPr>
                <a:t>Euroopa Liidu Nõukogu</a:t>
              </a:r>
            </a:p>
            <a:p>
              <a:pPr eaLnBrk="1" hangingPunct="1">
                <a:spcBef>
                  <a:spcPts val="100"/>
                </a:spcBef>
                <a:spcAft>
                  <a:spcPts val="600"/>
                </a:spcAft>
                <a:buFontTx/>
                <a:buNone/>
                <a:defRPr/>
              </a:pPr>
              <a:r>
                <a:rPr lang="et-EE" sz="1400">
                  <a:solidFill>
                    <a:schemeClr val="accent6"/>
                  </a:solidFill>
                  <a:latin typeface="Source Sans 3" panose="020B0303030403020204" pitchFamily="34" charset="0"/>
                  <a:cs typeface="Arial" panose="020B0604020202020204" pitchFamily="34" charset="0"/>
                </a:rPr>
                <a:t>Peasekretariaat</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t-EE" sz="2800" i="1">
                <a:solidFill>
                  <a:schemeClr val="tx2"/>
                </a:solidFill>
                <a:latin typeface="Source Serif 4 14pt" panose="02040603050405020204" pitchFamily="18" charset="0"/>
                <a:ea typeface="Source Serif 4 14pt" panose="02040603050405020204" pitchFamily="18" charset="0"/>
              </a:rPr>
              <a:t>Kodanikuhariduse moodul</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5" name="Rectangle 4">
            <a:extLst>
              <a:ext uri="{FF2B5EF4-FFF2-40B4-BE49-F238E27FC236}">
                <a16:creationId xmlns:a16="http://schemas.microsoft.com/office/drawing/2014/main" id="{C736E141-C0D8-6B75-2B5F-85243A0BFC9E}"/>
              </a:ext>
            </a:extLst>
          </p:cNvPr>
          <p:cNvSpPr/>
          <p:nvPr/>
        </p:nvSpPr>
        <p:spPr>
          <a:xfrm>
            <a:off x="7501453" y="2628528"/>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8" name="Picture 7">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80279" y="946506"/>
            <a:ext cx="1591741" cy="1591741"/>
          </a:xfrm>
          <a:prstGeom prst="rect">
            <a:avLst/>
          </a:prstGeom>
        </p:spPr>
      </p:pic>
      <p:pic>
        <p:nvPicPr>
          <p:cNvPr id="9" name="Picture 8">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80279" y="2633100"/>
            <a:ext cx="1608620" cy="1608620"/>
          </a:xfrm>
          <a:prstGeom prst="rect">
            <a:avLst/>
          </a:prstGeom>
        </p:spPr>
      </p:pic>
      <p:pic>
        <p:nvPicPr>
          <p:cNvPr id="10" name="Picture 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68064" y="2628528"/>
            <a:ext cx="1600943" cy="1600943"/>
          </a:xfrm>
          <a:prstGeom prst="rect">
            <a:avLst/>
          </a:prstGeom>
        </p:spPr>
      </p:pic>
      <p:pic>
        <p:nvPicPr>
          <p:cNvPr id="11" name="Picture 10">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68064" y="4327340"/>
            <a:ext cx="1608620" cy="1608620"/>
          </a:xfrm>
          <a:prstGeom prst="rect">
            <a:avLst/>
          </a:prstGeom>
        </p:spPr>
      </p:pic>
      <p:pic>
        <p:nvPicPr>
          <p:cNvPr id="13" name="Picture 1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868064" y="6033829"/>
            <a:ext cx="1608620" cy="824171"/>
          </a:xfrm>
          <a:prstGeom prst="rect">
            <a:avLst/>
          </a:prstGeom>
        </p:spPr>
      </p:pic>
      <p:pic>
        <p:nvPicPr>
          <p:cNvPr id="15" name="Picture 14">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548172" y="4327340"/>
            <a:ext cx="610273" cy="1608619"/>
          </a:xfrm>
          <a:prstGeom prst="rect">
            <a:avLst/>
          </a:prstGeom>
        </p:spPr>
      </p:pic>
      <p:pic>
        <p:nvPicPr>
          <p:cNvPr id="17" name="Picture 16">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548172" y="2645407"/>
            <a:ext cx="610273" cy="1591741"/>
          </a:xfrm>
          <a:prstGeom prst="rect">
            <a:avLst/>
          </a:prstGeom>
        </p:spPr>
      </p:pic>
      <p:pic>
        <p:nvPicPr>
          <p:cNvPr id="19" name="Picture 18">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37118" y="4327340"/>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498910"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t-EE" sz="4400">
                <a:solidFill>
                  <a:srgbClr val="003399"/>
                </a:solidFill>
              </a:rPr>
              <a:t>Meie riigi mõju ELis</a:t>
            </a:r>
          </a:p>
          <a:p>
            <a:pPr>
              <a:lnSpc>
                <a:spcPts val="3000"/>
              </a:lnSpc>
            </a:pPr>
            <a:r>
              <a:rPr lang="et-EE" sz="440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et-EE" sz="3200" b="1">
                <a:solidFill>
                  <a:srgbClr val="003399"/>
                </a:solidFill>
                <a:ea typeface="Arial" charset="0"/>
                <a:cs typeface="Arial" charset="0"/>
              </a:rPr>
              <a:t>_______</a:t>
            </a:r>
          </a:p>
          <a:p>
            <a:pPr marL="742950" indent="-742950" algn="l">
              <a:buAutoNum type="arabicPeriod"/>
            </a:pPr>
            <a:r>
              <a:rPr lang="et-EE" sz="3200" b="1">
                <a:solidFill>
                  <a:srgbClr val="003399"/>
                </a:solidFill>
                <a:ea typeface="Arial" charset="0"/>
                <a:cs typeface="Arial" charset="0"/>
              </a:rPr>
              <a:t>_______</a:t>
            </a:r>
          </a:p>
          <a:p>
            <a:pPr marL="742950" indent="-742950" algn="l">
              <a:buAutoNum type="arabicPeriod"/>
            </a:pPr>
            <a:r>
              <a:rPr lang="et-EE" sz="3200" b="1">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et-EE" sz="2400"/>
              <a:t>Toidulaud</a:t>
            </a:r>
          </a:p>
          <a:p>
            <a:pPr>
              <a:buClrTx/>
              <a:buSzPct val="100000"/>
              <a:buFont typeface="System Font Regular"/>
              <a:buChar char="→"/>
            </a:pPr>
            <a:r>
              <a:rPr lang="et-EE" sz="2400"/>
              <a:t>Ostud </a:t>
            </a:r>
          </a:p>
          <a:p>
            <a:pPr>
              <a:buClrTx/>
              <a:buSzPct val="100000"/>
              <a:buFont typeface="System Font Regular"/>
              <a:buChar char="→"/>
            </a:pPr>
            <a:r>
              <a:rPr lang="et-EE" sz="2400"/>
              <a:t>Internet</a:t>
            </a:r>
          </a:p>
          <a:p>
            <a:pPr>
              <a:buClrTx/>
              <a:buSzPct val="100000"/>
              <a:buFont typeface="System Font Regular"/>
              <a:buChar char="→"/>
            </a:pPr>
            <a:r>
              <a:rPr lang="et-EE" sz="2400"/>
              <a:t>Keskkond</a:t>
            </a:r>
          </a:p>
          <a:p>
            <a:pPr>
              <a:buClrTx/>
              <a:buSzPct val="100000"/>
              <a:buFont typeface="System Font Regular"/>
              <a:buChar char="→"/>
            </a:pPr>
            <a:r>
              <a:rPr lang="et-EE" sz="2400"/>
              <a:t>Tervis</a:t>
            </a:r>
          </a:p>
          <a:p>
            <a:pPr>
              <a:buClrTx/>
              <a:buSzPct val="100000"/>
              <a:buFont typeface="System Font Regular"/>
              <a:buChar char="→"/>
            </a:pPr>
            <a:r>
              <a:rPr lang="et-EE" sz="2400"/>
              <a:t>Karjäär</a:t>
            </a:r>
          </a:p>
          <a:p>
            <a:pPr>
              <a:buClrTx/>
              <a:buSzPct val="100000"/>
              <a:buFont typeface="System Font Regular"/>
              <a:buChar char="→"/>
            </a:pPr>
            <a:r>
              <a:rPr lang="et-EE" sz="2400"/>
              <a:t>Raha</a:t>
            </a:r>
          </a:p>
          <a:p>
            <a:pPr>
              <a:buClrTx/>
              <a:buSzPct val="100000"/>
              <a:buFont typeface="System Font Regular"/>
              <a:buChar char="→"/>
            </a:pPr>
            <a:r>
              <a:rPr lang="et-EE" sz="2400"/>
              <a:t>Reisid </a:t>
            </a:r>
          </a:p>
          <a:p>
            <a:pPr>
              <a:buClrTx/>
              <a:buSzPct val="100000"/>
              <a:buFont typeface="System Font Regular"/>
              <a:buChar char="→"/>
            </a:pPr>
            <a:r>
              <a:rPr lang="et-EE" sz="2400"/>
              <a:t>Väärtused</a:t>
            </a:r>
          </a:p>
          <a:p>
            <a:pPr>
              <a:buClrTx/>
              <a:buSzPct val="100000"/>
              <a:buFont typeface="System Font Regular"/>
              <a:buChar char="→"/>
            </a:pPr>
            <a:r>
              <a:rPr lang="et-EE" sz="2400"/>
              <a:t>Turvalisus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et-EE"/>
              <a:t>Oma prioriteetide järjestamine</a:t>
            </a:r>
          </a:p>
          <a:p>
            <a:pPr>
              <a:lnSpc>
                <a:spcPts val="3000"/>
              </a:lnSpc>
            </a:pPr>
            <a:r>
              <a:rPr lang="et-EE">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r>
              <a:rPr lang="et-EE" sz="1800"/>
              <a:t>Iga viie aasta järel algab uus õigusloometsükkel.</a:t>
            </a:r>
            <a:br>
              <a:rPr lang="et-EE" sz="1800"/>
            </a:br>
            <a:endParaRPr lang="et-EE" sz="1800"/>
          </a:p>
          <a:p>
            <a:r>
              <a:rPr lang="et-EE" sz="1800"/>
              <a:t>Euroopa Ülemkogu arutab prioriteete ELi tippkohtumisel. 27 riigipead või valitsusjuhti lepivad kokku strateegilises tegevuskavas.</a:t>
            </a:r>
            <a:br>
              <a:rPr lang="et-EE" sz="1800"/>
            </a:br>
            <a:endParaRPr lang="et-EE" sz="1800"/>
          </a:p>
          <a:p>
            <a:r>
              <a:rPr lang="et-EE" sz="1800"/>
              <a:t>Strateegilises tegevuskavas esitatakse poliitilised suunised, millest Euroopa Komisjon lähtub.</a:t>
            </a:r>
            <a:br>
              <a:rPr lang="et-EE" sz="1800"/>
            </a:br>
            <a:endParaRPr lang="et-EE" sz="1800"/>
          </a:p>
          <a:p>
            <a:r>
              <a:rPr lang="et-EE" sz="1800"/>
              <a:t>Iga kuue kuu järel esitab eesistujariigina tegutsev liikmesriik oma prioriteedid, mille puhul on määravaks ELi pakilised küsimused.</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et-EE"/>
              <a:t>ELi prioriteetide kindlaksmääramine</a:t>
            </a:r>
          </a:p>
          <a:p>
            <a:pPr>
              <a:lnSpc>
                <a:spcPts val="3000"/>
              </a:lnSpc>
            </a:pPr>
            <a:r>
              <a:rPr lang="et-EE">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et-EE" sz="1600" b="1"/>
              <a:t>Vaba ja demokraatlik Euroopa</a:t>
            </a:r>
          </a:p>
          <a:p>
            <a:r>
              <a:rPr lang="et-EE" sz="1600">
                <a:sym typeface="Wingdings" panose="05000000000000000000" pitchFamily="2" charset="2"/>
              </a:rPr>
              <a:t></a:t>
            </a:r>
            <a:r>
              <a:rPr lang="et-EE" sz="1600"/>
              <a:t> Euroopa väärtuste kaitsmine ELis</a:t>
            </a:r>
          </a:p>
          <a:p>
            <a:r>
              <a:rPr lang="et-EE" sz="1600">
                <a:sym typeface="Wingdings" panose="05000000000000000000" pitchFamily="2" charset="2"/>
              </a:rPr>
              <a:t></a:t>
            </a:r>
            <a:r>
              <a:rPr lang="et-EE" sz="1600"/>
              <a:t> ELi väärtuste järgimine üleilmsel tasandil</a:t>
            </a:r>
          </a:p>
          <a:p>
            <a:endParaRPr lang="en-US" sz="1600" dirty="0"/>
          </a:p>
          <a:p>
            <a:r>
              <a:rPr lang="et-EE" sz="1600" b="1"/>
              <a:t>Tugev ja turvaline Euroopa</a:t>
            </a:r>
          </a:p>
          <a:p>
            <a:r>
              <a:rPr lang="et-EE" sz="1600">
                <a:sym typeface="Wingdings" panose="05000000000000000000" pitchFamily="2" charset="2"/>
              </a:rPr>
              <a:t></a:t>
            </a:r>
            <a:r>
              <a:rPr lang="et-EE" sz="1600"/>
              <a:t> sidusa ja mõjuka välistegevuse tagamine</a:t>
            </a:r>
          </a:p>
          <a:p>
            <a:r>
              <a:rPr lang="et-EE" sz="1600">
                <a:sym typeface="Wingdings" panose="05000000000000000000" pitchFamily="2" charset="2"/>
              </a:rPr>
              <a:t></a:t>
            </a:r>
            <a:r>
              <a:rPr lang="et-EE" sz="1600"/>
              <a:t> ELi julgeoleku ja kaitse tugevdamine ning kodanike kaitsmine</a:t>
            </a:r>
          </a:p>
          <a:p>
            <a:r>
              <a:rPr lang="et-EE" sz="1600">
                <a:sym typeface="Wingdings" panose="05000000000000000000" pitchFamily="2" charset="2"/>
              </a:rPr>
              <a:t></a:t>
            </a:r>
            <a:r>
              <a:rPr lang="et-EE" sz="1600"/>
              <a:t> valmistumine suuremaks ja tugevamaks liiduks</a:t>
            </a:r>
          </a:p>
          <a:p>
            <a:r>
              <a:rPr lang="et-EE" sz="1600">
                <a:sym typeface="Wingdings" panose="05000000000000000000" pitchFamily="2" charset="2"/>
              </a:rPr>
              <a:t></a:t>
            </a:r>
            <a:r>
              <a:rPr lang="et-EE" sz="1600"/>
              <a:t> püüdlemine rännet ja piirihaldust käsitleva tervikliku lähenemisviisi poole</a:t>
            </a:r>
          </a:p>
          <a:p>
            <a:endParaRPr lang="en-US" sz="1600" dirty="0"/>
          </a:p>
          <a:p>
            <a:r>
              <a:rPr lang="et-EE" sz="1600" b="1"/>
              <a:t>Jõukas ja konkurentsivõimeline Euroopa</a:t>
            </a:r>
          </a:p>
          <a:p>
            <a:r>
              <a:rPr lang="et-EE" sz="1600">
                <a:sym typeface="Wingdings" panose="05000000000000000000" pitchFamily="2" charset="2"/>
              </a:rPr>
              <a:t></a:t>
            </a:r>
            <a:r>
              <a:rPr lang="et-EE" sz="1600"/>
              <a:t> ELi konkurentsivõime suurendamine</a:t>
            </a:r>
          </a:p>
          <a:p>
            <a:r>
              <a:rPr lang="et-EE" sz="1600">
                <a:sym typeface="Wingdings" panose="05000000000000000000" pitchFamily="2" charset="2"/>
              </a:rPr>
              <a:t></a:t>
            </a:r>
            <a:r>
              <a:rPr lang="et-EE" sz="1600"/>
              <a:t> rohe- ja digipöörde edukas elluviimine</a:t>
            </a:r>
          </a:p>
          <a:p>
            <a:pPr marL="285750" indent="-285750">
              <a:buFont typeface="Wingdings" panose="05000000000000000000" pitchFamily="2" charset="2"/>
              <a:buChar char="à"/>
            </a:pPr>
            <a:r>
              <a:rPr lang="et-EE" sz="1600"/>
              <a:t>innovatsiooni- ja ettevõtlussõbraliku keskkonna edendamine</a:t>
            </a:r>
          </a:p>
          <a:p>
            <a:pPr marL="285750" indent="-285750">
              <a:buFont typeface="Wingdings" panose="05000000000000000000" pitchFamily="2" charset="2"/>
              <a:buChar char="à"/>
            </a:pPr>
            <a:r>
              <a:rPr lang="et-EE" sz="1600"/>
              <a:t>üheskoos edasiliikumine</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et-EE"/>
              <a:t>ELi prioriteedid aastatel 2024–2029</a:t>
            </a:r>
          </a:p>
          <a:p>
            <a:pPr>
              <a:lnSpc>
                <a:spcPts val="3000"/>
              </a:lnSpc>
            </a:pPr>
            <a:r>
              <a:rPr lang="et-EE">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et-EE"/>
              <a:t>27 ELi liikmesriiki teevad koostööd</a:t>
            </a:r>
          </a:p>
          <a:p>
            <a:pPr>
              <a:lnSpc>
                <a:spcPts val="3000"/>
              </a:lnSpc>
            </a:pPr>
            <a:r>
              <a:rPr lang="et-EE">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3" y="1401783"/>
            <a:ext cx="8046242" cy="2073329"/>
          </a:xfrm>
        </p:spPr>
        <p:txBody>
          <a:bodyPr/>
          <a:lstStyle/>
          <a:p>
            <a:r>
              <a:rPr lang="et-EE"/>
              <a:t>Eesistujariigina tegutsev liikmesriik vahetub iga kuue kuu järel. </a:t>
            </a:r>
          </a:p>
          <a:p>
            <a:r>
              <a:rPr lang="et-EE"/>
              <a:t>Viimati oli </a:t>
            </a:r>
            <a:r>
              <a:rPr lang="et-EE" b="1"/>
              <a:t>[teie riik]</a:t>
            </a:r>
            <a:r>
              <a:rPr lang="et-EE"/>
              <a:t> eesistujariik aastal </a:t>
            </a:r>
            <a:r>
              <a:rPr lang="et-EE" b="1"/>
              <a:t>[aastaarv]</a:t>
            </a:r>
            <a:r>
              <a:rPr lang="et-EE"/>
              <a:t>.</a:t>
            </a:r>
          </a:p>
          <a:p>
            <a:r>
              <a:rPr lang="et-EE"/>
              <a:t>Järgmine kord on </a:t>
            </a:r>
            <a:r>
              <a:rPr lang="et-EE" b="1"/>
              <a:t>[teie riik]</a:t>
            </a:r>
            <a:r>
              <a:rPr lang="et-EE"/>
              <a:t> eesistujariik aastal </a:t>
            </a:r>
            <a:r>
              <a:rPr lang="et-EE" b="1"/>
              <a:t>[aastaarv]</a:t>
            </a:r>
            <a:r>
              <a:rPr lang="et-EE"/>
              <a:t>.</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60" y="507568"/>
            <a:ext cx="9612548" cy="964771"/>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et-EE" sz="3200" b="1">
                <a:solidFill>
                  <a:schemeClr val="tx1"/>
                </a:solidFill>
              </a:rPr>
              <a:t>Euroopa Liidu roteeruv eesistumine</a:t>
            </a:r>
          </a:p>
          <a:p>
            <a:pPr marL="12700" indent="0">
              <a:lnSpc>
                <a:spcPts val="3000"/>
              </a:lnSpc>
              <a:buNone/>
            </a:pPr>
            <a:r>
              <a:rPr lang="et-EE" sz="320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5682019"/>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t-EE" sz="1800">
                <a:latin typeface="Source Sans 3" panose="020B0303030403020204" pitchFamily="34" charset="0"/>
                <a:hlinkClick r:id="rId3"/>
              </a:rPr>
              <a:t>https://newsroom.consilium.europa.eu/events/20150629-what-is-the-council-presidency-and-how-does-it-work/106943-what-is-the-council-presidency-and-how-does-it-work-with-estonian-subtitles-20150629</a:t>
            </a:r>
            <a:r>
              <a:rPr lang="et-EE" sz="180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626181" y="2645019"/>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297436"/>
            <a:ext cx="6306206" cy="369332"/>
          </a:xfrm>
          <a:prstGeom prst="rect">
            <a:avLst/>
          </a:prstGeom>
          <a:noFill/>
        </p:spPr>
        <p:txBody>
          <a:bodyPr wrap="square">
            <a:spAutoFit/>
          </a:bodyPr>
          <a:lstStyle/>
          <a:p>
            <a:pPr algn="ctr"/>
            <a:r>
              <a:rPr lang="et-EE"/>
              <a:t>Vaadake videot:</a:t>
            </a:r>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et-EE"/>
              <a:t>Täname osalemast!</a:t>
            </a:r>
          </a:p>
          <a:p>
            <a:pPr>
              <a:lnSpc>
                <a:spcPts val="3000"/>
              </a:lnSpc>
            </a:pPr>
            <a:r>
              <a:rPr lang="et-EE">
                <a:solidFill>
                  <a:schemeClr val="accent2"/>
                </a:solidFill>
              </a:rPr>
              <a:t>⸺</a:t>
            </a:r>
          </a:p>
          <a:p>
            <a:pPr marL="0" lvl="1" indent="0">
              <a:buNone/>
            </a:pPr>
            <a:r>
              <a:rPr lang="et-EE" sz="2800" i="1">
                <a:solidFill>
                  <a:schemeClr val="tx1"/>
                </a:solidFill>
                <a:latin typeface="Source Serif 4 14pt" panose="02040603050405020204" pitchFamily="18" charset="0"/>
                <a:ea typeface="Source Serif 4 14pt" panose="02040603050405020204" pitchFamily="18" charset="0"/>
              </a:rPr>
              <a:t>Mida te täna teada saite?</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48836" y="1459833"/>
            <a:ext cx="11718575" cy="5057376"/>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2" y="1869221"/>
            <a:ext cx="1608735" cy="830997"/>
          </a:xfrm>
          <a:prstGeom prst="rect">
            <a:avLst/>
          </a:prstGeom>
          <a:noFill/>
        </p:spPr>
        <p:txBody>
          <a:bodyPr wrap="square">
            <a:spAutoFit/>
          </a:bodyPr>
          <a:lstStyle/>
          <a:p>
            <a:r>
              <a:rPr lang="et-EE" sz="2400" b="1" dirty="0">
                <a:latin typeface="Source Sans 3" panose="020B0303030403020204" pitchFamily="34" charset="0"/>
              </a:rPr>
              <a:t>27</a:t>
            </a:r>
            <a:br>
              <a:rPr lang="et-EE" sz="2400" dirty="0">
                <a:latin typeface="Source Sans 3" panose="020B0303030403020204" pitchFamily="34" charset="0"/>
              </a:rPr>
            </a:br>
            <a:r>
              <a:rPr lang="et-EE" sz="2400" dirty="0">
                <a:latin typeface="Source Sans 3" panose="020B0303030403020204" pitchFamily="34" charset="0"/>
              </a:rPr>
              <a:t>liikmesriiki</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0" y="3364446"/>
            <a:ext cx="1553957" cy="1200329"/>
          </a:xfrm>
          <a:prstGeom prst="rect">
            <a:avLst/>
          </a:prstGeom>
          <a:noFill/>
        </p:spPr>
        <p:txBody>
          <a:bodyPr wrap="square">
            <a:spAutoFit/>
          </a:bodyPr>
          <a:lstStyle/>
          <a:p>
            <a:r>
              <a:rPr lang="et-EE" sz="2400" b="1" dirty="0">
                <a:latin typeface="Source Sans 3" panose="020B0303030403020204" pitchFamily="34" charset="0"/>
              </a:rPr>
              <a:t>446</a:t>
            </a:r>
            <a:br>
              <a:rPr lang="et-EE" sz="2400" dirty="0">
                <a:latin typeface="Source Sans 3" panose="020B0303030403020204" pitchFamily="34" charset="0"/>
              </a:rPr>
            </a:br>
            <a:r>
              <a:rPr lang="et-EE" sz="2400" dirty="0">
                <a:latin typeface="Source Sans 3" panose="020B0303030403020204" pitchFamily="34" charset="0"/>
              </a:rPr>
              <a:t>miljonit kodanikku</a:t>
            </a: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4822522"/>
            <a:ext cx="1802559" cy="1200329"/>
          </a:xfrm>
          <a:prstGeom prst="rect">
            <a:avLst/>
          </a:prstGeom>
          <a:noFill/>
        </p:spPr>
        <p:txBody>
          <a:bodyPr wrap="square">
            <a:spAutoFit/>
          </a:bodyPr>
          <a:lstStyle/>
          <a:p>
            <a:r>
              <a:rPr lang="et-EE" sz="2400" b="1">
                <a:latin typeface="Source Sans 3" panose="020B0303030403020204" pitchFamily="34" charset="0"/>
              </a:rPr>
              <a:t>24</a:t>
            </a:r>
            <a:br>
              <a:rPr lang="et-EE" sz="2400">
                <a:latin typeface="Source Sans 3" panose="020B0303030403020204" pitchFamily="34" charset="0"/>
              </a:rPr>
            </a:br>
            <a:r>
              <a:rPr lang="et-EE" sz="2400">
                <a:latin typeface="Source Sans 3" panose="020B0303030403020204" pitchFamily="34" charset="0"/>
              </a:rPr>
              <a:t>ametlikku</a:t>
            </a:r>
            <a:br>
              <a:rPr lang="et-EE" sz="2400">
                <a:latin typeface="Source Sans 3" panose="020B0303030403020204" pitchFamily="34" charset="0"/>
              </a:rPr>
            </a:br>
            <a:r>
              <a:rPr lang="et-EE" sz="2400">
                <a:latin typeface="Source Sans 3" panose="020B0303030403020204" pitchFamily="34" charset="0"/>
              </a:rPr>
              <a:t>keelt</a:t>
            </a: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et-EE"/>
              <a:t>Lahenduste otsimine piiriülestele probleemidele</a:t>
            </a:r>
          </a:p>
          <a:p>
            <a:pPr>
              <a:lnSpc>
                <a:spcPts val="3000"/>
              </a:lnSpc>
            </a:pPr>
            <a:r>
              <a:rPr lang="et-EE">
                <a:solidFill>
                  <a:schemeClr val="accent2"/>
                </a:solidFill>
              </a:rPr>
              <a:t>⸺</a:t>
            </a:r>
          </a:p>
        </p:txBody>
      </p:sp>
      <p:grpSp>
        <p:nvGrpSpPr>
          <p:cNvPr id="5" name="Group 4">
            <a:extLst>
              <a:ext uri="{FF2B5EF4-FFF2-40B4-BE49-F238E27FC236}">
                <a16:creationId xmlns:a16="http://schemas.microsoft.com/office/drawing/2014/main" id="{58A612F9-FF10-51C6-6922-E080299FA8B1}"/>
              </a:ext>
            </a:extLst>
          </p:cNvPr>
          <p:cNvGrpSpPr/>
          <p:nvPr/>
        </p:nvGrpSpPr>
        <p:grpSpPr>
          <a:xfrm>
            <a:off x="5834349" y="6307468"/>
            <a:ext cx="516737" cy="200055"/>
            <a:chOff x="8400758" y="1059210"/>
            <a:chExt cx="516737" cy="200055"/>
          </a:xfrm>
        </p:grpSpPr>
        <p:sp>
          <p:nvSpPr>
            <p:cNvPr id="6" name="TextBox 5">
              <a:extLst>
                <a:ext uri="{FF2B5EF4-FFF2-40B4-BE49-F238E27FC236}">
                  <a16:creationId xmlns:a16="http://schemas.microsoft.com/office/drawing/2014/main" id="{3AFB5A9E-249A-8AC2-F6F2-44B3ED8515E5}"/>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Malta</a:t>
              </a:r>
            </a:p>
          </p:txBody>
        </p:sp>
        <p:sp>
          <p:nvSpPr>
            <p:cNvPr id="7" name="Oval 2">
              <a:extLst>
                <a:ext uri="{FF2B5EF4-FFF2-40B4-BE49-F238E27FC236}">
                  <a16:creationId xmlns:a16="http://schemas.microsoft.com/office/drawing/2014/main" id="{229B6E2E-DFDE-0F62-0899-45E454676395}"/>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22B4BD80-3986-5253-71A5-B557F31F49BD}"/>
              </a:ext>
            </a:extLst>
          </p:cNvPr>
          <p:cNvGrpSpPr/>
          <p:nvPr/>
        </p:nvGrpSpPr>
        <p:grpSpPr>
          <a:xfrm>
            <a:off x="560227" y="774145"/>
            <a:ext cx="8491791" cy="5686144"/>
            <a:chOff x="560227" y="774145"/>
            <a:chExt cx="8491791" cy="5686144"/>
          </a:xfrm>
        </p:grpSpPr>
        <p:pic>
          <p:nvPicPr>
            <p:cNvPr id="9" name="Graphic 8">
              <a:extLst>
                <a:ext uri="{FF2B5EF4-FFF2-40B4-BE49-F238E27FC236}">
                  <a16:creationId xmlns:a16="http://schemas.microsoft.com/office/drawing/2014/main" id="{AACB0B58-6A3B-3CC0-5882-42E47FBFBD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11" name="Group 10">
              <a:extLst>
                <a:ext uri="{FF2B5EF4-FFF2-40B4-BE49-F238E27FC236}">
                  <a16:creationId xmlns:a16="http://schemas.microsoft.com/office/drawing/2014/main" id="{91598940-A300-539A-2934-E7F21B4835ED}"/>
                </a:ext>
              </a:extLst>
            </p:cNvPr>
            <p:cNvGrpSpPr/>
            <p:nvPr/>
          </p:nvGrpSpPr>
          <p:grpSpPr>
            <a:xfrm>
              <a:off x="560227" y="774145"/>
              <a:ext cx="8491791" cy="5686144"/>
              <a:chOff x="1001090" y="822712"/>
              <a:chExt cx="8491791" cy="5686144"/>
            </a:xfrm>
          </p:grpSpPr>
          <p:grpSp>
            <p:nvGrpSpPr>
              <p:cNvPr id="12" name="non EU">
                <a:extLst>
                  <a:ext uri="{FF2B5EF4-FFF2-40B4-BE49-F238E27FC236}">
                    <a16:creationId xmlns:a16="http://schemas.microsoft.com/office/drawing/2014/main" id="{A5FE8704-9E24-70F7-50FF-822E76640F39}"/>
                  </a:ext>
                </a:extLst>
              </p:cNvPr>
              <p:cNvGrpSpPr/>
              <p:nvPr/>
            </p:nvGrpSpPr>
            <p:grpSpPr>
              <a:xfrm>
                <a:off x="4418782" y="861866"/>
                <a:ext cx="3312610" cy="4980034"/>
                <a:chOff x="4418782" y="861866"/>
                <a:chExt cx="3312610" cy="4980034"/>
              </a:xfrm>
            </p:grpSpPr>
            <p:sp>
              <p:nvSpPr>
                <p:cNvPr id="72" name="Freeform 197">
                  <a:extLst>
                    <a:ext uri="{FF2B5EF4-FFF2-40B4-BE49-F238E27FC236}">
                      <a16:creationId xmlns:a16="http://schemas.microsoft.com/office/drawing/2014/main" id="{ECF43FAA-86B4-4CCB-49B5-DD17DEF770AD}"/>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3" name="Freeform 23">
                  <a:extLst>
                    <a:ext uri="{FF2B5EF4-FFF2-40B4-BE49-F238E27FC236}">
                      <a16:creationId xmlns:a16="http://schemas.microsoft.com/office/drawing/2014/main" id="{1BEEC2C0-0715-F433-1EA0-596020BEEAAD}"/>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4" name="Freeform 5">
                  <a:extLst>
                    <a:ext uri="{FF2B5EF4-FFF2-40B4-BE49-F238E27FC236}">
                      <a16:creationId xmlns:a16="http://schemas.microsoft.com/office/drawing/2014/main" id="{FA4E5A39-89A9-CEEE-87FE-069A7FFA9D84}"/>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5" name="Freeform 84">
                  <a:extLst>
                    <a:ext uri="{FF2B5EF4-FFF2-40B4-BE49-F238E27FC236}">
                      <a16:creationId xmlns:a16="http://schemas.microsoft.com/office/drawing/2014/main" id="{F4BEE1C5-73C6-7C52-0BF5-9227E5D61D00}"/>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6" name="Freeform 193">
                  <a:extLst>
                    <a:ext uri="{FF2B5EF4-FFF2-40B4-BE49-F238E27FC236}">
                      <a16:creationId xmlns:a16="http://schemas.microsoft.com/office/drawing/2014/main" id="{D3E79A0D-8E62-3FEA-90F0-2614E73FF788}"/>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7" name="Freeform 21">
                  <a:extLst>
                    <a:ext uri="{FF2B5EF4-FFF2-40B4-BE49-F238E27FC236}">
                      <a16:creationId xmlns:a16="http://schemas.microsoft.com/office/drawing/2014/main" id="{52ADBF1E-B373-8E46-76A2-E32CF8FF159F}"/>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8" name="Freeform 25">
                  <a:extLst>
                    <a:ext uri="{FF2B5EF4-FFF2-40B4-BE49-F238E27FC236}">
                      <a16:creationId xmlns:a16="http://schemas.microsoft.com/office/drawing/2014/main" id="{7156527A-1D01-9C1E-3518-25166F2039F7}"/>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9" name="Freeform 61">
                  <a:extLst>
                    <a:ext uri="{FF2B5EF4-FFF2-40B4-BE49-F238E27FC236}">
                      <a16:creationId xmlns:a16="http://schemas.microsoft.com/office/drawing/2014/main" id="{9394BE83-BF59-36FA-717E-940A08A7895C}"/>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0" name="Freeform 96">
                  <a:extLst>
                    <a:ext uri="{FF2B5EF4-FFF2-40B4-BE49-F238E27FC236}">
                      <a16:creationId xmlns:a16="http://schemas.microsoft.com/office/drawing/2014/main" id="{A370089F-0013-F7A0-33A9-2C0C8F3E2FC9}"/>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1" name="Freeform 109">
                  <a:extLst>
                    <a:ext uri="{FF2B5EF4-FFF2-40B4-BE49-F238E27FC236}">
                      <a16:creationId xmlns:a16="http://schemas.microsoft.com/office/drawing/2014/main" id="{87260BC2-7F32-663A-4307-15D25473DCFF}"/>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grpSp>
          <p:grpSp>
            <p:nvGrpSpPr>
              <p:cNvPr id="13" name="EU">
                <a:extLst>
                  <a:ext uri="{FF2B5EF4-FFF2-40B4-BE49-F238E27FC236}">
                    <a16:creationId xmlns:a16="http://schemas.microsoft.com/office/drawing/2014/main" id="{9961D4C1-7D3F-67C0-79B7-1DDA5EA64886}"/>
                  </a:ext>
                </a:extLst>
              </p:cNvPr>
              <p:cNvGrpSpPr/>
              <p:nvPr/>
            </p:nvGrpSpPr>
            <p:grpSpPr>
              <a:xfrm>
                <a:off x="1001090" y="822712"/>
                <a:ext cx="8399581" cy="5650597"/>
                <a:chOff x="1001090" y="822712"/>
                <a:chExt cx="8399581" cy="5650597"/>
              </a:xfrm>
              <a:solidFill>
                <a:srgbClr val="00B0F0"/>
              </a:solidFill>
            </p:grpSpPr>
            <p:sp>
              <p:nvSpPr>
                <p:cNvPr id="45" name="TextBox 44">
                  <a:extLst>
                    <a:ext uri="{FF2B5EF4-FFF2-40B4-BE49-F238E27FC236}">
                      <a16:creationId xmlns:a16="http://schemas.microsoft.com/office/drawing/2014/main" id="{34FC0DD1-FAD4-0E64-4DAA-207BDCF556B7}"/>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err="1">
                    <a:solidFill>
                      <a:srgbClr val="1C45EF"/>
                    </a:solidFill>
                    <a:latin typeface="Arial" panose="020B0604020202020204" pitchFamily="34" charset="0"/>
                    <a:ea typeface="Arial" charset="0"/>
                    <a:cs typeface="Arial" panose="020B0604020202020204" pitchFamily="34" charset="0"/>
                  </a:endParaRPr>
                </a:p>
              </p:txBody>
            </p:sp>
            <p:sp>
              <p:nvSpPr>
                <p:cNvPr id="46" name="Freeform 47">
                  <a:extLst>
                    <a:ext uri="{FF2B5EF4-FFF2-40B4-BE49-F238E27FC236}">
                      <a16:creationId xmlns:a16="http://schemas.microsoft.com/office/drawing/2014/main" id="{32D0EB54-DDDC-5D15-DFCF-747C817D23F7}"/>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7" name="Freeform 88">
                  <a:extLst>
                    <a:ext uri="{FF2B5EF4-FFF2-40B4-BE49-F238E27FC236}">
                      <a16:creationId xmlns:a16="http://schemas.microsoft.com/office/drawing/2014/main" id="{7A1B693D-DD48-4045-15D7-BD6390B16212}"/>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8" name="Freeform 197">
                  <a:extLst>
                    <a:ext uri="{FF2B5EF4-FFF2-40B4-BE49-F238E27FC236}">
                      <a16:creationId xmlns:a16="http://schemas.microsoft.com/office/drawing/2014/main" id="{28002053-E7CF-8E31-29BA-2CBB947654D3}"/>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9" name="Freeform 9">
                  <a:extLst>
                    <a:ext uri="{FF2B5EF4-FFF2-40B4-BE49-F238E27FC236}">
                      <a16:creationId xmlns:a16="http://schemas.microsoft.com/office/drawing/2014/main" id="{94472929-8D44-2D6D-B675-89F731F21859}"/>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0" name="Freeform 51">
                  <a:extLst>
                    <a:ext uri="{FF2B5EF4-FFF2-40B4-BE49-F238E27FC236}">
                      <a16:creationId xmlns:a16="http://schemas.microsoft.com/office/drawing/2014/main" id="{4C16DA15-C27E-C9E1-6B00-BED91FA8B92F}"/>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1" name="Freeform 63">
                  <a:extLst>
                    <a:ext uri="{FF2B5EF4-FFF2-40B4-BE49-F238E27FC236}">
                      <a16:creationId xmlns:a16="http://schemas.microsoft.com/office/drawing/2014/main" id="{3CC9F423-463C-F51C-C5E6-199F28D3BDDD}"/>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2" name="Freeform 144">
                  <a:extLst>
                    <a:ext uri="{FF2B5EF4-FFF2-40B4-BE49-F238E27FC236}">
                      <a16:creationId xmlns:a16="http://schemas.microsoft.com/office/drawing/2014/main" id="{EF1B5563-C9DB-F78B-0F03-2C1703D70201}"/>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3" name="Freeform 219">
                  <a:extLst>
                    <a:ext uri="{FF2B5EF4-FFF2-40B4-BE49-F238E27FC236}">
                      <a16:creationId xmlns:a16="http://schemas.microsoft.com/office/drawing/2014/main" id="{D1F58308-D04B-8597-CA28-D6656DCAD092}"/>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4" name="Freeform 29">
                  <a:extLst>
                    <a:ext uri="{FF2B5EF4-FFF2-40B4-BE49-F238E27FC236}">
                      <a16:creationId xmlns:a16="http://schemas.microsoft.com/office/drawing/2014/main" id="{90F7FCC6-5087-4710-1481-5E2B5DE69261}"/>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5" name="Freeform 31">
                  <a:extLst>
                    <a:ext uri="{FF2B5EF4-FFF2-40B4-BE49-F238E27FC236}">
                      <a16:creationId xmlns:a16="http://schemas.microsoft.com/office/drawing/2014/main" id="{09B479F9-F243-807E-F31B-07926A85F87D}"/>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6" name="Freeform 41">
                  <a:extLst>
                    <a:ext uri="{FF2B5EF4-FFF2-40B4-BE49-F238E27FC236}">
                      <a16:creationId xmlns:a16="http://schemas.microsoft.com/office/drawing/2014/main" id="{1E46A51B-6116-D29F-2D0D-C3E1D9D8FCC6}"/>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7" name="Freeform 53">
                  <a:extLst>
                    <a:ext uri="{FF2B5EF4-FFF2-40B4-BE49-F238E27FC236}">
                      <a16:creationId xmlns:a16="http://schemas.microsoft.com/office/drawing/2014/main" id="{B9DFCD59-5AB9-915F-3E80-5823F8ED8F23}"/>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8" name="Freeform 195">
                  <a:extLst>
                    <a:ext uri="{FF2B5EF4-FFF2-40B4-BE49-F238E27FC236}">
                      <a16:creationId xmlns:a16="http://schemas.microsoft.com/office/drawing/2014/main" id="{63E82B15-2CCF-F028-68A7-021B1084893E}"/>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9" name="Freeform 221">
                  <a:extLst>
                    <a:ext uri="{FF2B5EF4-FFF2-40B4-BE49-F238E27FC236}">
                      <a16:creationId xmlns:a16="http://schemas.microsoft.com/office/drawing/2014/main" id="{560832A4-9EB7-E5AC-4E1F-7B4AE849F39D}"/>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E6688FF7-57F5-550B-8D4C-BF041B2BBC9D}"/>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1" name="Freeform 19">
                  <a:extLst>
                    <a:ext uri="{FF2B5EF4-FFF2-40B4-BE49-F238E27FC236}">
                      <a16:creationId xmlns:a16="http://schemas.microsoft.com/office/drawing/2014/main" id="{9CEAFE43-9BBE-F98B-49B1-9EA78011E435}"/>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2" name="Freeform 39">
                  <a:extLst>
                    <a:ext uri="{FF2B5EF4-FFF2-40B4-BE49-F238E27FC236}">
                      <a16:creationId xmlns:a16="http://schemas.microsoft.com/office/drawing/2014/main" id="{54F8BFCA-E42B-75A7-DECD-FA81123FE805}"/>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3" name="Freeform 45">
                  <a:extLst>
                    <a:ext uri="{FF2B5EF4-FFF2-40B4-BE49-F238E27FC236}">
                      <a16:creationId xmlns:a16="http://schemas.microsoft.com/office/drawing/2014/main" id="{4408B802-7051-62D9-622B-65B6D73F4899}"/>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4" name="Freeform 80">
                  <a:extLst>
                    <a:ext uri="{FF2B5EF4-FFF2-40B4-BE49-F238E27FC236}">
                      <a16:creationId xmlns:a16="http://schemas.microsoft.com/office/drawing/2014/main" id="{DA82AD02-B1CB-8DA0-2501-45C911B7FBFC}"/>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5" name="Freeform 86">
                  <a:extLst>
                    <a:ext uri="{FF2B5EF4-FFF2-40B4-BE49-F238E27FC236}">
                      <a16:creationId xmlns:a16="http://schemas.microsoft.com/office/drawing/2014/main" id="{12A7EB54-9256-8605-9E18-A513E9F54030}"/>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6" name="Freeform 92">
                  <a:extLst>
                    <a:ext uri="{FF2B5EF4-FFF2-40B4-BE49-F238E27FC236}">
                      <a16:creationId xmlns:a16="http://schemas.microsoft.com/office/drawing/2014/main" id="{804FD3CC-B89F-4CAC-4A09-CF2CB60AA2B5}"/>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7" name="Freeform 192">
                  <a:extLst>
                    <a:ext uri="{FF2B5EF4-FFF2-40B4-BE49-F238E27FC236}">
                      <a16:creationId xmlns:a16="http://schemas.microsoft.com/office/drawing/2014/main" id="{239C5E9B-FDF6-6EB8-7AC0-4276AA04278D}"/>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8" name="Freeform 146">
                  <a:extLst>
                    <a:ext uri="{FF2B5EF4-FFF2-40B4-BE49-F238E27FC236}">
                      <a16:creationId xmlns:a16="http://schemas.microsoft.com/office/drawing/2014/main" id="{EF9E40CC-E7EE-7949-11CA-2945A94B0C24}"/>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9" name="Freeform 223">
                  <a:extLst>
                    <a:ext uri="{FF2B5EF4-FFF2-40B4-BE49-F238E27FC236}">
                      <a16:creationId xmlns:a16="http://schemas.microsoft.com/office/drawing/2014/main" id="{602B92BA-726B-F73A-4814-F96C366787F3}"/>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0" name="Freeform 78">
                  <a:extLst>
                    <a:ext uri="{FF2B5EF4-FFF2-40B4-BE49-F238E27FC236}">
                      <a16:creationId xmlns:a16="http://schemas.microsoft.com/office/drawing/2014/main" id="{105908B9-3740-83BD-CFF2-48037B20E83A}"/>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E0DD329F-080D-5E82-DDE0-4C2982F76D82}"/>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err="1">
                    <a:solidFill>
                      <a:srgbClr val="1C45EF"/>
                    </a:solidFill>
                    <a:latin typeface="Arial" panose="020B0604020202020204" pitchFamily="34" charset="0"/>
                    <a:ea typeface="Arial" charset="0"/>
                    <a:cs typeface="Arial" panose="020B0604020202020204" pitchFamily="34" charset="0"/>
                  </a:endParaRPr>
                </a:p>
              </p:txBody>
            </p:sp>
          </p:grpSp>
          <p:grpSp>
            <p:nvGrpSpPr>
              <p:cNvPr id="15" name="labels">
                <a:extLst>
                  <a:ext uri="{FF2B5EF4-FFF2-40B4-BE49-F238E27FC236}">
                    <a16:creationId xmlns:a16="http://schemas.microsoft.com/office/drawing/2014/main" id="{5813B715-7417-D848-1767-470046E3E5D5}"/>
                  </a:ext>
                </a:extLst>
              </p:cNvPr>
              <p:cNvGrpSpPr/>
              <p:nvPr/>
            </p:nvGrpSpPr>
            <p:grpSpPr>
              <a:xfrm>
                <a:off x="3397148" y="1752914"/>
                <a:ext cx="6095733" cy="4755942"/>
                <a:chOff x="3397148" y="1752914"/>
                <a:chExt cx="6095733" cy="4755942"/>
              </a:xfrm>
              <a:solidFill>
                <a:schemeClr val="bg1"/>
              </a:solidFill>
            </p:grpSpPr>
            <p:sp>
              <p:nvSpPr>
                <p:cNvPr id="18" name="TextBox 17">
                  <a:extLst>
                    <a:ext uri="{FF2B5EF4-FFF2-40B4-BE49-F238E27FC236}">
                      <a16:creationId xmlns:a16="http://schemas.microsoft.com/office/drawing/2014/main" id="{B4D7EAB9-D698-6D07-28B8-B38F86B3EF4A}"/>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Soome</a:t>
                  </a:r>
                </a:p>
              </p:txBody>
            </p:sp>
            <p:sp>
              <p:nvSpPr>
                <p:cNvPr id="19" name="TextBox 18">
                  <a:extLst>
                    <a:ext uri="{FF2B5EF4-FFF2-40B4-BE49-F238E27FC236}">
                      <a16:creationId xmlns:a16="http://schemas.microsoft.com/office/drawing/2014/main" id="{4530F8A3-9CED-8E3D-441B-DE74F5E439FC}"/>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Rootsi</a:t>
                  </a:r>
                </a:p>
              </p:txBody>
            </p:sp>
            <p:sp>
              <p:nvSpPr>
                <p:cNvPr id="20" name="TextBox 19">
                  <a:extLst>
                    <a:ext uri="{FF2B5EF4-FFF2-40B4-BE49-F238E27FC236}">
                      <a16:creationId xmlns:a16="http://schemas.microsoft.com/office/drawing/2014/main" id="{EE7F12EB-504B-8698-EA77-3C26019135C9}"/>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Eesti</a:t>
                  </a:r>
                </a:p>
              </p:txBody>
            </p:sp>
            <p:sp>
              <p:nvSpPr>
                <p:cNvPr id="21" name="TextBox 20">
                  <a:extLst>
                    <a:ext uri="{FF2B5EF4-FFF2-40B4-BE49-F238E27FC236}">
                      <a16:creationId xmlns:a16="http://schemas.microsoft.com/office/drawing/2014/main" id="{8A724388-E0F6-5924-B050-46F490C5B9BC}"/>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Läti</a:t>
                  </a:r>
                </a:p>
              </p:txBody>
            </p:sp>
            <p:sp>
              <p:nvSpPr>
                <p:cNvPr id="22" name="TextBox 21">
                  <a:extLst>
                    <a:ext uri="{FF2B5EF4-FFF2-40B4-BE49-F238E27FC236}">
                      <a16:creationId xmlns:a16="http://schemas.microsoft.com/office/drawing/2014/main" id="{DE1041EC-637E-C1BB-011F-DF2E00E27D68}"/>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Leedu</a:t>
                  </a:r>
                </a:p>
              </p:txBody>
            </p:sp>
            <p:sp>
              <p:nvSpPr>
                <p:cNvPr id="23" name="TextBox 22">
                  <a:extLst>
                    <a:ext uri="{FF2B5EF4-FFF2-40B4-BE49-F238E27FC236}">
                      <a16:creationId xmlns:a16="http://schemas.microsoft.com/office/drawing/2014/main" id="{5DA6C454-D78E-922C-E0AF-42A0EAA1BB28}"/>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Rumeenia</a:t>
                  </a:r>
                </a:p>
              </p:txBody>
            </p:sp>
            <p:sp>
              <p:nvSpPr>
                <p:cNvPr id="24" name="TextBox 23">
                  <a:extLst>
                    <a:ext uri="{FF2B5EF4-FFF2-40B4-BE49-F238E27FC236}">
                      <a16:creationId xmlns:a16="http://schemas.microsoft.com/office/drawing/2014/main" id="{760662F2-7842-76CB-AFDA-89465C6883FE}"/>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Ungari</a:t>
                  </a:r>
                </a:p>
              </p:txBody>
            </p:sp>
            <p:sp>
              <p:nvSpPr>
                <p:cNvPr id="25" name="TextBox 24">
                  <a:extLst>
                    <a:ext uri="{FF2B5EF4-FFF2-40B4-BE49-F238E27FC236}">
                      <a16:creationId xmlns:a16="http://schemas.microsoft.com/office/drawing/2014/main" id="{2A99C3C1-CF0B-D3B5-6B4B-FA44C9F29D50}"/>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Horvaatia</a:t>
                  </a:r>
                </a:p>
              </p:txBody>
            </p:sp>
            <p:sp>
              <p:nvSpPr>
                <p:cNvPr id="26" name="TextBox 25">
                  <a:extLst>
                    <a:ext uri="{FF2B5EF4-FFF2-40B4-BE49-F238E27FC236}">
                      <a16:creationId xmlns:a16="http://schemas.microsoft.com/office/drawing/2014/main" id="{02F17448-5C4E-E40F-5994-27823E25D42F}"/>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Kreeka</a:t>
                  </a:r>
                </a:p>
              </p:txBody>
            </p:sp>
            <p:sp>
              <p:nvSpPr>
                <p:cNvPr id="27" name="TextBox 26">
                  <a:extLst>
                    <a:ext uri="{FF2B5EF4-FFF2-40B4-BE49-F238E27FC236}">
                      <a16:creationId xmlns:a16="http://schemas.microsoft.com/office/drawing/2014/main" id="{72D6FFF2-5EC4-DDF0-480E-849EC16FEDF2}"/>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Itaalia</a:t>
                  </a:r>
                </a:p>
              </p:txBody>
            </p:sp>
            <p:sp>
              <p:nvSpPr>
                <p:cNvPr id="28" name="TextBox 27">
                  <a:extLst>
                    <a:ext uri="{FF2B5EF4-FFF2-40B4-BE49-F238E27FC236}">
                      <a16:creationId xmlns:a16="http://schemas.microsoft.com/office/drawing/2014/main" id="{71433F1C-9150-503E-3FFB-4844BEE3EB46}"/>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Slovakkia</a:t>
                  </a:r>
                </a:p>
              </p:txBody>
            </p:sp>
            <p:sp>
              <p:nvSpPr>
                <p:cNvPr id="29" name="TextBox 28">
                  <a:extLst>
                    <a:ext uri="{FF2B5EF4-FFF2-40B4-BE49-F238E27FC236}">
                      <a16:creationId xmlns:a16="http://schemas.microsoft.com/office/drawing/2014/main" id="{8278AA36-23CF-F594-6653-C81A0522A672}"/>
                    </a:ext>
                  </a:extLst>
                </p:cNvPr>
                <p:cNvSpPr txBox="1"/>
                <p:nvPr/>
              </p:nvSpPr>
              <p:spPr>
                <a:xfrm>
                  <a:off x="6472319" y="4105730"/>
                  <a:ext cx="506869"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Tšehhi</a:t>
                  </a:r>
                </a:p>
              </p:txBody>
            </p:sp>
            <p:sp>
              <p:nvSpPr>
                <p:cNvPr id="30" name="TextBox 29">
                  <a:extLst>
                    <a:ext uri="{FF2B5EF4-FFF2-40B4-BE49-F238E27FC236}">
                      <a16:creationId xmlns:a16="http://schemas.microsoft.com/office/drawing/2014/main" id="{E87CB457-5ED9-A2AF-D84E-44A804F2B256}"/>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Poola</a:t>
                  </a:r>
                </a:p>
              </p:txBody>
            </p:sp>
            <p:sp>
              <p:nvSpPr>
                <p:cNvPr id="31" name="TextBox 30">
                  <a:extLst>
                    <a:ext uri="{FF2B5EF4-FFF2-40B4-BE49-F238E27FC236}">
                      <a16:creationId xmlns:a16="http://schemas.microsoft.com/office/drawing/2014/main" id="{4568786B-8237-AD5F-4ACB-DF175B377F19}"/>
                    </a:ext>
                  </a:extLst>
                </p:cNvPr>
                <p:cNvSpPr txBox="1"/>
                <p:nvPr/>
              </p:nvSpPr>
              <p:spPr>
                <a:xfrm>
                  <a:off x="4937559" y="4723154"/>
                  <a:ext cx="717850" cy="200055"/>
                </a:xfrm>
                <a:prstGeom prst="rect">
                  <a:avLst/>
                </a:prstGeom>
                <a:solidFill>
                  <a:schemeClr val="bg1">
                    <a:alpha val="84000"/>
                  </a:schemeClr>
                </a:solidFill>
                <a:ln>
                  <a:noFill/>
                </a:ln>
              </p:spPr>
              <p:txBody>
                <a:bodyPr wrap="square" rtlCol="0" anchor="ctr">
                  <a:spAutoFit/>
                </a:bodyPr>
                <a:lstStyle/>
                <a:p>
                  <a:pPr algn="ctr"/>
                  <a:r>
                    <a:rPr lang="et-EE" sz="700" dirty="0">
                      <a:latin typeface="Arial" panose="020B0604020202020204" pitchFamily="34" charset="0"/>
                      <a:cs typeface="Arial" panose="020B0604020202020204" pitchFamily="34" charset="0"/>
                    </a:rPr>
                    <a:t>Prantsusmaa</a:t>
                  </a:r>
                </a:p>
              </p:txBody>
            </p:sp>
            <p:sp>
              <p:nvSpPr>
                <p:cNvPr id="32" name="TextBox 31">
                  <a:extLst>
                    <a:ext uri="{FF2B5EF4-FFF2-40B4-BE49-F238E27FC236}">
                      <a16:creationId xmlns:a16="http://schemas.microsoft.com/office/drawing/2014/main" id="{E3A38B24-4678-102D-C761-B98DC20B801D}"/>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Hispaania</a:t>
                  </a:r>
                </a:p>
              </p:txBody>
            </p:sp>
            <p:sp>
              <p:nvSpPr>
                <p:cNvPr id="34" name="TextBox 33">
                  <a:extLst>
                    <a:ext uri="{FF2B5EF4-FFF2-40B4-BE49-F238E27FC236}">
                      <a16:creationId xmlns:a16="http://schemas.microsoft.com/office/drawing/2014/main" id="{4339BC18-9D71-0392-BA37-F5CC4626D29F}"/>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Portugal</a:t>
                  </a:r>
                </a:p>
              </p:txBody>
            </p:sp>
            <p:sp>
              <p:nvSpPr>
                <p:cNvPr id="35" name="TextBox 34">
                  <a:extLst>
                    <a:ext uri="{FF2B5EF4-FFF2-40B4-BE49-F238E27FC236}">
                      <a16:creationId xmlns:a16="http://schemas.microsoft.com/office/drawing/2014/main" id="{1C7CF554-E3BF-6298-4663-FE35D62346D7}"/>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Iirimaa</a:t>
                  </a:r>
                </a:p>
              </p:txBody>
            </p:sp>
            <p:sp>
              <p:nvSpPr>
                <p:cNvPr id="36" name="TextBox 35">
                  <a:extLst>
                    <a:ext uri="{FF2B5EF4-FFF2-40B4-BE49-F238E27FC236}">
                      <a16:creationId xmlns:a16="http://schemas.microsoft.com/office/drawing/2014/main" id="{934722D8-050A-128D-D1F7-035B993CE663}"/>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Belgia</a:t>
                  </a:r>
                </a:p>
              </p:txBody>
            </p:sp>
            <p:sp>
              <p:nvSpPr>
                <p:cNvPr id="37" name="TextBox 36">
                  <a:extLst>
                    <a:ext uri="{FF2B5EF4-FFF2-40B4-BE49-F238E27FC236}">
                      <a16:creationId xmlns:a16="http://schemas.microsoft.com/office/drawing/2014/main" id="{A212D07F-D337-9037-E905-E15551B49E6B}"/>
                    </a:ext>
                  </a:extLst>
                </p:cNvPr>
                <p:cNvSpPr txBox="1"/>
                <p:nvPr/>
              </p:nvSpPr>
              <p:spPr>
                <a:xfrm>
                  <a:off x="6090942" y="4865505"/>
                  <a:ext cx="644024" cy="200055"/>
                </a:xfrm>
                <a:prstGeom prst="rect">
                  <a:avLst/>
                </a:prstGeom>
                <a:solidFill>
                  <a:schemeClr val="bg1">
                    <a:alpha val="84000"/>
                  </a:schemeClr>
                </a:solidFill>
                <a:ln>
                  <a:noFill/>
                </a:ln>
              </p:spPr>
              <p:txBody>
                <a:bodyPr wrap="square" rtlCol="0" anchor="ctr">
                  <a:spAutoFit/>
                </a:bodyPr>
                <a:lstStyle/>
                <a:p>
                  <a:pPr algn="ctr"/>
                  <a:r>
                    <a:rPr lang="et-EE" sz="700" dirty="0">
                      <a:latin typeface="Arial" panose="020B0604020202020204" pitchFamily="34" charset="0"/>
                      <a:cs typeface="Arial" panose="020B0604020202020204" pitchFamily="34" charset="0"/>
                    </a:rPr>
                    <a:t>Sloveenia</a:t>
                  </a:r>
                </a:p>
              </p:txBody>
            </p:sp>
            <p:sp>
              <p:nvSpPr>
                <p:cNvPr id="38" name="TextBox 37">
                  <a:extLst>
                    <a:ext uri="{FF2B5EF4-FFF2-40B4-BE49-F238E27FC236}">
                      <a16:creationId xmlns:a16="http://schemas.microsoft.com/office/drawing/2014/main" id="{4A2315B7-4CA8-8184-C0FE-0C8E0442401C}"/>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Bulgaaria</a:t>
                  </a:r>
                </a:p>
              </p:txBody>
            </p:sp>
            <p:sp>
              <p:nvSpPr>
                <p:cNvPr id="39" name="TextBox 38">
                  <a:extLst>
                    <a:ext uri="{FF2B5EF4-FFF2-40B4-BE49-F238E27FC236}">
                      <a16:creationId xmlns:a16="http://schemas.microsoft.com/office/drawing/2014/main" id="{BE7226A5-AC80-709F-60F2-9701AFEDFDF1}"/>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Saksamaa</a:t>
                  </a:r>
                </a:p>
              </p:txBody>
            </p:sp>
            <p:sp>
              <p:nvSpPr>
                <p:cNvPr id="40" name="TextBox 39">
                  <a:extLst>
                    <a:ext uri="{FF2B5EF4-FFF2-40B4-BE49-F238E27FC236}">
                      <a16:creationId xmlns:a16="http://schemas.microsoft.com/office/drawing/2014/main" id="{C5948786-520D-2163-689B-1A3E263A66E9}"/>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Austria</a:t>
                  </a:r>
                </a:p>
              </p:txBody>
            </p:sp>
            <p:sp>
              <p:nvSpPr>
                <p:cNvPr id="41" name="TextBox 40">
                  <a:extLst>
                    <a:ext uri="{FF2B5EF4-FFF2-40B4-BE49-F238E27FC236}">
                      <a16:creationId xmlns:a16="http://schemas.microsoft.com/office/drawing/2014/main" id="{F41E61C0-2E78-0713-0B31-807A93D55E52}"/>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Madalmaad</a:t>
                  </a:r>
                </a:p>
              </p:txBody>
            </p:sp>
            <p:sp>
              <p:nvSpPr>
                <p:cNvPr id="42" name="TextBox 41">
                  <a:extLst>
                    <a:ext uri="{FF2B5EF4-FFF2-40B4-BE49-F238E27FC236}">
                      <a16:creationId xmlns:a16="http://schemas.microsoft.com/office/drawing/2014/main" id="{E478DA80-BCCA-3D47-52E6-0D22E00DA564}"/>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Taani</a:t>
                  </a:r>
                </a:p>
              </p:txBody>
            </p:sp>
            <p:sp>
              <p:nvSpPr>
                <p:cNvPr id="43" name="TextBox 42">
                  <a:extLst>
                    <a:ext uri="{FF2B5EF4-FFF2-40B4-BE49-F238E27FC236}">
                      <a16:creationId xmlns:a16="http://schemas.microsoft.com/office/drawing/2014/main" id="{A711AD74-686E-DE52-BF46-DE8BD372B854}"/>
                    </a:ext>
                  </a:extLst>
                </p:cNvPr>
                <p:cNvSpPr txBox="1"/>
                <p:nvPr/>
              </p:nvSpPr>
              <p:spPr>
                <a:xfrm>
                  <a:off x="5600119" y="4353198"/>
                  <a:ext cx="704874" cy="200055"/>
                </a:xfrm>
                <a:prstGeom prst="rect">
                  <a:avLst/>
                </a:prstGeom>
                <a:solidFill>
                  <a:schemeClr val="bg1">
                    <a:alpha val="84000"/>
                  </a:schemeClr>
                </a:solidFill>
                <a:ln>
                  <a:noFill/>
                </a:ln>
              </p:spPr>
              <p:txBody>
                <a:bodyPr wrap="square" rtlCol="0" anchor="ctr">
                  <a:spAutoFit/>
                </a:bodyPr>
                <a:lstStyle/>
                <a:p>
                  <a:pPr algn="ctr"/>
                  <a:r>
                    <a:rPr lang="et-EE" sz="700">
                      <a:latin typeface="Arial" panose="020B0604020202020204" pitchFamily="34" charset="0"/>
                      <a:cs typeface="Arial" panose="020B0604020202020204" pitchFamily="34" charset="0"/>
                    </a:rPr>
                    <a:t>Luksemburg</a:t>
                  </a:r>
                </a:p>
              </p:txBody>
            </p:sp>
            <p:sp>
              <p:nvSpPr>
                <p:cNvPr id="44" name="TextBox 43">
                  <a:extLst>
                    <a:ext uri="{FF2B5EF4-FFF2-40B4-BE49-F238E27FC236}">
                      <a16:creationId xmlns:a16="http://schemas.microsoft.com/office/drawing/2014/main" id="{ED8D04FD-A43F-83AF-31F1-43808B6879DB}"/>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et-EE" sz="700">
                      <a:latin typeface="Arial" panose="020B0604020202020204" pitchFamily="34" charset="0"/>
                      <a:cs typeface="Arial" panose="020B0604020202020204" pitchFamily="34" charset="0"/>
                    </a:rPr>
                    <a:t>Küpros</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et-EE"/>
              <a:t>1952–1992</a:t>
            </a:r>
          </a:p>
          <a:p>
            <a:pPr lvl="1"/>
            <a:endParaRPr lang="es-ES" dirty="0"/>
          </a:p>
          <a:p>
            <a:pPr lvl="1" algn="ctr"/>
            <a:r>
              <a:rPr lang="et-EE"/>
              <a:t>Uute riikide ühinemine ja rohkem koostöövaldkondi</a:t>
            </a:r>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et-EE"/>
              <a:t>1945</a:t>
            </a:r>
          </a:p>
          <a:p>
            <a:pPr lvl="1" algn="ctr"/>
            <a:endParaRPr lang="es-ES" dirty="0"/>
          </a:p>
          <a:p>
            <a:pPr lvl="1" algn="ctr"/>
            <a:r>
              <a:rPr lang="et-EE"/>
              <a:t>„Mitte kunagi enam!“</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et-EE"/>
              <a:t>1951/1952</a:t>
            </a:r>
          </a:p>
          <a:p>
            <a:pPr lvl="1"/>
            <a:endParaRPr lang="es-ES" dirty="0"/>
          </a:p>
          <a:p>
            <a:pPr lvl="1" algn="ctr"/>
            <a:r>
              <a:rPr lang="et-EE"/>
              <a:t>Euroopa Söe- ja Teraseühendus</a:t>
            </a:r>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et-EE"/>
              <a:t>Kuidas Euroopa Liit alguse sai?</a:t>
            </a:r>
          </a:p>
          <a:p>
            <a:pPr>
              <a:lnSpc>
                <a:spcPts val="3000"/>
              </a:lnSpc>
            </a:pPr>
            <a:r>
              <a:rPr lang="et-EE">
                <a:solidFill>
                  <a:schemeClr val="accent2"/>
                </a:solidFill>
              </a:rPr>
              <a:t>⸺</a:t>
            </a: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t-EE" dirty="0"/>
              <a:t>1992/1993</a:t>
            </a:r>
          </a:p>
          <a:p>
            <a:pPr lvl="1" algn="ctr"/>
            <a:endParaRPr lang="es-ES" dirty="0"/>
          </a:p>
          <a:p>
            <a:pPr lvl="1" algn="ctr"/>
            <a:r>
              <a:rPr lang="et-EE" dirty="0"/>
              <a:t>Maastrichti leping – </a:t>
            </a:r>
            <a:br>
              <a:rPr lang="et-EE" dirty="0"/>
            </a:br>
            <a:r>
              <a:rPr lang="et-EE" dirty="0"/>
              <a:t>Euroopa Liit</a:t>
            </a:r>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t-EE" dirty="0"/>
              <a:t>1993 </a:t>
            </a:r>
            <a:r>
              <a:rPr lang="et-EE" dirty="0">
                <a:sym typeface="Wingdings" panose="05000000000000000000" pitchFamily="2" charset="2"/>
              </a:rPr>
              <a:t></a:t>
            </a:r>
          </a:p>
          <a:p>
            <a:pPr algn="ctr"/>
            <a:endParaRPr lang="es-ES" dirty="0"/>
          </a:p>
          <a:p>
            <a:pPr lvl="1" algn="ctr"/>
            <a:r>
              <a:rPr lang="et-EE" dirty="0"/>
              <a:t>Üha tihedam koostöö liikmesriikide vahel, keda praeguseks on 27</a:t>
            </a:r>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et-EE"/>
              <a:t>ELi institutsioonid</a:t>
            </a:r>
          </a:p>
          <a:p>
            <a:pPr>
              <a:lnSpc>
                <a:spcPts val="3000"/>
              </a:lnSpc>
            </a:pPr>
            <a:r>
              <a:rPr lang="et-EE">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5" name="Picture 4">
            <a:extLst>
              <a:ext uri="{FF2B5EF4-FFF2-40B4-BE49-F238E27FC236}">
                <a16:creationId xmlns:a16="http://schemas.microsoft.com/office/drawing/2014/main" id="{F6BB1EDC-07C6-7066-8A4A-8A899A55F3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0576" y="1925988"/>
            <a:ext cx="2413793" cy="1609195"/>
          </a:xfrm>
          <a:prstGeom prst="rect">
            <a:avLst/>
          </a:prstGeom>
        </p:spPr>
      </p:pic>
      <p:pic>
        <p:nvPicPr>
          <p:cNvPr id="8" name="Picture 7">
            <a:extLst>
              <a:ext uri="{FF2B5EF4-FFF2-40B4-BE49-F238E27FC236}">
                <a16:creationId xmlns:a16="http://schemas.microsoft.com/office/drawing/2014/main" id="{B97BFDB9-6C63-D0CF-CC9F-1AF3D9E365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7633" y="1988316"/>
            <a:ext cx="2074896" cy="1440684"/>
          </a:xfrm>
          <a:prstGeom prst="rect">
            <a:avLst/>
          </a:prstGeom>
        </p:spPr>
      </p:pic>
      <p:pic>
        <p:nvPicPr>
          <p:cNvPr id="9" name="Picture 8">
            <a:extLst>
              <a:ext uri="{FF2B5EF4-FFF2-40B4-BE49-F238E27FC236}">
                <a16:creationId xmlns:a16="http://schemas.microsoft.com/office/drawing/2014/main" id="{032994AF-25F1-16AB-EA51-B065DF93C1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0983" y="4256409"/>
            <a:ext cx="1650317" cy="1556250"/>
          </a:xfrm>
          <a:prstGeom prst="rect">
            <a:avLst/>
          </a:prstGeom>
        </p:spPr>
      </p:pic>
      <p:pic>
        <p:nvPicPr>
          <p:cNvPr id="11" name="Picture 10">
            <a:extLst>
              <a:ext uri="{FF2B5EF4-FFF2-40B4-BE49-F238E27FC236}">
                <a16:creationId xmlns:a16="http://schemas.microsoft.com/office/drawing/2014/main" id="{873CB7E9-3A01-728E-7D04-1A6123DB50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0576" y="4238982"/>
            <a:ext cx="2090874" cy="1695561"/>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et-EE"/>
              <a:t>ELi õigusaktid</a:t>
            </a:r>
          </a:p>
          <a:p>
            <a:pPr>
              <a:lnSpc>
                <a:spcPts val="3000"/>
              </a:lnSpc>
            </a:pPr>
            <a:r>
              <a:rPr lang="et-EE">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t-EE" sz="1100" b="1">
                <a:solidFill>
                  <a:srgbClr val="1C45EF"/>
                </a:solidFill>
                <a:latin typeface="Source Sans 3" panose="020B0303030403020204" pitchFamily="34" charset="0"/>
                <a:cs typeface="Arial" panose="020B0604020202020204" pitchFamily="34" charset="0"/>
              </a:rPr>
              <a:t>ettepanek</a:t>
            </a: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et-EE" sz="1400" b="1">
                <a:solidFill>
                  <a:srgbClr val="404A52"/>
                </a:solidFill>
                <a:latin typeface="Source Sans 3" panose="020B0303030403020204" pitchFamily="34" charset="0"/>
                <a:ea typeface="Arial" charset="0"/>
                <a:cs typeface="Arial" panose="020B0604020202020204" pitchFamily="34" charset="0"/>
              </a:rPr>
              <a:t>Euroopa Komisjon</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et-EE" sz="1400" b="1">
                <a:solidFill>
                  <a:srgbClr val="1C45EF"/>
                </a:solidFill>
                <a:latin typeface="Source Sans 3" panose="020B0303030403020204" pitchFamily="34" charset="0"/>
                <a:ea typeface="Arial" charset="0"/>
                <a:cs typeface="Arial" panose="020B0604020202020204" pitchFamily="34" charset="0"/>
              </a:rPr>
              <a:t>poliitilised suunised</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310682" y="3252764"/>
            <a:ext cx="1641136" cy="503677"/>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et-EE" sz="1400" b="1">
                <a:solidFill>
                  <a:srgbClr val="404A52"/>
                </a:solidFill>
                <a:latin typeface="Source Sans 3" panose="020B0303030403020204" pitchFamily="34" charset="0"/>
                <a:ea typeface="Arial" charset="0"/>
                <a:cs typeface="Arial" panose="020B0604020202020204" pitchFamily="34" charset="0"/>
              </a:rPr>
              <a:t>Euroopa Liidu Nõukogu</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et-EE" sz="1400" b="1">
                <a:solidFill>
                  <a:srgbClr val="404A52"/>
                </a:solidFill>
                <a:latin typeface="Source Sans 3" panose="020B0303030403020204" pitchFamily="34" charset="0"/>
                <a:ea typeface="Arial" charset="0"/>
                <a:cs typeface="Arial" panose="020B0604020202020204" pitchFamily="34" charset="0"/>
              </a:rPr>
              <a:t>Euroopa Parlament</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t-EE" sz="1100" b="1">
                <a:solidFill>
                  <a:srgbClr val="1C45EF"/>
                </a:solidFill>
                <a:latin typeface="Source Sans 3" panose="020B0303030403020204" pitchFamily="34" charset="0"/>
                <a:cs typeface="Arial" panose="020B0604020202020204" pitchFamily="34" charset="0"/>
              </a:rPr>
              <a:t>vastuvõtmine</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et-EE" sz="1400" b="1">
                <a:solidFill>
                  <a:srgbClr val="404A52"/>
                </a:solidFill>
                <a:latin typeface="Source Sans 3" panose="020B0303030403020204" pitchFamily="34" charset="0"/>
                <a:ea typeface="Arial" charset="0"/>
                <a:cs typeface="Arial" panose="020B0604020202020204" pitchFamily="34" charset="0"/>
              </a:rPr>
              <a:t>Euroopa Ülemkogu</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516793" y="4570757"/>
            <a:ext cx="2557033"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et-EE" sz="1200" b="0">
                <a:latin typeface="Source Sans 3" panose="020B0303030403020204" pitchFamily="34" charset="0"/>
              </a:rPr>
              <a:t>mõlemad arutavad ja muudavad kavandatud õigusakte ning hääletavad nende üle</a:t>
            </a: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et-EE"/>
              <a:t>[RIIGI NIMI] ELis</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et-EE" sz="2200" b="0">
                <a:solidFill>
                  <a:srgbClr val="010101"/>
                </a:solidFill>
                <a:latin typeface="Source Sans 3" panose="020B0303030403020204" pitchFamily="34" charset="0"/>
                <a:sym typeface="Wingdings" panose="05000000000000000000" pitchFamily="2" charset="2"/>
              </a:rPr>
              <a:t> Me ühinesime Euroopa Liiduga aastal </a:t>
            </a:r>
            <a:r>
              <a:rPr lang="et-EE" sz="2200">
                <a:solidFill>
                  <a:srgbClr val="010101"/>
                </a:solidFill>
                <a:latin typeface="Source Sans 3" panose="020B0303030403020204" pitchFamily="34" charset="0"/>
                <a:sym typeface="Wingdings" panose="05000000000000000000" pitchFamily="2" charset="2"/>
              </a:rPr>
              <a:t>[aastaarv]</a:t>
            </a:r>
            <a:r>
              <a:rPr lang="et-EE" sz="2200" b="0">
                <a:solidFill>
                  <a:srgbClr val="010101"/>
                </a:solidFill>
                <a:latin typeface="Source Sans 3" panose="020B0303030403020204" pitchFamily="34" charset="0"/>
                <a:sym typeface="Wingdings" panose="05000000000000000000" pitchFamily="2" charset="2"/>
              </a:rPr>
              <a:t>.</a:t>
            </a:r>
            <a:br>
              <a:rPr lang="et-EE" sz="2200" b="0">
                <a:solidFill>
                  <a:srgbClr val="010101"/>
                </a:solidFill>
                <a:latin typeface="Source Sans 3" panose="020B0303030403020204" pitchFamily="34" charset="0"/>
                <a:sym typeface="Wingdings" panose="05000000000000000000" pitchFamily="2" charset="2"/>
              </a:rPr>
            </a:br>
            <a:endParaRPr lang="et-EE" sz="2200" b="0">
              <a:solidFill>
                <a:srgbClr val="010101"/>
              </a:solidFill>
              <a:latin typeface="Source Sans 3" panose="020B0303030403020204" pitchFamily="34" charset="0"/>
              <a:sym typeface="Wingdings" panose="05000000000000000000" pitchFamily="2" charset="2"/>
            </a:endParaRPr>
          </a:p>
          <a:p>
            <a:pPr>
              <a:lnSpc>
                <a:spcPct val="100000"/>
              </a:lnSpc>
            </a:pPr>
            <a:r>
              <a:rPr lang="et-EE" sz="2200" b="0">
                <a:solidFill>
                  <a:srgbClr val="010101"/>
                </a:solidFill>
                <a:latin typeface="Source Sans 3" panose="020B0303030403020204" pitchFamily="34" charset="0"/>
                <a:sym typeface="Wingdings" panose="05000000000000000000" pitchFamily="2" charset="2"/>
              </a:rPr>
              <a:t> Meil on Euroopa Parlamendis </a:t>
            </a:r>
            <a:r>
              <a:rPr lang="et-EE" sz="2200">
                <a:solidFill>
                  <a:srgbClr val="010101"/>
                </a:solidFill>
                <a:latin typeface="Source Sans 3" panose="020B0303030403020204" pitchFamily="34" charset="0"/>
                <a:sym typeface="Wingdings" panose="05000000000000000000" pitchFamily="2" charset="2"/>
              </a:rPr>
              <a:t>[arv] </a:t>
            </a:r>
            <a:r>
              <a:rPr lang="et-EE" sz="2200" b="0">
                <a:solidFill>
                  <a:srgbClr val="010101"/>
                </a:solidFill>
                <a:latin typeface="Source Sans 3" panose="020B0303030403020204" pitchFamily="34" charset="0"/>
                <a:sym typeface="Wingdings" panose="05000000000000000000" pitchFamily="2" charset="2"/>
              </a:rPr>
              <a:t>kohta.</a:t>
            </a:r>
            <a:br>
              <a:rPr lang="et-EE" sz="2200" b="0">
                <a:solidFill>
                  <a:srgbClr val="010101"/>
                </a:solidFill>
                <a:latin typeface="Source Sans 3" panose="020B0303030403020204" pitchFamily="34" charset="0"/>
                <a:sym typeface="Wingdings" panose="05000000000000000000" pitchFamily="2" charset="2"/>
              </a:rPr>
            </a:br>
            <a:endParaRPr lang="et-EE" sz="2200" b="0">
              <a:solidFill>
                <a:srgbClr val="010101"/>
              </a:solidFill>
              <a:latin typeface="Source Sans 3" panose="020B0303030403020204" pitchFamily="34" charset="0"/>
              <a:sym typeface="Wingdings" panose="05000000000000000000" pitchFamily="2" charset="2"/>
            </a:endParaRPr>
          </a:p>
          <a:p>
            <a:pPr>
              <a:lnSpc>
                <a:spcPct val="100000"/>
              </a:lnSpc>
            </a:pPr>
            <a:r>
              <a:rPr lang="et-EE" sz="2200" b="0">
                <a:solidFill>
                  <a:srgbClr val="010101"/>
                </a:solidFill>
                <a:latin typeface="Source Sans 3" panose="020B0303030403020204" pitchFamily="34" charset="0"/>
                <a:sym typeface="Wingdings" panose="05000000000000000000" pitchFamily="2" charset="2"/>
              </a:rPr>
              <a:t> Meie volinik Euroopa Komisjonis on </a:t>
            </a:r>
            <a:r>
              <a:rPr lang="et-EE" sz="2200">
                <a:solidFill>
                  <a:srgbClr val="010101"/>
                </a:solidFill>
                <a:latin typeface="Source Sans 3" panose="020B0303030403020204" pitchFamily="34" charset="0"/>
                <a:sym typeface="Wingdings" panose="05000000000000000000" pitchFamily="2" charset="2"/>
              </a:rPr>
              <a:t>[nimi]</a:t>
            </a:r>
            <a:r>
              <a:rPr lang="et-EE" sz="2200" b="0">
                <a:solidFill>
                  <a:srgbClr val="010101"/>
                </a:solidFill>
                <a:latin typeface="Source Sans 3" panose="020B0303030403020204" pitchFamily="34" charset="0"/>
                <a:sym typeface="Wingdings" panose="05000000000000000000" pitchFamily="2" charset="2"/>
              </a:rPr>
              <a:t>,</a:t>
            </a:r>
            <a:r>
              <a:rPr lang="et-EE" sz="2200">
                <a:solidFill>
                  <a:srgbClr val="010101"/>
                </a:solidFill>
                <a:latin typeface="Source Sans 3" panose="020B0303030403020204" pitchFamily="34" charset="0"/>
                <a:sym typeface="Wingdings" panose="05000000000000000000" pitchFamily="2" charset="2"/>
              </a:rPr>
              <a:t> </a:t>
            </a:r>
            <a:r>
              <a:rPr lang="et-EE" sz="2200" b="0">
                <a:solidFill>
                  <a:srgbClr val="010101"/>
                </a:solidFill>
                <a:latin typeface="Source Sans 3" panose="020B0303030403020204" pitchFamily="34" charset="0"/>
                <a:sym typeface="Wingdings" panose="05000000000000000000" pitchFamily="2" charset="2"/>
              </a:rPr>
              <a:t>kes vastutab </a:t>
            </a:r>
            <a:r>
              <a:rPr lang="et-EE" sz="2200">
                <a:solidFill>
                  <a:srgbClr val="010101"/>
                </a:solidFill>
                <a:latin typeface="Source Sans 3" panose="020B0303030403020204" pitchFamily="34" charset="0"/>
                <a:sym typeface="Wingdings" panose="05000000000000000000" pitchFamily="2" charset="2"/>
              </a:rPr>
              <a:t>[konkreetne poliitikavaldkond]</a:t>
            </a:r>
            <a:r>
              <a:rPr lang="et-EE" sz="2200" b="0">
                <a:solidFill>
                  <a:srgbClr val="010101"/>
                </a:solidFill>
                <a:latin typeface="Source Sans 3" panose="020B0303030403020204" pitchFamily="34" charset="0"/>
                <a:sym typeface="Wingdings" panose="05000000000000000000" pitchFamily="2" charset="2"/>
              </a:rPr>
              <a:t> eest.</a:t>
            </a:r>
            <a:br>
              <a:rPr lang="et-EE" sz="2200" b="0">
                <a:solidFill>
                  <a:srgbClr val="010101"/>
                </a:solidFill>
                <a:latin typeface="Source Sans 3" panose="020B0303030403020204" pitchFamily="34" charset="0"/>
                <a:sym typeface="Wingdings" panose="05000000000000000000" pitchFamily="2" charset="2"/>
              </a:rPr>
            </a:br>
            <a:endParaRPr lang="et-EE" sz="2200" b="0">
              <a:solidFill>
                <a:srgbClr val="010101"/>
              </a:solidFill>
              <a:latin typeface="Source Sans 3" panose="020B0303030403020204" pitchFamily="34" charset="0"/>
              <a:sym typeface="Wingdings" panose="05000000000000000000" pitchFamily="2" charset="2"/>
            </a:endParaRPr>
          </a:p>
          <a:p>
            <a:pPr>
              <a:lnSpc>
                <a:spcPct val="100000"/>
              </a:lnSpc>
            </a:pPr>
            <a:r>
              <a:rPr lang="et-EE" sz="2200" b="0">
                <a:solidFill>
                  <a:srgbClr val="010101"/>
                </a:solidFill>
                <a:latin typeface="Source Sans 3" panose="020B0303030403020204" pitchFamily="34" charset="0"/>
                <a:sym typeface="Wingdings" panose="05000000000000000000" pitchFamily="2" charset="2"/>
              </a:rPr>
              <a:t> Meie ministrid </a:t>
            </a:r>
            <a:r>
              <a:rPr lang="et-EE" sz="2200">
                <a:solidFill>
                  <a:srgbClr val="010101"/>
                </a:solidFill>
                <a:latin typeface="Source Sans 3" panose="020B0303030403020204" pitchFamily="34" charset="0"/>
                <a:sym typeface="Wingdings" panose="05000000000000000000" pitchFamily="2" charset="2"/>
              </a:rPr>
              <a:t>[nimi ja portfell] </a:t>
            </a:r>
            <a:r>
              <a:rPr lang="et-EE" sz="2200" b="0">
                <a:solidFill>
                  <a:srgbClr val="010101"/>
                </a:solidFill>
                <a:latin typeface="Source Sans 3" panose="020B0303030403020204" pitchFamily="34" charset="0"/>
                <a:sym typeface="Wingdings" panose="05000000000000000000" pitchFamily="2" charset="2"/>
              </a:rPr>
              <a:t>ja </a:t>
            </a:r>
            <a:r>
              <a:rPr lang="et-EE" sz="2200">
                <a:solidFill>
                  <a:srgbClr val="010101"/>
                </a:solidFill>
                <a:latin typeface="Source Sans 3" panose="020B0303030403020204" pitchFamily="34" charset="0"/>
                <a:sym typeface="Wingdings" panose="05000000000000000000" pitchFamily="2" charset="2"/>
              </a:rPr>
              <a:t>[nimi ja portfell] </a:t>
            </a:r>
            <a:r>
              <a:rPr lang="et-EE" sz="2200" b="0">
                <a:solidFill>
                  <a:srgbClr val="010101"/>
                </a:solidFill>
                <a:latin typeface="Source Sans 3" panose="020B0303030403020204" pitchFamily="34" charset="0"/>
                <a:sym typeface="Wingdings" panose="05000000000000000000" pitchFamily="2" charset="2"/>
              </a:rPr>
              <a:t>teevad sageli teistega ELis koostööd. Nad kohtuvad oma kolleegidega teistest liikmesriikidest Euroopa Liidu Nõukogus. </a:t>
            </a:r>
            <a:br>
              <a:rPr lang="et-EE" sz="2200" b="0">
                <a:solidFill>
                  <a:srgbClr val="010101"/>
                </a:solidFill>
                <a:latin typeface="Source Sans 3" panose="020B0303030403020204" pitchFamily="34" charset="0"/>
                <a:sym typeface="Wingdings" panose="05000000000000000000" pitchFamily="2" charset="2"/>
              </a:rPr>
            </a:br>
            <a:endParaRPr lang="et-EE" sz="2200" b="0">
              <a:solidFill>
                <a:srgbClr val="010101"/>
              </a:solidFill>
              <a:latin typeface="Source Sans 3" panose="020B0303030403020204" pitchFamily="34" charset="0"/>
              <a:sym typeface="Wingdings" panose="05000000000000000000" pitchFamily="2" charset="2"/>
            </a:endParaRPr>
          </a:p>
          <a:p>
            <a:pPr>
              <a:lnSpc>
                <a:spcPct val="100000"/>
              </a:lnSpc>
            </a:pPr>
            <a:r>
              <a:rPr lang="et-EE" sz="2200" b="0">
                <a:solidFill>
                  <a:srgbClr val="010101"/>
                </a:solidFill>
                <a:latin typeface="Source Sans 3" panose="020B0303030403020204" pitchFamily="34" charset="0"/>
                <a:sym typeface="Wingdings" panose="05000000000000000000" pitchFamily="2" charset="2"/>
              </a:rPr>
              <a:t> Meie </a:t>
            </a:r>
            <a:r>
              <a:rPr lang="et-EE" sz="2200">
                <a:solidFill>
                  <a:srgbClr val="010101"/>
                </a:solidFill>
                <a:latin typeface="Source Sans 3" panose="020B0303030403020204" pitchFamily="34" charset="0"/>
                <a:sym typeface="Wingdings" panose="05000000000000000000" pitchFamily="2" charset="2"/>
              </a:rPr>
              <a:t>[riigipea/valitsusjuht] [nimi] </a:t>
            </a:r>
            <a:r>
              <a:rPr lang="et-EE" sz="2200" b="0">
                <a:solidFill>
                  <a:srgbClr val="010101"/>
                </a:solidFill>
                <a:latin typeface="Source Sans 3" panose="020B0303030403020204" pitchFamily="34" charset="0"/>
                <a:sym typeface="Wingdings" panose="05000000000000000000" pitchFamily="2" charset="2"/>
              </a:rPr>
              <a:t>osaleb ELi tippkohtumistel Euroopa Ülemkogu liikmena.</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et-EE"/>
              <a:t>[PIIRKONNA NIMI] ELis</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45093"/>
            <a:ext cx="4125172" cy="3866570"/>
          </a:xfrm>
        </p:spPr>
        <p:txBody>
          <a:bodyPr/>
          <a:lstStyle/>
          <a:p>
            <a:pPr algn="ctr"/>
            <a:endParaRPr lang="en-GB" dirty="0"/>
          </a:p>
          <a:p>
            <a:pPr algn="ctr"/>
            <a:endParaRPr lang="en-GB" dirty="0"/>
          </a:p>
          <a:p>
            <a:pPr algn="ctr"/>
            <a:endParaRPr lang="en-GB" dirty="0"/>
          </a:p>
          <a:p>
            <a:pPr algn="ctr"/>
            <a:endParaRPr lang="en-GB" dirty="0"/>
          </a:p>
          <a:p>
            <a:pPr algn="ctr"/>
            <a:r>
              <a:rPr lang="et-EE" dirty="0"/>
              <a:t>[Kuvatõmmis projektist]</a:t>
            </a:r>
          </a:p>
        </p:txBody>
      </p:sp>
      <p:pic>
        <p:nvPicPr>
          <p:cNvPr id="2" name="Picture 1">
            <a:extLst>
              <a:ext uri="{FF2B5EF4-FFF2-40B4-BE49-F238E27FC236}">
                <a16:creationId xmlns:a16="http://schemas.microsoft.com/office/drawing/2014/main" id="{234EB734-290D-A23F-56BD-8EB45282F0BA}"/>
              </a:ext>
            </a:extLst>
          </p:cNvPr>
          <p:cNvPicPr>
            <a:picLocks noChangeAspect="1"/>
          </p:cNvPicPr>
          <p:nvPr/>
        </p:nvPicPr>
        <p:blipFill>
          <a:blip r:embed="rId5"/>
          <a:stretch>
            <a:fillRect/>
          </a:stretch>
        </p:blipFill>
        <p:spPr>
          <a:xfrm>
            <a:off x="6946597" y="1591938"/>
            <a:ext cx="4127350" cy="3871296"/>
          </a:xfrm>
          <a:prstGeom prst="rect">
            <a:avLst/>
          </a:prstGeom>
        </p:spPr>
      </p:pic>
      <p:sp>
        <p:nvSpPr>
          <p:cNvPr id="9" name="TextBox 8">
            <a:extLst>
              <a:ext uri="{FF2B5EF4-FFF2-40B4-BE49-F238E27FC236}">
                <a16:creationId xmlns:a16="http://schemas.microsoft.com/office/drawing/2014/main" id="{65CC91F9-13A9-48EC-40ED-EF74998EF8D7}"/>
              </a:ext>
            </a:extLst>
          </p:cNvPr>
          <p:cNvSpPr txBox="1"/>
          <p:nvPr/>
        </p:nvSpPr>
        <p:spPr>
          <a:xfrm>
            <a:off x="0" y="5582995"/>
            <a:ext cx="6307810" cy="369332"/>
          </a:xfrm>
          <a:prstGeom prst="rect">
            <a:avLst/>
          </a:prstGeom>
          <a:noFill/>
        </p:spPr>
        <p:txBody>
          <a:bodyPr wrap="square">
            <a:spAutoFit/>
          </a:bodyPr>
          <a:lstStyle/>
          <a:p>
            <a:pPr algn="ctr"/>
            <a:r>
              <a:rPr lang="et-EE"/>
              <a:t>[Projekti kirjeldus ühe lühikese lausega]</a:t>
            </a:r>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6304546" cy="369332"/>
          </a:xfrm>
          <a:prstGeom prst="rect">
            <a:avLst/>
          </a:prstGeom>
          <a:noFill/>
        </p:spPr>
        <p:txBody>
          <a:bodyPr wrap="square">
            <a:spAutoFit/>
          </a:bodyPr>
          <a:lstStyle/>
          <a:p>
            <a:pPr algn="ctr"/>
            <a:r>
              <a:rPr lang="et-EE"/>
              <a:t>[Projekti kirjeldus ühe lühikese lausega]</a:t>
            </a:r>
          </a:p>
        </p:txBody>
      </p:sp>
      <p:sp>
        <p:nvSpPr>
          <p:cNvPr id="3" name="Text Placeholder 6">
            <a:extLst>
              <a:ext uri="{FF2B5EF4-FFF2-40B4-BE49-F238E27FC236}">
                <a16:creationId xmlns:a16="http://schemas.microsoft.com/office/drawing/2014/main" id="{D72FD858-91FD-268B-383C-01EFF9CEE814}"/>
              </a:ext>
            </a:extLst>
          </p:cNvPr>
          <p:cNvSpPr txBox="1">
            <a:spLocks/>
          </p:cNvSpPr>
          <p:nvPr/>
        </p:nvSpPr>
        <p:spPr>
          <a:xfrm>
            <a:off x="6981984" y="1613786"/>
            <a:ext cx="4125172" cy="3866570"/>
          </a:xfrm>
          <a:prstGeom prst="rect">
            <a:avLst/>
          </a:prstGeom>
          <a:solidFill>
            <a:srgbClr val="D9F2FB">
              <a:alpha val="20000"/>
            </a:srgb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a:p>
          <a:p>
            <a:pPr algn="ctr"/>
            <a:endParaRPr lang="en-GB"/>
          </a:p>
          <a:p>
            <a:pPr algn="ctr"/>
            <a:endParaRPr lang="en-GB"/>
          </a:p>
          <a:p>
            <a:pPr algn="ctr"/>
            <a:endParaRPr lang="en-GB"/>
          </a:p>
          <a:p>
            <a:pPr algn="ctr"/>
            <a:r>
              <a:rPr lang="et-EE"/>
              <a:t>[Kuvatõmmis projektist]</a:t>
            </a:r>
            <a:endParaRPr lang="et-EE" dirty="0"/>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et-EE"/>
              <a:t>Päevakajalised küsimused</a:t>
            </a:r>
          </a:p>
          <a:p>
            <a:pPr>
              <a:lnSpc>
                <a:spcPts val="3000"/>
              </a:lnSpc>
            </a:pPr>
            <a:r>
              <a:rPr lang="et-EE">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a:solidFill>
                  <a:srgbClr val="404A52"/>
                </a:solidFill>
              </a:rPr>
              <a:t>[Kuvatõmmis uudisest]</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et-EE"/>
              <a:t>Enne ja nüüd</a:t>
            </a:r>
          </a:p>
          <a:p>
            <a:pPr>
              <a:lnSpc>
                <a:spcPts val="3000"/>
              </a:lnSpc>
            </a:pPr>
            <a:r>
              <a:rPr lang="et-EE">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et-EE" sz="2400">
                <a:solidFill>
                  <a:schemeClr val="accent6"/>
                </a:solidFill>
              </a:rPr>
              <a:t>Töötamine ja õppimine välismaal</a:t>
            </a:r>
          </a:p>
          <a:p>
            <a:pPr>
              <a:lnSpc>
                <a:spcPct val="150000"/>
              </a:lnSpc>
              <a:buFont typeface="System Font Regular"/>
              <a:buChar char="→"/>
            </a:pPr>
            <a:r>
              <a:rPr lang="et-EE" sz="2400">
                <a:solidFill>
                  <a:schemeClr val="accent6"/>
                </a:solidFill>
              </a:rPr>
              <a:t>Reisimine ja turism</a:t>
            </a:r>
          </a:p>
          <a:p>
            <a:pPr>
              <a:lnSpc>
                <a:spcPct val="150000"/>
              </a:lnSpc>
              <a:buFont typeface="System Font Regular"/>
              <a:buChar char="→"/>
            </a:pPr>
            <a:r>
              <a:rPr lang="et-EE" sz="2400">
                <a:solidFill>
                  <a:schemeClr val="accent6"/>
                </a:solidFill>
              </a:rPr>
              <a:t>Rahu</a:t>
            </a:r>
          </a:p>
          <a:p>
            <a:pPr>
              <a:lnSpc>
                <a:spcPct val="150000"/>
              </a:lnSpc>
              <a:buFont typeface="System Font Regular"/>
              <a:buChar char="→"/>
            </a:pPr>
            <a:r>
              <a:rPr lang="et-EE" sz="2400">
                <a:solidFill>
                  <a:schemeClr val="accent6"/>
                </a:solidFill>
              </a:rPr>
              <a:t>Taristu</a:t>
            </a:r>
          </a:p>
          <a:p>
            <a:pPr>
              <a:lnSpc>
                <a:spcPct val="150000"/>
              </a:lnSpc>
              <a:buFont typeface="System Font Regular"/>
              <a:buChar char="→"/>
            </a:pPr>
            <a:r>
              <a:rPr lang="et-EE" sz="2400">
                <a:solidFill>
                  <a:schemeClr val="accent6"/>
                </a:solidFill>
              </a:rPr>
              <a:t>Ühtne turg</a:t>
            </a:r>
          </a:p>
          <a:p>
            <a:pPr>
              <a:lnSpc>
                <a:spcPct val="150000"/>
              </a:lnSpc>
              <a:buFont typeface="System Font Regular"/>
              <a:buChar char="→"/>
            </a:pPr>
            <a:r>
              <a:rPr lang="et-EE" sz="2400">
                <a:solidFill>
                  <a:schemeClr val="accent6"/>
                </a:solidFill>
              </a:rPr>
              <a:t>Kultuuripärandi kaitse</a:t>
            </a: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customXml/itemProps2.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3.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ppt_v3 _sample</Template>
  <TotalTime>7300</TotalTime>
  <Words>923</Words>
  <Application>Microsoft Office PowerPoint</Application>
  <PresentationFormat>Widescreen</PresentationFormat>
  <Paragraphs>180</Paragraphs>
  <Slides>16</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Courier New</vt:lpstr>
      <vt:lpstr>Source Sans 3</vt:lpstr>
      <vt:lpstr>Source Sans 3 Medium</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47</cp:revision>
  <cp:lastPrinted>2020-03-11T16:07:50Z</cp:lastPrinted>
  <dcterms:created xsi:type="dcterms:W3CDTF">2020-03-24T15:57:55Z</dcterms:created>
  <dcterms:modified xsi:type="dcterms:W3CDTF">2025-01-30T16:50:31Z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