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5" d="100"/>
          <a:sy n="95" d="100"/>
        </p:scale>
        <p:origin x="119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11/29/2024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2830748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atin typeface="Arial" panose="020B0604020202020204" pitchFamily="34" charset="0"/>
                <a:ea typeface="ＭＳ Ｐゴシック" panose="020B0600070205080204" pitchFamily="34" charset="-128"/>
              </a:rPr>
              <a:t>Bélgica, Estonia, Alemania</a:t>
            </a:r>
          </a:p>
          <a:p>
            <a:endParaRPr lang="en-15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737866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atin typeface="Arial" panose="020B0604020202020204" pitchFamily="34" charset="0"/>
                <a:ea typeface="ＭＳ Ｐゴシック" panose="020B0600070205080204" pitchFamily="34" charset="-128"/>
              </a:rPr>
              <a:t>Austria, Finlandia y Suecia</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kern="1200">
                <a:solidFill>
                  <a:schemeClr val="tx1"/>
                </a:solidFill>
                <a:latin typeface="+mn-lt"/>
                <a:ea typeface="+mn-ea"/>
                <a:cs typeface="+mn-cs"/>
              </a:rPr>
              <a:t>La adhesión de España tuvo lugar el 1 de enero de 1986, por lo que nunca ostentó la Presidencia antes de esa fecha. </a:t>
            </a: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atin typeface="Arial" panose="020B0604020202020204" pitchFamily="34" charset="0"/>
                <a:ea typeface="ＭＳ Ｐゴシック" panose="020B0600070205080204" pitchFamily="34" charset="-128"/>
              </a:rPr>
              <a:t>Austria, Finlandia y Suecia</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11/29/2024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es-ES" sz="7200">
                <a:solidFill>
                  <a:srgbClr val="FFFFFF"/>
                </a:solidFill>
              </a:rPr>
              <a:t>EUROPA QUEST</a:t>
            </a:r>
          </a:p>
          <a:p>
            <a:pPr>
              <a:lnSpc>
                <a:spcPct val="140000"/>
              </a:lnSpc>
              <a:defRPr/>
            </a:pPr>
            <a:r>
              <a:rPr lang="es-ES">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s-ES" sz="1400" b="1">
                  <a:solidFill>
                    <a:schemeClr val="bg1"/>
                  </a:solidFill>
                  <a:latin typeface="Source Sans 3" panose="020B0303030403020204" pitchFamily="34" charset="0"/>
                  <a:cs typeface="Arial" panose="020B0604020202020204" pitchFamily="34" charset="0"/>
                </a:rPr>
                <a:t>Consejo de la Unión Europea</a:t>
              </a:r>
            </a:p>
            <a:p>
              <a:pPr eaLnBrk="1" hangingPunct="1">
                <a:spcBef>
                  <a:spcPts val="100"/>
                </a:spcBef>
                <a:spcAft>
                  <a:spcPts val="600"/>
                </a:spcAft>
                <a:buFontTx/>
                <a:buNone/>
                <a:defRPr/>
              </a:pPr>
              <a:r>
                <a:rPr lang="es-ES" sz="1400">
                  <a:solidFill>
                    <a:schemeClr val="bg1"/>
                  </a:solidFill>
                  <a:latin typeface="Source Sans 3" panose="020B0303030403020204" pitchFamily="34" charset="0"/>
                  <a:cs typeface="Arial" panose="020B0604020202020204" pitchFamily="34" charset="0"/>
                </a:rPr>
                <a:t>Secretaría General</a:t>
              </a:r>
            </a:p>
            <a:p>
              <a:pPr eaLnBrk="1" hangingPunct="1">
                <a:spcBef>
                  <a:spcPts val="0"/>
                </a:spcBef>
                <a:buFontTx/>
                <a:buNone/>
                <a:defRPr/>
              </a:pPr>
              <a:r>
                <a:rPr lang="es-ES" sz="1400">
                  <a:solidFill>
                    <a:schemeClr val="bg1"/>
                  </a:solidFill>
                  <a:latin typeface="Source Sans 3" panose="020B0303030403020204" pitchFamily="34" charset="0"/>
                  <a:cs typeface="Arial" panose="020B0604020202020204" pitchFamily="34" charset="0"/>
                </a:rPr>
                <a:t>Dirección General de Comunicación e Información</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800" i="1">
                <a:solidFill>
                  <a:schemeClr val="bg1"/>
                </a:solidFill>
                <a:latin typeface="Source Serif 4 14pt" panose="02040603050405020204" pitchFamily="18" charset="0"/>
                <a:ea typeface="Source Serif 4 14pt" panose="02040603050405020204" pitchFamily="18" charset="0"/>
              </a:rPr>
              <a:t>Versión para expertos</a:t>
            </a: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4</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1800" dirty="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12</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7"/>
            <a:ext cx="10861087" cy="1656977"/>
          </a:xfrm>
        </p:spPr>
        <p:txBody>
          <a:bodyPr/>
          <a:lstStyle/>
          <a:p>
            <a:pPr>
              <a:lnSpc>
                <a:spcPts val="3000"/>
              </a:lnSpc>
            </a:pPr>
            <a:r>
              <a:rPr lang="es-ES" dirty="0"/>
              <a:t>Geografía 300</a:t>
            </a:r>
          </a:p>
          <a:p>
            <a:pPr>
              <a:lnSpc>
                <a:spcPts val="3000"/>
              </a:lnSpc>
              <a:spcBef>
                <a:spcPts val="0"/>
              </a:spcBef>
            </a:pPr>
            <a:r>
              <a:rPr lang="es-ES" dirty="0">
                <a:solidFill>
                  <a:schemeClr val="accent2"/>
                </a:solidFill>
              </a:rPr>
              <a:t>⸺</a:t>
            </a:r>
          </a:p>
          <a:p>
            <a:pPr>
              <a:lnSpc>
                <a:spcPts val="3000"/>
              </a:lnSpc>
            </a:pPr>
            <a:r>
              <a:rPr lang="es-ES" sz="2600" dirty="0"/>
              <a:t>¿Cuántos países no pertenecientes a la UE son miembros del espacio Schengen?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2453187" y="6064340"/>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2000">
                <a:solidFill>
                  <a:srgbClr val="00B050"/>
                </a:solidFill>
                <a:latin typeface="Arial" panose="020B0604020202020204" pitchFamily="34" charset="0"/>
              </a:rPr>
              <a:t>Islandia, Liechtenstein, Noruega y Suiza.</a:t>
            </a: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800"/>
              <a:t>¿Cuál es el país de la UE cuya capital está situada más al este?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Geografía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s-ES" sz="4800">
                <a:solidFill>
                  <a:srgbClr val="00B050"/>
                </a:solidFill>
              </a:rPr>
              <a:t>Chipre (</a:t>
            </a:r>
            <a:r>
              <a:rPr lang="es-ES" sz="4000">
                <a:solidFill>
                  <a:srgbClr val="00B050"/>
                </a:solidFill>
              </a:rPr>
              <a:t>Nicosia)</a:t>
            </a:r>
            <a:r>
              <a:rPr lang="es-ES">
                <a:solidFill>
                  <a:srgbClr val="00B050"/>
                </a:solidFill>
              </a:rPr>
              <a:t>.</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la Comisión Europea</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sz="2000" dirty="0"/>
          </a:p>
          <a:p>
            <a:pPr lvl="1"/>
            <a:r>
              <a:rPr lang="es-ES" sz="3200" dirty="0"/>
              <a:t>el Parlamento Europeo</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Instituciones 100</a:t>
            </a:r>
          </a:p>
          <a:p>
            <a:pPr>
              <a:lnSpc>
                <a:spcPts val="3000"/>
              </a:lnSpc>
            </a:pPr>
            <a:r>
              <a:rPr lang="es-ES">
                <a:solidFill>
                  <a:schemeClr val="accent2"/>
                </a:solidFill>
              </a:rPr>
              <a:t>⸺</a:t>
            </a:r>
          </a:p>
          <a:p>
            <a:r>
              <a:rPr lang="es-ES" sz="2800"/>
              <a:t>¿Qué institución tiene conferido el derecho de iniciativa (legislativa)?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la Confederación de Regiones y Ciudades de Europa </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s-ES" sz="1800" b="0" dirty="0">
                <a:solidFill>
                  <a:schemeClr val="accent6"/>
                </a:solidFill>
                <a:latin typeface="Source Sans 3" panose="020B0303030403020204" pitchFamily="34" charset="0"/>
              </a:rPr>
              <a:t>el Foro de Ciudades Europeas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pPr lvl="1"/>
            <a:r>
              <a:rPr lang="es-ES" sz="1800"/>
              <a:t>el Comité Europeo de las Regiones </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el Comité Económico y Social Europeo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880678" cy="1656976"/>
          </a:xfrm>
        </p:spPr>
        <p:txBody>
          <a:bodyPr/>
          <a:lstStyle/>
          <a:p>
            <a:pPr>
              <a:lnSpc>
                <a:spcPts val="3000"/>
              </a:lnSpc>
            </a:pPr>
            <a:r>
              <a:rPr lang="es-ES" dirty="0"/>
              <a:t>Instituciones 200</a:t>
            </a:r>
          </a:p>
          <a:p>
            <a:pPr>
              <a:lnSpc>
                <a:spcPts val="3000"/>
              </a:lnSpc>
            </a:pPr>
            <a:r>
              <a:rPr lang="es-ES" dirty="0">
                <a:solidFill>
                  <a:schemeClr val="accent2"/>
                </a:solidFill>
              </a:rPr>
              <a:t>⸺</a:t>
            </a:r>
          </a:p>
          <a:p>
            <a:r>
              <a:rPr lang="es-ES" sz="2800" dirty="0"/>
              <a:t>¿Qué institución representa los intereses de las autoridades locales?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La Comisión de Asuntos Exteriores es una de las comisiones del Parlamento Europeo.</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La presidencia del Parlamento Europeo se ostenta durante cuatro años.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pPr lvl="1"/>
            <a:r>
              <a:rPr lang="es-ES" sz="1800"/>
              <a:t>El mayor grupo político del Parlamento Europeo es el alemán.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El Parlamento Europeo cuenta con 751 diputados.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Instituciones 300</a:t>
            </a:r>
          </a:p>
          <a:p>
            <a:pPr>
              <a:lnSpc>
                <a:spcPts val="3000"/>
              </a:lnSpc>
            </a:pPr>
            <a:r>
              <a:rPr lang="es-ES">
                <a:solidFill>
                  <a:schemeClr val="accent2"/>
                </a:solidFill>
              </a:rPr>
              <a:t>⸺</a:t>
            </a:r>
          </a:p>
          <a:p>
            <a:r>
              <a:rPr lang="es-ES" sz="2800"/>
              <a:t>¿Cuál de estas afirmaciones es cierta?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400" dirty="0"/>
              <a:t>¿Cuáles son los dos cargos o «sombreros» de la jefa del Servicio Europeo de Acción Exterior (SEAE)?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Instituciones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793821" y="4363836"/>
            <a:ext cx="976431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s-ES" sz="2800" dirty="0">
                <a:solidFill>
                  <a:srgbClr val="00B050"/>
                </a:solidFill>
              </a:rPr>
              <a:t>Alta Representante para Asuntos Exteriores y Política de Seguridad / Vicepresidenta de la Comisión Europea</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dirty="0"/>
          </a:p>
          <a:p>
            <a:r>
              <a:rPr lang="es-ES" sz="3200" b="0">
                <a:solidFill>
                  <a:schemeClr val="accent6"/>
                </a:solidFill>
                <a:latin typeface="Source Sans 3" panose="020B0303030403020204" pitchFamily="34" charset="0"/>
              </a:rPr>
              <a:t>una formación.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sz="2000" dirty="0"/>
          </a:p>
          <a:p>
            <a:pPr lvl="1"/>
            <a:r>
              <a:rPr lang="es-ES" sz="3200" dirty="0"/>
              <a:t>diez formaciones.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El Consejo de la UE 100</a:t>
            </a:r>
          </a:p>
          <a:p>
            <a:pPr>
              <a:lnSpc>
                <a:spcPts val="3000"/>
              </a:lnSpc>
            </a:pPr>
            <a:r>
              <a:rPr lang="es-ES">
                <a:solidFill>
                  <a:schemeClr val="accent2"/>
                </a:solidFill>
              </a:rPr>
              <a:t>⸺</a:t>
            </a:r>
          </a:p>
          <a:p>
            <a:r>
              <a:rPr lang="es-ES" sz="2800"/>
              <a:t>El Consejo de la UE se reúne en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344756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dirty="0">
                <a:effectLst>
                  <a:outerShdw blurRad="38100" dist="38100" dir="2700000" algn="tl">
                    <a:srgbClr val="000000">
                      <a:alpha val="43137"/>
                    </a:srgbClr>
                  </a:outerShdw>
                </a:effectLst>
                <a:hlinkClick r:id="rId4" action="ppaction://hlinksldjump"/>
              </a:rPr>
              <a:t>Más información</a:t>
            </a: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es-ES"/>
              <a:t>El Consejo se reúne en diez formaciones: </a:t>
            </a:r>
          </a:p>
          <a:p>
            <a:pPr lvl="0"/>
            <a:endParaRPr lang="en-US" dirty="0"/>
          </a:p>
          <a:p>
            <a:pPr lvl="0"/>
            <a:r>
              <a:rPr lang="es-ES"/>
              <a:t>Agricultura y Pesca</a:t>
            </a:r>
          </a:p>
          <a:p>
            <a:pPr lvl="0"/>
            <a:r>
              <a:rPr lang="es-ES"/>
              <a:t>Competitividad</a:t>
            </a:r>
          </a:p>
          <a:p>
            <a:pPr lvl="0"/>
            <a:r>
              <a:rPr lang="es-ES"/>
              <a:t>Asuntos Económicos y Financieros</a:t>
            </a:r>
          </a:p>
          <a:p>
            <a:pPr lvl="0"/>
            <a:r>
              <a:rPr lang="es-ES"/>
              <a:t>Medio Ambiente</a:t>
            </a:r>
          </a:p>
          <a:p>
            <a:pPr lvl="0"/>
            <a:r>
              <a:rPr lang="es-ES"/>
              <a:t>Empleo, Política Social, Sanidad y Consumidores</a:t>
            </a:r>
          </a:p>
          <a:p>
            <a:pPr lvl="0"/>
            <a:endParaRPr lang="en-US" dirty="0"/>
          </a:p>
          <a:p>
            <a:pPr lvl="0"/>
            <a:endParaRPr lang="en-US" dirty="0"/>
          </a:p>
          <a:p>
            <a:pPr lvl="0"/>
            <a:endParaRPr lang="en-US" dirty="0"/>
          </a:p>
          <a:p>
            <a:pPr lvl="0"/>
            <a:endParaRPr lang="en-US" dirty="0"/>
          </a:p>
          <a:p>
            <a:pPr lvl="0"/>
            <a:r>
              <a:rPr lang="es-ES"/>
              <a:t>Educación, Juventud, Cultura y Deporte</a:t>
            </a:r>
          </a:p>
          <a:p>
            <a:pPr lvl="0"/>
            <a:r>
              <a:rPr lang="es-ES"/>
              <a:t>Asuntos Exteriores</a:t>
            </a:r>
          </a:p>
          <a:p>
            <a:pPr lvl="0"/>
            <a:r>
              <a:rPr lang="es-ES"/>
              <a:t>Asuntos Generales</a:t>
            </a:r>
          </a:p>
          <a:p>
            <a:pPr lvl="0"/>
            <a:r>
              <a:rPr lang="es-ES"/>
              <a:t>Justicia y Asuntos de Interior</a:t>
            </a:r>
          </a:p>
          <a:p>
            <a:r>
              <a:rPr lang="es-ES"/>
              <a:t>Transporte, Telecomunicaciones y Energía</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El Consejo de la UE 100</a:t>
            </a:r>
          </a:p>
          <a:p>
            <a:pPr>
              <a:lnSpc>
                <a:spcPts val="3000"/>
              </a:lnSpc>
            </a:pPr>
            <a:r>
              <a:rPr lang="es-ES">
                <a:solidFill>
                  <a:schemeClr val="accent2"/>
                </a:solidFill>
              </a:rPr>
              <a:t>⸺</a:t>
            </a:r>
          </a:p>
          <a:p>
            <a:r>
              <a:rPr lang="es-ES" sz="2800" i="1"/>
              <a:t>Información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s-ES" sz="1800" dirty="0"/>
              <a:t>el Tribunal de Cuentas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s-ES" sz="1800" b="0" dirty="0">
                <a:solidFill>
                  <a:schemeClr val="accent6"/>
                </a:solidFill>
                <a:latin typeface="Source Sans 3" panose="020B0303030403020204" pitchFamily="34" charset="0"/>
              </a:rPr>
              <a:t>el </a:t>
            </a:r>
            <a:r>
              <a:rPr lang="es-ES" sz="1800" b="0" dirty="0" err="1">
                <a:solidFill>
                  <a:schemeClr val="accent6"/>
                </a:solidFill>
                <a:latin typeface="Source Sans 3" panose="020B0303030403020204" pitchFamily="34" charset="0"/>
              </a:rPr>
              <a:t>Coreper</a:t>
            </a:r>
            <a:endParaRPr lang="es-ES"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1800" dirty="0"/>
              <a:t>los grupos de trabajo</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s-ES" dirty="0"/>
              <a:t>la Presidencia rotatoria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716708" cy="1656976"/>
          </a:xfrm>
        </p:spPr>
        <p:txBody>
          <a:bodyPr/>
          <a:lstStyle/>
          <a:p>
            <a:pPr>
              <a:lnSpc>
                <a:spcPts val="3000"/>
              </a:lnSpc>
            </a:pPr>
            <a:r>
              <a:rPr lang="es-ES" dirty="0"/>
              <a:t>El Consejo de la UE 200</a:t>
            </a:r>
          </a:p>
          <a:p>
            <a:pPr>
              <a:lnSpc>
                <a:spcPts val="3000"/>
              </a:lnSpc>
            </a:pPr>
            <a:r>
              <a:rPr lang="es-ES" dirty="0">
                <a:solidFill>
                  <a:schemeClr val="accent2"/>
                </a:solidFill>
              </a:rPr>
              <a:t>⸺</a:t>
            </a:r>
          </a:p>
          <a:p>
            <a:r>
              <a:rPr lang="es-ES" sz="2800" dirty="0"/>
              <a:t>¿Cuál de los siguientes términos </a:t>
            </a:r>
            <a:r>
              <a:rPr lang="es-ES" sz="2800" u="sng" dirty="0"/>
              <a:t>no</a:t>
            </a:r>
            <a:r>
              <a:rPr lang="es-ES" sz="2800" dirty="0"/>
              <a:t> guarda relación con el Consejo?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aprobar el presupuesto de la UE junto con el Parlamento Europeo</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gestionar los fondos de la UE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pPr lvl="1"/>
            <a:r>
              <a:rPr lang="es-ES" sz="1800"/>
              <a:t>adoptar la legislación de la UE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coordinar las políticas de los Estados miembros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El Consejo de la UE 300</a:t>
            </a:r>
          </a:p>
          <a:p>
            <a:pPr>
              <a:lnSpc>
                <a:spcPts val="3000"/>
              </a:lnSpc>
            </a:pPr>
            <a:r>
              <a:rPr lang="es-ES">
                <a:solidFill>
                  <a:schemeClr val="accent2"/>
                </a:solidFill>
              </a:rPr>
              <a:t>⸺</a:t>
            </a:r>
          </a:p>
          <a:p>
            <a:r>
              <a:rPr lang="es-ES" sz="2800"/>
              <a:t>¿Cuál de las siguientes funciones </a:t>
            </a:r>
            <a:r>
              <a:rPr lang="es-ES" sz="2800" u="sng"/>
              <a:t>no</a:t>
            </a:r>
            <a:r>
              <a:rPr lang="es-ES" sz="2800"/>
              <a:t> es propia del Consejo?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354905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dirty="0">
                <a:effectLst>
                  <a:outerShdw blurRad="38100" dist="38100" dir="2700000" algn="tl">
                    <a:srgbClr val="000000">
                      <a:alpha val="43137"/>
                    </a:srgbClr>
                  </a:outerShdw>
                </a:effectLst>
                <a:hlinkClick r:id="rId4" action="ppaction://hlinksldjump"/>
              </a:rPr>
              <a:t>Más información</a:t>
            </a: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es-ES"/>
              <a:t>Instrucciones</a:t>
            </a:r>
            <a:br>
              <a:rPr lang="es-ES"/>
            </a:b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425406"/>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38289" y="1094982"/>
            <a:ext cx="3115563" cy="307777"/>
          </a:xfrm>
          <a:prstGeom prst="rect">
            <a:avLst/>
          </a:prstGeom>
          <a:noFill/>
        </p:spPr>
        <p:txBody>
          <a:bodyPr wrap="square">
            <a:spAutoFit/>
          </a:bodyPr>
          <a:lstStyle/>
          <a:p>
            <a:r>
              <a:rPr lang="es-ES" sz="1400" b="1" dirty="0">
                <a:latin typeface="Source Sans 3" panose="020B0303030403020204" pitchFamily="34" charset="0"/>
              </a:rPr>
              <a:t>Haga clic en la pregunta escogida</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es-ES" sz="1400" b="1">
                <a:latin typeface="Source Sans 3" panose="020B0303030403020204" pitchFamily="34" charset="0"/>
              </a:rPr>
              <a:t>Cuando el equipo haya respondido, haga clic para mostrar la respuesta correcta</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497163" cy="523220"/>
          </a:xfrm>
          <a:prstGeom prst="rect">
            <a:avLst/>
          </a:prstGeom>
          <a:noFill/>
        </p:spPr>
        <p:txBody>
          <a:bodyPr wrap="square">
            <a:spAutoFit/>
          </a:bodyPr>
          <a:lstStyle/>
          <a:p>
            <a:r>
              <a:rPr lang="es-ES" sz="1400" b="1">
                <a:latin typeface="Source Sans 3" panose="020B0303030403020204" pitchFamily="34" charset="0"/>
              </a:rPr>
              <a:t>Haga clic en «Europa Quest» para volver al tablero y escoger otra pregunta.</a:t>
            </a:r>
          </a:p>
          <a:p>
            <a:r>
              <a:rPr lang="es-ES" sz="1400" b="1">
                <a:latin typeface="Source Sans 3" panose="020B0303030403020204" pitchFamily="34" charset="0"/>
              </a:rPr>
              <a:t>La pregunta ya utilizada aparecerá ahora en color blanco</a:t>
            </a: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es-ES" sz="1800">
                <a:effectLst/>
                <a:latin typeface="Calibri" panose="020F0502020204030204" pitchFamily="34" charset="0"/>
                <a:ea typeface="Calibri" panose="020F0502020204030204" pitchFamily="34" charset="0"/>
                <a:cs typeface="Segoe UI" panose="020B0502040204020203" pitchFamily="34" charset="0"/>
              </a:rPr>
              <a:t>Gestionar los fondos de la UE no es una de las funciones del Consejo.</a:t>
            </a:r>
          </a:p>
          <a:p>
            <a:pPr>
              <a:lnSpc>
                <a:spcPct val="150000"/>
              </a:lnSpc>
            </a:pPr>
            <a:r>
              <a:rPr lang="es-ES" sz="1800">
                <a:effectLst/>
                <a:latin typeface="Calibri" panose="020F0502020204030204" pitchFamily="34" charset="0"/>
                <a:ea typeface="Calibri" panose="020F0502020204030204" pitchFamily="34" charset="0"/>
                <a:cs typeface="Arial" panose="020B0604020202020204" pitchFamily="34" charset="0"/>
              </a:rPr>
              <a:t>Tanto la Comisión como el Consejo y el Parlamento desempeñan un papel a la hora de determinar el volumen del presupuesto y cómo se asigna este. </a:t>
            </a:r>
          </a:p>
          <a:p>
            <a:pPr>
              <a:lnSpc>
                <a:spcPct val="150000"/>
              </a:lnSpc>
            </a:pPr>
            <a:r>
              <a:rPr lang="es-ES" sz="1800">
                <a:effectLst/>
                <a:latin typeface="Calibri" panose="020F0502020204030204" pitchFamily="34" charset="0"/>
                <a:ea typeface="Calibri" panose="020F0502020204030204" pitchFamily="34" charset="0"/>
                <a:cs typeface="Arial" panose="020B0604020202020204" pitchFamily="34" charset="0"/>
              </a:rPr>
              <a:t>Sin embargo, quien es responsable de gestionar el presupuesto es </a:t>
            </a:r>
            <a:r>
              <a:rPr lang="es-ES" sz="1800" u="sng">
                <a:effectLst/>
                <a:latin typeface="Calibri" panose="020F0502020204030204" pitchFamily="34" charset="0"/>
                <a:ea typeface="Calibri" panose="020F0502020204030204" pitchFamily="34" charset="0"/>
                <a:cs typeface="Arial" panose="020B0604020202020204" pitchFamily="34" charset="0"/>
              </a:rPr>
              <a:t>la Comisión</a:t>
            </a:r>
            <a:r>
              <a:rPr lang="es-ES" sz="1800">
                <a:effectLst/>
                <a:latin typeface="Calibri" panose="020F0502020204030204" pitchFamily="34" charset="0"/>
                <a:ea typeface="Calibri" panose="020F0502020204030204" pitchFamily="34" charset="0"/>
                <a:cs typeface="Arial" panose="020B0604020202020204" pitchFamily="34" charset="0"/>
              </a:rPr>
              <a:t>.</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El Consejo de la UE 300</a:t>
            </a:r>
          </a:p>
          <a:p>
            <a:pPr>
              <a:lnSpc>
                <a:spcPts val="3000"/>
              </a:lnSpc>
            </a:pPr>
            <a:r>
              <a:rPr lang="es-ES">
                <a:solidFill>
                  <a:schemeClr val="accent2"/>
                </a:solidFill>
              </a:rPr>
              <a:t>⸺</a:t>
            </a:r>
          </a:p>
          <a:p>
            <a:r>
              <a:rPr lang="es-ES" sz="2800" i="1"/>
              <a:t>Información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400" dirty="0"/>
              <a:t>¿Cuál es el principal sistema de votación en el Consejo?</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a:t>El Consejo de la UE 400</a:t>
            </a:r>
          </a:p>
          <a:p>
            <a:pPr>
              <a:lnSpc>
                <a:spcPts val="3000"/>
              </a:lnSpc>
              <a:spcBef>
                <a:spcPts val="0"/>
              </a:spcBef>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686261" y="1202611"/>
            <a:ext cx="10648046" cy="1045445"/>
          </a:xfrm>
          <a:prstGeom prst="rect">
            <a:avLst/>
          </a:prstGeom>
        </p:spPr>
        <p:txBody>
          <a:bodyPr vert="horz" wrap="none" lIns="91440" tIns="45720" rIns="91440" bIns="45720" rtlCol="0" anchor="t">
            <a:noAutofit/>
          </a:bodyPr>
          <a:lstStyle/>
          <a:p>
            <a:pPr algn="l"/>
            <a:r>
              <a:rPr lang="es-ES" sz="3200" b="1" dirty="0">
                <a:solidFill>
                  <a:srgbClr val="1C45EF"/>
                </a:solidFill>
                <a:latin typeface="Arial" charset="0"/>
                <a:ea typeface="Arial" charset="0"/>
                <a:cs typeface="Arial" charset="0"/>
              </a:rPr>
              <a:t>En la mayoría de las ocasiones, se utiliza la votación </a:t>
            </a:r>
            <a:br>
              <a:rPr lang="es-ES" sz="3200" b="1" dirty="0">
                <a:solidFill>
                  <a:srgbClr val="1C45EF"/>
                </a:solidFill>
                <a:latin typeface="Arial" charset="0"/>
                <a:ea typeface="Arial" charset="0"/>
                <a:cs typeface="Arial" charset="0"/>
              </a:rPr>
            </a:br>
            <a:r>
              <a:rPr lang="es-ES" sz="3200" b="1" dirty="0">
                <a:solidFill>
                  <a:srgbClr val="1C45EF"/>
                </a:solidFill>
                <a:latin typeface="Arial" charset="0"/>
                <a:ea typeface="Arial" charset="0"/>
                <a:cs typeface="Arial" charset="0"/>
              </a:rPr>
              <a:t>por mayoría cualificada.</a:t>
            </a: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grpSp>
        <p:nvGrpSpPr>
          <p:cNvPr id="6" name="Group 5">
            <a:extLst>
              <a:ext uri="{FF2B5EF4-FFF2-40B4-BE49-F238E27FC236}">
                <a16:creationId xmlns:a16="http://schemas.microsoft.com/office/drawing/2014/main" id="{04EB90BB-AC5E-8286-5818-115797146643}"/>
              </a:ext>
            </a:extLst>
          </p:cNvPr>
          <p:cNvGrpSpPr/>
          <p:nvPr/>
        </p:nvGrpSpPr>
        <p:grpSpPr>
          <a:xfrm>
            <a:off x="2005263" y="3555064"/>
            <a:ext cx="5594288" cy="2111091"/>
            <a:chOff x="3610767" y="2204099"/>
            <a:chExt cx="5594288"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610767" y="2204099"/>
              <a:ext cx="5594288" cy="369332"/>
            </a:xfrm>
            <a:prstGeom prst="rect">
              <a:avLst/>
            </a:prstGeom>
            <a:noFill/>
          </p:spPr>
          <p:txBody>
            <a:bodyPr wrap="square">
              <a:spAutoFit/>
            </a:bodyPr>
            <a:lstStyle/>
            <a:p>
              <a:pPr algn="ctr"/>
              <a:r>
                <a:rPr lang="es-ES" b="1" dirty="0">
                  <a:solidFill>
                    <a:schemeClr val="tx2"/>
                  </a:solidFill>
                  <a:latin typeface="Source Sans 3 Semibold" panose="020B0303030403020204" pitchFamily="34" charset="0"/>
                </a:rPr>
                <a:t>Condiciones para alcanzar una mayoría cualificada:</a:t>
              </a:r>
            </a:p>
          </p:txBody>
        </p:sp>
        <p:grpSp>
          <p:nvGrpSpPr>
            <p:cNvPr id="9" name="Group 8">
              <a:extLst>
                <a:ext uri="{FF2B5EF4-FFF2-40B4-BE49-F238E27FC236}">
                  <a16:creationId xmlns:a16="http://schemas.microsoft.com/office/drawing/2014/main" id="{9DA2B8D9-3575-B6B0-DD36-F5DE344E77DF}"/>
                </a:ext>
              </a:extLst>
            </p:cNvPr>
            <p:cNvGrpSpPr/>
            <p:nvPr/>
          </p:nvGrpSpPr>
          <p:grpSpPr>
            <a:xfrm>
              <a:off x="6769007" y="2880075"/>
              <a:ext cx="758832" cy="768921"/>
              <a:chOff x="4584036" y="2940022"/>
              <a:chExt cx="758832" cy="768921"/>
            </a:xfrm>
          </p:grpSpPr>
          <p:sp>
            <p:nvSpPr>
              <p:cNvPr id="22" name="Oval 21">
                <a:extLst>
                  <a:ext uri="{FF2B5EF4-FFF2-40B4-BE49-F238E27FC236}">
                    <a16:creationId xmlns:a16="http://schemas.microsoft.com/office/drawing/2014/main" id="{585A06F7-C45E-84F5-C170-9E4F985859A9}"/>
                  </a:ext>
                </a:extLst>
              </p:cNvPr>
              <p:cNvSpPr/>
              <p:nvPr/>
            </p:nvSpPr>
            <p:spPr>
              <a:xfrm>
                <a:off x="4584036" y="2948504"/>
                <a:ext cx="758832" cy="76043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4852" y="2940022"/>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675321" y="3267591"/>
                <a:ext cx="576261" cy="276225"/>
              </a:xfrm>
              <a:prstGeom prst="rect">
                <a:avLst/>
              </a:prstGeom>
            </p:spPr>
            <p:txBody>
              <a:bodyPr vert="horz" wrap="square" lIns="91440" tIns="45720" rIns="91440" bIns="45720" rtlCol="0" anchor="t">
                <a:noAutofit/>
              </a:bodyPr>
              <a:lstStyle/>
              <a:p>
                <a:pPr algn="ctr"/>
                <a:r>
                  <a:rPr lang="es-ES" sz="1200" b="1" dirty="0">
                    <a:solidFill>
                      <a:schemeClr val="tx2"/>
                    </a:solidFill>
                    <a:latin typeface="Source Sans 3 Semibold" panose="020B0303030403020204" pitchFamily="34" charset="0"/>
                  </a:rPr>
                  <a:t>el 65 %</a:t>
                </a: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758832" cy="759103"/>
              <a:chOff x="5025356" y="2894621"/>
              <a:chExt cx="758832" cy="759103"/>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758832" cy="759103"/>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es-ES" sz="1200" b="1">
                    <a:solidFill>
                      <a:schemeClr val="tx2"/>
                    </a:solidFill>
                    <a:latin typeface="Source Sans 3 Semibold" panose="020B0303030403020204" pitchFamily="34" charset="0"/>
                  </a:rPr>
                  <a:t>el 55 %</a:t>
                </a: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es-ES" b="1">
                  <a:solidFill>
                    <a:schemeClr val="tx2"/>
                  </a:solidFill>
                  <a:latin typeface="Source Sans 3 Semibold" panose="020B0303030403020204" pitchFamily="34" charset="0"/>
                </a:rPr>
                <a:t>de los países</a:t>
              </a:r>
              <a:br>
                <a:rPr lang="es-ES" b="1">
                  <a:solidFill>
                    <a:schemeClr val="tx2"/>
                  </a:solidFill>
                  <a:latin typeface="Source Sans 3 Semibold" panose="020B0303030403020204" pitchFamily="34" charset="0"/>
                </a:rPr>
              </a:br>
              <a:r>
                <a:rPr lang="es-ES">
                  <a:solidFill>
                    <a:schemeClr val="tx2"/>
                  </a:solidFill>
                  <a:latin typeface="Source Sans 3 Medium"/>
                </a:rPr>
                <a:t>a favor</a:t>
              </a: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351258" cy="646331"/>
            </a:xfrm>
            <a:prstGeom prst="rect">
              <a:avLst/>
            </a:prstGeom>
            <a:noFill/>
          </p:spPr>
          <p:txBody>
            <a:bodyPr wrap="square">
              <a:spAutoFit/>
            </a:bodyPr>
            <a:lstStyle/>
            <a:p>
              <a:pPr algn="ctr"/>
              <a:r>
                <a:rPr lang="es-ES" b="1">
                  <a:solidFill>
                    <a:schemeClr val="tx2"/>
                  </a:solidFill>
                  <a:latin typeface="Source Sans 3 Semibold" panose="020B0303030403020204" pitchFamily="34" charset="0"/>
                </a:rPr>
                <a:t>de la población de la UE</a:t>
              </a:r>
              <a:br>
                <a:rPr lang="es-ES" b="1">
                  <a:solidFill>
                    <a:schemeClr val="tx2"/>
                  </a:solidFill>
                  <a:latin typeface="Source Sans 3 Semibold" panose="020B0303030403020204" pitchFamily="34" charset="0"/>
                </a:rPr>
              </a:br>
              <a:r>
                <a:rPr lang="es-ES">
                  <a:solidFill>
                    <a:schemeClr val="tx2"/>
                  </a:solidFill>
                  <a:latin typeface="Source Sans 3 Medium"/>
                </a:rPr>
                <a:t>representada</a:t>
              </a: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Verdadero</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sz="2000" dirty="0"/>
          </a:p>
          <a:p>
            <a:pPr lvl="1"/>
            <a:r>
              <a:rPr lang="es-ES" sz="3200" dirty="0"/>
              <a:t>Falso</a:t>
            </a:r>
          </a:p>
          <a:p>
            <a:r>
              <a:rPr lang="es-ES" dirty="0"/>
              <a:t>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El Consejo Europeo 100</a:t>
            </a:r>
          </a:p>
          <a:p>
            <a:pPr>
              <a:lnSpc>
                <a:spcPts val="3000"/>
              </a:lnSpc>
            </a:pPr>
            <a:r>
              <a:rPr lang="es-ES">
                <a:solidFill>
                  <a:schemeClr val="accent2"/>
                </a:solidFill>
              </a:rPr>
              <a:t>⸺</a:t>
            </a:r>
          </a:p>
          <a:p>
            <a:r>
              <a:rPr lang="es-ES" sz="2800"/>
              <a:t>El mandato del presidente del Consejo Europeo es de un año.</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380137" y="4680473"/>
            <a:ext cx="4993716" cy="797905"/>
          </a:xfrm>
          <a:prstGeom prst="rect">
            <a:avLst/>
          </a:prstGeom>
        </p:spPr>
        <p:txBody>
          <a:bodyPr vert="horz" wrap="none" lIns="91440" tIns="45720" rIns="91440" bIns="45720" rtlCol="0" anchor="t">
            <a:noAutofit/>
          </a:bodyPr>
          <a:lstStyle/>
          <a:p>
            <a:pPr algn="l"/>
            <a:r>
              <a:rPr lang="es-ES" sz="2400" b="1" dirty="0">
                <a:solidFill>
                  <a:schemeClr val="accent6">
                    <a:lumMod val="60000"/>
                    <a:lumOff val="40000"/>
                  </a:schemeClr>
                </a:solidFill>
                <a:latin typeface="Arial" charset="0"/>
                <a:ea typeface="Arial" charset="0"/>
                <a:cs typeface="Arial" charset="0"/>
              </a:rPr>
              <a:t>Es de dos años y medio, </a:t>
            </a:r>
            <a:br>
              <a:rPr lang="es-ES" sz="2400" b="1" dirty="0">
                <a:solidFill>
                  <a:schemeClr val="accent6">
                    <a:lumMod val="60000"/>
                    <a:lumOff val="40000"/>
                  </a:schemeClr>
                </a:solidFill>
                <a:latin typeface="Arial" charset="0"/>
                <a:ea typeface="Arial" charset="0"/>
                <a:cs typeface="Arial" charset="0"/>
              </a:rPr>
            </a:br>
            <a:r>
              <a:rPr lang="es-ES" sz="2400" b="1" dirty="0">
                <a:solidFill>
                  <a:schemeClr val="accent6">
                    <a:lumMod val="60000"/>
                    <a:lumOff val="40000"/>
                  </a:schemeClr>
                </a:solidFill>
                <a:latin typeface="Arial" charset="0"/>
                <a:ea typeface="Arial" charset="0"/>
                <a:cs typeface="Arial" charset="0"/>
              </a:rPr>
              <a:t>renovable una vez.</a:t>
            </a: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El Consejo Europeo se reúne una vez al mes.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El Consejo Europeo define las orientaciones y prioridades políticas generales de la UE.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El Consejo Europeo no ejerce funciones legislativas.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El Consejo Europeo está compuesto por los veintisiete jefes de Estado o de Gobierno, el presidente del Consejo Europeo y el presidente de la Comisión Europea.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El Consejo Europeo 200</a:t>
            </a:r>
          </a:p>
          <a:p>
            <a:pPr>
              <a:lnSpc>
                <a:spcPts val="3000"/>
              </a:lnSpc>
            </a:pPr>
            <a:r>
              <a:rPr lang="es-ES">
                <a:solidFill>
                  <a:schemeClr val="accent2"/>
                </a:solidFill>
              </a:rPr>
              <a:t>⸺</a:t>
            </a:r>
          </a:p>
          <a:p>
            <a:r>
              <a:rPr lang="es-ES" sz="2800"/>
              <a:t>¿Cuál de las siguientes afirmaciones </a:t>
            </a:r>
            <a:r>
              <a:rPr lang="es-ES" sz="2800" u="sng"/>
              <a:t>no</a:t>
            </a:r>
            <a:r>
              <a:rPr lang="es-ES" sz="2800"/>
              <a:t> es cierta?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Informa al Parlamento Europeo después de cada reunión del Consejo Europeo.</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Preside las reuniones del Consejo Europeo.</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Cuando no puede alcanzarse un acuerdo, dispone de un voto de calidad.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Representa a la UE en sus relaciones exteriores.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es-ES"/>
              <a:t>El Consejo Europeo 300</a:t>
            </a:r>
          </a:p>
          <a:p>
            <a:pPr>
              <a:lnSpc>
                <a:spcPts val="3000"/>
              </a:lnSpc>
            </a:pPr>
            <a:r>
              <a:rPr lang="es-ES">
                <a:solidFill>
                  <a:schemeClr val="accent2"/>
                </a:solidFill>
              </a:rPr>
              <a:t>⸺</a:t>
            </a:r>
          </a:p>
          <a:p>
            <a:r>
              <a:rPr lang="es-ES" sz="2400"/>
              <a:t>¿Cuál de las siguientes afirmaciones relativas al presidente del Consejo Europeo </a:t>
            </a:r>
            <a:r>
              <a:rPr lang="es-ES" sz="2400" u="sng"/>
              <a:t>no</a:t>
            </a:r>
            <a:r>
              <a:rPr lang="es-ES" sz="2400"/>
              <a:t> es cierta?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000"/>
              <a:t>¿Cuál es la diferencia entre el Consejo Europeo y el Consejo de Europa?</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El Consejo Europeo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s-ES" sz="2800">
                <a:solidFill>
                  <a:srgbClr val="00B050"/>
                </a:solidFill>
              </a:rPr>
              <a:t>El Consejo de Europa es una organización intergubernamental independiente dedicada a los derechos humanos que consta de 46 miembros y tiene su sede en Estrasburgo.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dirty="0"/>
          </a:p>
          <a:p>
            <a:r>
              <a:rPr lang="es-ES" sz="3200" b="0">
                <a:solidFill>
                  <a:schemeClr val="accent6"/>
                </a:solidFill>
                <a:latin typeface="Source Sans 3" panose="020B0303030403020204" pitchFamily="34" charset="0"/>
              </a:rPr>
              <a:t>Verdadero</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sz="3200"/>
              <a:t>Falso</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Ciudadanos 100</a:t>
            </a:r>
          </a:p>
          <a:p>
            <a:pPr>
              <a:lnSpc>
                <a:spcPts val="3000"/>
              </a:lnSpc>
            </a:pPr>
            <a:r>
              <a:rPr lang="es-ES">
                <a:solidFill>
                  <a:schemeClr val="accent2"/>
                </a:solidFill>
              </a:rPr>
              <a:t>⸺</a:t>
            </a:r>
          </a:p>
          <a:p>
            <a:r>
              <a:rPr lang="es-ES" sz="2800"/>
              <a:t>Toda persona que tenga la ciudadanía de un país de la UE tiene automáticamente la de la 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Los ciudadanos de la UE pueden viajar dentro de la UE tan solo con su documento nacional de identidad.</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Los ciudadanos de la UE que viven en otro país de la UE gozan de inmunidad diplomática.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Los ciudadanos de la UE pueden viajar a cualquier país del mundo sin visado.</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Los ciudadanos de la UE tienen derecho a la educación superior gratuita en todos los países de la UE.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Ciudadanos 200</a:t>
            </a:r>
          </a:p>
          <a:p>
            <a:pPr>
              <a:lnSpc>
                <a:spcPts val="3000"/>
              </a:lnSpc>
            </a:pPr>
            <a:r>
              <a:rPr lang="es-ES">
                <a:solidFill>
                  <a:schemeClr val="accent2"/>
                </a:solidFill>
              </a:rPr>
              <a:t>⸺</a:t>
            </a:r>
          </a:p>
          <a:p>
            <a:r>
              <a:rPr lang="es-ES" sz="2800"/>
              <a:t>¿Cuál de las siguientes afirmaciones es verdadera?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r>
              <a:rPr lang="es-ES" sz="1800" b="0">
                <a:solidFill>
                  <a:schemeClr val="accent6"/>
                </a:solidFill>
                <a:latin typeface="Source Sans 3" panose="020B0303030403020204" pitchFamily="34" charset="0"/>
              </a:rPr>
              <a:t>Como ciudadano de la UE, puedes trabajar en cualquier país de la 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Como ciudadano de la UE, puedes vivir en cualquier país de la UE.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Como ciudadano de la UE, puedes presentarte a las elecciones nacionales en cualquier país de la UE.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r>
              <a:rPr lang="es-ES" sz="1800" b="0">
                <a:solidFill>
                  <a:schemeClr val="accent6"/>
                </a:solidFill>
                <a:latin typeface="Source Sans 3" panose="020B0303030403020204" pitchFamily="34" charset="0"/>
              </a:rPr>
              <a:t>Como ciudadano de la UE, puedes presentarte a las elecciones locales en cualquier país de la UE.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Ciudadanos 300</a:t>
            </a:r>
          </a:p>
          <a:p>
            <a:pPr>
              <a:lnSpc>
                <a:spcPts val="3000"/>
              </a:lnSpc>
            </a:pPr>
            <a:r>
              <a:rPr lang="es-ES">
                <a:solidFill>
                  <a:schemeClr val="accent2"/>
                </a:solidFill>
              </a:rPr>
              <a:t>⸺</a:t>
            </a:r>
          </a:p>
          <a:p>
            <a:r>
              <a:rPr lang="es-ES" sz="2800"/>
              <a:t>¿Cuál de las siguientes afirmaciones </a:t>
            </a:r>
            <a:r>
              <a:rPr lang="es-ES" sz="2800" u="sng"/>
              <a:t>no</a:t>
            </a:r>
            <a:r>
              <a:rPr lang="es-ES" sz="2800"/>
              <a:t> es cierta?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s-ES" sz="4000"/>
              <a:t>¿Qué es la «iniciativa ciudadana europea»?</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Ciudadanos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2" y="4212052"/>
            <a:ext cx="6976020" cy="2645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spcBef>
                <a:spcPts val="500"/>
              </a:spcBef>
              <a:buFont typeface="Wingdings" panose="05000000000000000000" pitchFamily="2" charset="2"/>
              <a:buChar char="ü"/>
            </a:pPr>
            <a:r>
              <a:rPr lang="es-ES" sz="2200" dirty="0">
                <a:solidFill>
                  <a:srgbClr val="00B050"/>
                </a:solidFill>
                <a:latin typeface="Open Sans" panose="020B0606030504020204" pitchFamily="34" charset="0"/>
              </a:rPr>
              <a:t>Se puso en marcha en 2012. </a:t>
            </a:r>
          </a:p>
          <a:p>
            <a:pPr marL="285750" indent="-285750">
              <a:spcBef>
                <a:spcPts val="500"/>
              </a:spcBef>
              <a:buFont typeface="Wingdings" panose="05000000000000000000" pitchFamily="2" charset="2"/>
              <a:buChar char="ü"/>
            </a:pPr>
            <a:r>
              <a:rPr lang="es-ES" sz="2200" dirty="0">
                <a:solidFill>
                  <a:srgbClr val="00B050"/>
                </a:solidFill>
                <a:latin typeface="Open Sans" panose="020B0606030504020204" pitchFamily="34" charset="0"/>
              </a:rPr>
              <a:t>Los ciudadanos de la UE participan en la elaboración de las políticas de la UE. </a:t>
            </a:r>
          </a:p>
          <a:p>
            <a:pPr marL="285750" indent="-285750">
              <a:spcBef>
                <a:spcPts val="500"/>
              </a:spcBef>
              <a:buFont typeface="Wingdings" panose="05000000000000000000" pitchFamily="2" charset="2"/>
              <a:buChar char="ü"/>
            </a:pPr>
            <a:r>
              <a:rPr lang="es-ES" sz="2200" dirty="0">
                <a:solidFill>
                  <a:srgbClr val="00B050"/>
                </a:solidFill>
                <a:latin typeface="Open Sans" panose="020B0606030504020204" pitchFamily="34" charset="0"/>
              </a:rPr>
              <a:t>Las iniciativas deben ser presentadas por al menos siete ciudadanos residentes en al menos siete países diferentes de la UE.</a:t>
            </a:r>
          </a:p>
          <a:p>
            <a:pPr marL="285750" indent="-285750">
              <a:spcBef>
                <a:spcPts val="500"/>
              </a:spcBef>
              <a:buFont typeface="Wingdings" panose="05000000000000000000" pitchFamily="2" charset="2"/>
              <a:buChar char="ü"/>
            </a:pPr>
            <a:r>
              <a:rPr lang="es-ES" sz="2200" dirty="0">
                <a:solidFill>
                  <a:srgbClr val="00B050"/>
                </a:solidFill>
                <a:latin typeface="Open Sans" panose="020B0606030504020204" pitchFamily="34" charset="0"/>
              </a:rPr>
              <a:t>Deben estar respaldadas por un millón de firmas.</a:t>
            </a:r>
          </a:p>
          <a:p>
            <a:pPr>
              <a:lnSpc>
                <a:spcPct val="150000"/>
              </a:lnSpc>
            </a:pPr>
            <a:endParaRPr lang="en-GB" sz="22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sz="4400">
                <a:latin typeface="Arial" panose="020B0604020202020204" pitchFamily="34" charset="0"/>
                <a:ea typeface="ＭＳ Ｐゴシック" panose="020B0600070205080204" pitchFamily="34" charset="-128"/>
                <a:cs typeface="Arial" panose="020B0604020202020204" pitchFamily="34" charset="0"/>
              </a:rPr>
              <a:t>Europa Quest</a:t>
            </a:r>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es-ES">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328135762"/>
              </p:ext>
            </p:extLst>
          </p:nvPr>
        </p:nvGraphicFramePr>
        <p:xfrm>
          <a:off x="466724" y="2030819"/>
          <a:ext cx="8794236" cy="1605666"/>
        </p:xfrm>
        <a:graphic>
          <a:graphicData uri="http://schemas.openxmlformats.org/drawingml/2006/table">
            <a:tbl>
              <a:tblPr firstRow="1" firstCol="1" lastCol="1" bandRow="1" bandCol="1">
                <a:tableStyleId>{16D9F66E-5EB9-4882-86FB-DCBF35E3C3E4}</a:tableStyleId>
              </a:tblPr>
              <a:tblGrid>
                <a:gridCol w="1465706">
                  <a:extLst>
                    <a:ext uri="{9D8B030D-6E8A-4147-A177-3AD203B41FA5}">
                      <a16:colId xmlns:a16="http://schemas.microsoft.com/office/drawing/2014/main" val="1696146322"/>
                    </a:ext>
                  </a:extLst>
                </a:gridCol>
                <a:gridCol w="1465706">
                  <a:extLst>
                    <a:ext uri="{9D8B030D-6E8A-4147-A177-3AD203B41FA5}">
                      <a16:colId xmlns:a16="http://schemas.microsoft.com/office/drawing/2014/main" val="1059778183"/>
                    </a:ext>
                  </a:extLst>
                </a:gridCol>
                <a:gridCol w="1604687">
                  <a:extLst>
                    <a:ext uri="{9D8B030D-6E8A-4147-A177-3AD203B41FA5}">
                      <a16:colId xmlns:a16="http://schemas.microsoft.com/office/drawing/2014/main" val="210134769"/>
                    </a:ext>
                  </a:extLst>
                </a:gridCol>
                <a:gridCol w="1485900">
                  <a:extLst>
                    <a:ext uri="{9D8B030D-6E8A-4147-A177-3AD203B41FA5}">
                      <a16:colId xmlns:a16="http://schemas.microsoft.com/office/drawing/2014/main" val="1160319965"/>
                    </a:ext>
                  </a:extLst>
                </a:gridCol>
                <a:gridCol w="1485900">
                  <a:extLst>
                    <a:ext uri="{9D8B030D-6E8A-4147-A177-3AD203B41FA5}">
                      <a16:colId xmlns:a16="http://schemas.microsoft.com/office/drawing/2014/main" val="428984256"/>
                    </a:ext>
                  </a:extLst>
                </a:gridCol>
                <a:gridCol w="1286337">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HISTORIA</a:t>
                      </a:r>
                    </a:p>
                  </a:txBody>
                  <a:tcPr marL="68580" marR="68580" marT="0" marB="0">
                    <a:solidFill>
                      <a:schemeClr val="bg2"/>
                    </a:solidFill>
                  </a:tcPr>
                </a:tc>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GEOGRAFÍA </a:t>
                      </a:r>
                    </a:p>
                  </a:txBody>
                  <a:tcPr marL="68580" marR="68580" marT="0" marB="0">
                    <a:solidFill>
                      <a:schemeClr val="bg2"/>
                    </a:solidFill>
                  </a:tcPr>
                </a:tc>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INSTITUCIONES</a:t>
                      </a:r>
                    </a:p>
                  </a:txBody>
                  <a:tcPr marL="68580" marR="68580" marT="0" marB="0">
                    <a:solidFill>
                      <a:schemeClr val="bg2"/>
                    </a:solidFill>
                  </a:tcPr>
                </a:tc>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CONSEJO DE LA UE</a:t>
                      </a:r>
                    </a:p>
                  </a:txBody>
                  <a:tcPr marL="68580" marR="68580" marT="0" marB="0">
                    <a:solidFill>
                      <a:schemeClr val="bg2"/>
                    </a:solidFill>
                  </a:tcPr>
                </a:tc>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CONSEJO EUROPEO</a:t>
                      </a:r>
                    </a:p>
                  </a:txBody>
                  <a:tcPr marL="68580" marR="68580" marT="0" marB="0">
                    <a:solidFill>
                      <a:schemeClr val="bg2"/>
                    </a:solidFill>
                  </a:tcPr>
                </a:tc>
                <a:tc>
                  <a:txBody>
                    <a:bodyPr/>
                    <a:lstStyle/>
                    <a:p>
                      <a:pPr marL="0" algn="ctr" defTabSz="914400" rtl="0" eaLnBrk="1" latinLnBrk="0" hangingPunct="1">
                        <a:spcAft>
                          <a:spcPts val="0"/>
                        </a:spcAft>
                      </a:pPr>
                      <a:r>
                        <a:rPr lang="es-ES" sz="1400" b="1" u="sng" kern="1200">
                          <a:solidFill>
                            <a:schemeClr val="dk1"/>
                          </a:solidFill>
                          <a:effectLst/>
                          <a:latin typeface="+mn-lt"/>
                          <a:ea typeface="+mn-ea"/>
                          <a:cs typeface="+mn-cs"/>
                        </a:rPr>
                        <a:t>CIUDADANÍA</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es-ES" sz="1600" b="1" u="none" kern="1200">
                          <a:solidFill>
                            <a:schemeClr val="bg1">
                              <a:lumMod val="95000"/>
                            </a:schemeClr>
                          </a:solidFill>
                          <a:effectLst/>
                          <a:latin typeface="+mn-lt"/>
                          <a:ea typeface="+mn-ea"/>
                          <a:cs typeface="+mn-cs"/>
                          <a:hlinkClick r:id="rId2"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3"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4"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5"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6"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7" action="ppaction://hlinksldjump"/>
                        </a:rPr>
                        <a:t>100</a:t>
                      </a: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es-ES" sz="1600" b="1" u="none" kern="1200">
                          <a:solidFill>
                            <a:schemeClr val="bg1">
                              <a:lumMod val="95000"/>
                            </a:schemeClr>
                          </a:solidFill>
                          <a:effectLst/>
                          <a:latin typeface="+mn-lt"/>
                          <a:ea typeface="+mn-ea"/>
                          <a:cs typeface="+mn-cs"/>
                          <a:hlinkClick r:id="rId8"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9"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0"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1"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2"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3" action="ppaction://hlinksldjump"/>
                        </a:rPr>
                        <a:t>200</a:t>
                      </a: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es-ES" sz="1600" b="1" u="none" kern="1200">
                          <a:solidFill>
                            <a:schemeClr val="bg1">
                              <a:lumMod val="95000"/>
                            </a:schemeClr>
                          </a:solidFill>
                          <a:effectLst/>
                          <a:latin typeface="+mn-lt"/>
                          <a:ea typeface="+mn-ea"/>
                          <a:cs typeface="+mn-cs"/>
                          <a:hlinkClick r:id="rId14"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5"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6"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7"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8"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19" action="ppaction://hlinksldjump"/>
                        </a:rPr>
                        <a:t>300</a:t>
                      </a: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es-ES" sz="1600" b="1" u="none" kern="1200">
                          <a:solidFill>
                            <a:schemeClr val="bg1">
                              <a:lumMod val="95000"/>
                            </a:schemeClr>
                          </a:solidFill>
                          <a:effectLst/>
                          <a:latin typeface="+mn-lt"/>
                          <a:ea typeface="+mn-ea"/>
                          <a:cs typeface="+mn-cs"/>
                          <a:hlinkClick r:id="rId20"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21"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22"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23"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24"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s-ES" sz="1600" b="1" u="none" kern="1200">
                          <a:solidFill>
                            <a:schemeClr val="bg1">
                              <a:lumMod val="75000"/>
                            </a:schemeClr>
                          </a:solidFill>
                          <a:effectLst/>
                          <a:latin typeface="+mn-lt"/>
                          <a:ea typeface="+mn-ea"/>
                          <a:cs typeface="+mn-cs"/>
                          <a:hlinkClick r:id="rId25" action="ppaction://hlinksldjump"/>
                        </a:rPr>
                        <a:t>400</a:t>
                      </a: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2215374717"/>
              </p:ext>
            </p:extLst>
          </p:nvPr>
        </p:nvGraphicFramePr>
        <p:xfrm>
          <a:off x="466722" y="3931370"/>
          <a:ext cx="8897087" cy="1605666"/>
        </p:xfrm>
        <a:graphic>
          <a:graphicData uri="http://schemas.openxmlformats.org/drawingml/2006/table">
            <a:tbl>
              <a:tblPr firstRow="1" firstCol="1" lastCol="1" bandRow="1" bandCol="1">
                <a:tableStyleId>{16D9F66E-5EB9-4882-86FB-DCBF35E3C3E4}</a:tableStyleId>
              </a:tblPr>
              <a:tblGrid>
                <a:gridCol w="1362078">
                  <a:extLst>
                    <a:ext uri="{9D8B030D-6E8A-4147-A177-3AD203B41FA5}">
                      <a16:colId xmlns:a16="http://schemas.microsoft.com/office/drawing/2014/main" val="1481001424"/>
                    </a:ext>
                  </a:extLst>
                </a:gridCol>
                <a:gridCol w="1266092">
                  <a:extLst>
                    <a:ext uri="{9D8B030D-6E8A-4147-A177-3AD203B41FA5}">
                      <a16:colId xmlns:a16="http://schemas.microsoft.com/office/drawing/2014/main" val="1506110963"/>
                    </a:ext>
                  </a:extLst>
                </a:gridCol>
                <a:gridCol w="1547446">
                  <a:extLst>
                    <a:ext uri="{9D8B030D-6E8A-4147-A177-3AD203B41FA5}">
                      <a16:colId xmlns:a16="http://schemas.microsoft.com/office/drawing/2014/main" val="1120485638"/>
                    </a:ext>
                  </a:extLst>
                </a:gridCol>
                <a:gridCol w="1688124">
                  <a:extLst>
                    <a:ext uri="{9D8B030D-6E8A-4147-A177-3AD203B41FA5}">
                      <a16:colId xmlns:a16="http://schemas.microsoft.com/office/drawing/2014/main" val="1736543348"/>
                    </a:ext>
                  </a:extLst>
                </a:gridCol>
                <a:gridCol w="1547446">
                  <a:extLst>
                    <a:ext uri="{9D8B030D-6E8A-4147-A177-3AD203B41FA5}">
                      <a16:colId xmlns:a16="http://schemas.microsoft.com/office/drawing/2014/main" val="3909896527"/>
                    </a:ext>
                  </a:extLst>
                </a:gridCol>
                <a:gridCol w="1485901">
                  <a:extLst>
                    <a:ext uri="{9D8B030D-6E8A-4147-A177-3AD203B41FA5}">
                      <a16:colId xmlns:a16="http://schemas.microsoft.com/office/drawing/2014/main" val="3041833845"/>
                    </a:ext>
                  </a:extLst>
                </a:gridCol>
              </a:tblGrid>
              <a:tr h="535222">
                <a:tc>
                  <a:txBody>
                    <a:bodyPr/>
                    <a:lstStyle/>
                    <a:p>
                      <a:pPr algn="ctr">
                        <a:spcAft>
                          <a:spcPts val="0"/>
                        </a:spcAft>
                      </a:pPr>
                      <a:r>
                        <a:rPr lang="es-ES" sz="1400" b="1" u="sng" kern="1200">
                          <a:solidFill>
                            <a:schemeClr val="dk1"/>
                          </a:solidFill>
                          <a:effectLst/>
                        </a:rPr>
                        <a:t>TOMA DE DECISIONES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s-ES" sz="1400" b="1" u="sng" kern="1200">
                          <a:solidFill>
                            <a:schemeClr val="dk1"/>
                          </a:solidFill>
                          <a:effectLst/>
                        </a:rPr>
                        <a: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s-ES" sz="1400" b="1" u="sng" kern="1200">
                          <a:solidFill>
                            <a:schemeClr val="dk1"/>
                          </a:solidFill>
                          <a:effectLst/>
                        </a:rPr>
                        <a:t>PAÍSES DE LA UE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s-ES" sz="1400" b="1" u="sng" kern="1200">
                          <a:solidFill>
                            <a:schemeClr val="dk1"/>
                          </a:solidFill>
                          <a:effectLst/>
                        </a:rPr>
                        <a:t>AMPLIACIÓN</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s-ES" sz="1400" b="1" u="sng" kern="1200">
                          <a:solidFill>
                            <a:schemeClr val="dk1"/>
                          </a:solidFill>
                          <a:effectLst/>
                        </a:rPr>
                        <a:t>PRESIDENCIA</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s-ES" sz="1400" b="1" u="sng" kern="1200">
                          <a:solidFill>
                            <a:schemeClr val="dk1"/>
                          </a:solidFill>
                          <a:effectLst/>
                        </a:rPr>
                        <a:t>LENGUAS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es-ES" sz="1400" b="1" u="none" kern="1200">
                          <a:solidFill>
                            <a:schemeClr val="bg1">
                              <a:lumMod val="75000"/>
                            </a:schemeClr>
                          </a:solidFill>
                          <a:effectLst/>
                          <a:hlinkClick r:id="rId26"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s-ES" sz="1400" b="1" u="none" kern="1200">
                          <a:solidFill>
                            <a:schemeClr val="bg1">
                              <a:lumMod val="75000"/>
                            </a:schemeClr>
                          </a:solidFill>
                          <a:effectLst/>
                          <a:hlinkClick r:id="rId27"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s-ES" sz="1400" b="1" u="none" kern="1200">
                          <a:solidFill>
                            <a:schemeClr val="bg1">
                              <a:lumMod val="75000"/>
                            </a:schemeClr>
                          </a:solidFill>
                          <a:effectLst/>
                          <a:hlinkClick r:id="rId28"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s-ES" sz="1400" b="1" u="none" kern="1200">
                          <a:solidFill>
                            <a:schemeClr val="bg1">
                              <a:lumMod val="75000"/>
                            </a:schemeClr>
                          </a:solidFill>
                          <a:effectLst/>
                          <a:hlinkClick r:id="rId29"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s-ES" sz="1400" b="1" u="none" kern="1200">
                          <a:solidFill>
                            <a:schemeClr val="bg1">
                              <a:lumMod val="75000"/>
                            </a:schemeClr>
                          </a:solidFill>
                          <a:effectLst/>
                          <a:hlinkClick r:id="rId30"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s-ES" sz="1400" b="1" u="none" kern="1200">
                          <a:solidFill>
                            <a:schemeClr val="bg1">
                              <a:lumMod val="75000"/>
                            </a:schemeClr>
                          </a:solidFill>
                          <a:effectLst/>
                          <a:hlinkClick r:id="rId31"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es-ES" sz="1400" b="1" u="none" kern="1200">
                          <a:solidFill>
                            <a:schemeClr val="bg1">
                              <a:lumMod val="75000"/>
                            </a:schemeClr>
                          </a:solidFill>
                          <a:effectLst/>
                          <a:hlinkClick r:id="rId32" action="ppaction://hlinksldjump"/>
                        </a:rPr>
                        <a:t>200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3" action="ppaction://hlinksldjump"/>
                        </a:rPr>
                        <a:t>200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4" action="ppaction://hlinksldjump"/>
                        </a:rPr>
                        <a:t>200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5" action="ppaction://hlinksldjump"/>
                        </a:rPr>
                        <a:t>200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6" action="ppaction://hlinksldjump"/>
                        </a:rPr>
                        <a:t>200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7" action="ppaction://hlinksldjump"/>
                        </a:rPr>
                        <a:t>200</a:t>
                      </a: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es-ES" sz="1400" b="1" u="none" kern="1200">
                          <a:solidFill>
                            <a:schemeClr val="bg1">
                              <a:lumMod val="75000"/>
                            </a:schemeClr>
                          </a:solidFill>
                          <a:effectLst/>
                          <a:hlinkClick r:id="rId38" action="ppaction://hlinksldjump"/>
                        </a:rPr>
                        <a:t>300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39" action="ppaction://hlinksldjump"/>
                        </a:rPr>
                        <a:t>300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0" action="ppaction://hlinksldjump"/>
                        </a:rPr>
                        <a:t>300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1" action="ppaction://hlinksldjump"/>
                        </a:rPr>
                        <a:t>300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2" action="ppaction://hlinksldjump"/>
                        </a:rPr>
                        <a:t>300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3" action="ppaction://hlinksldjump"/>
                        </a:rPr>
                        <a:t>300</a:t>
                      </a: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es-ES" sz="1400" b="1" u="none" kern="1200">
                          <a:solidFill>
                            <a:schemeClr val="bg1">
                              <a:lumMod val="75000"/>
                            </a:schemeClr>
                          </a:solidFill>
                          <a:effectLst/>
                          <a:hlinkClick r:id="rId44" action="ppaction://hlinksldjump"/>
                        </a:rPr>
                        <a:t>400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5" action="ppaction://hlinksldjump"/>
                        </a:rPr>
                        <a:t>400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6" action="ppaction://hlinksldjump"/>
                        </a:rPr>
                        <a:t>400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7" action="ppaction://hlinksldjump"/>
                        </a:rPr>
                        <a:t>400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8" action="ppaction://hlinksldjump"/>
                        </a:rPr>
                        <a:t>400</a:t>
                      </a:r>
                    </a:p>
                  </a:txBody>
                  <a:tcPr marL="66912" marR="66912" marT="0" marB="0">
                    <a:solidFill>
                      <a:schemeClr val="bg1"/>
                    </a:solidFill>
                  </a:tcPr>
                </a:tc>
                <a:tc>
                  <a:txBody>
                    <a:bodyPr/>
                    <a:lstStyle/>
                    <a:p>
                      <a:pPr algn="ctr">
                        <a:spcAft>
                          <a:spcPts val="0"/>
                        </a:spcAft>
                      </a:pPr>
                      <a:r>
                        <a:rPr lang="es-ES" sz="1400" b="1" u="none" kern="1200">
                          <a:solidFill>
                            <a:schemeClr val="bg1">
                              <a:lumMod val="75000"/>
                            </a:schemeClr>
                          </a:solidFill>
                          <a:effectLst/>
                          <a:hlinkClick r:id="rId49" action="ppaction://hlinksldjump"/>
                        </a:rPr>
                        <a:t>400</a:t>
                      </a: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sz="1200" dirty="0"/>
          </a:p>
          <a:p>
            <a:r>
              <a:rPr lang="es-ES" sz="1800" b="0">
                <a:solidFill>
                  <a:schemeClr val="accent6"/>
                </a:solidFill>
                <a:latin typeface="Source Sans 3" panose="020B0303030403020204" pitchFamily="34" charset="0"/>
              </a:rPr>
              <a:t>el Tribunal de Justicia de la Unión Europea</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a:t>el Comité Económico y Social Europeo</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Toma de decisiones 100</a:t>
            </a:r>
          </a:p>
          <a:p>
            <a:pPr>
              <a:lnSpc>
                <a:spcPts val="3000"/>
              </a:lnSpc>
            </a:pPr>
            <a:r>
              <a:rPr lang="es-ES">
                <a:solidFill>
                  <a:schemeClr val="accent2"/>
                </a:solidFill>
              </a:rPr>
              <a:t>⸺</a:t>
            </a:r>
          </a:p>
          <a:p>
            <a:r>
              <a:rPr lang="es-ES" sz="2800"/>
              <a:t>¿Cuál no es una institución de la UE, sino un órgano consultivo?</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7"/>
            <a:ext cx="3479645" cy="67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dirty="0">
                <a:effectLst>
                  <a:outerShdw blurRad="38100" dist="38100" dir="2700000" algn="tl">
                    <a:srgbClr val="000000">
                      <a:alpha val="43137"/>
                    </a:srgbClr>
                  </a:outerShdw>
                </a:effectLst>
                <a:hlinkClick r:id="rId4" action="ppaction://hlinksldjump"/>
              </a:rPr>
              <a:t>Más información</a:t>
            </a: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409381"/>
          </a:xfrm>
          <a:solidFill>
            <a:schemeClr val="accent2">
              <a:lumMod val="20000"/>
              <a:lumOff val="80000"/>
              <a:alpha val="50000"/>
            </a:schemeClr>
          </a:solidFill>
        </p:spPr>
        <p:txBody>
          <a:bodyPr/>
          <a:lstStyle/>
          <a:p>
            <a:pPr>
              <a:lnSpc>
                <a:spcPct val="145000"/>
              </a:lnSpc>
              <a:spcBef>
                <a:spcPts val="0"/>
              </a:spcBef>
            </a:pPr>
            <a:r>
              <a:rPr lang="es-ES" sz="1800" dirty="0">
                <a:solidFill>
                  <a:schemeClr val="tx2">
                    <a:lumMod val="60000"/>
                    <a:lumOff val="40000"/>
                  </a:schemeClr>
                </a:solidFill>
                <a:latin typeface="Source Sans 3" panose="020B0303030403020204" pitchFamily="34" charset="0"/>
              </a:rPr>
              <a:t>El Comité Económico y Social Europeo es un órgano consultivo de la UE compuesto por representantes de las organizaciones de trabajadores y empresarios y otros grupos de interés. </a:t>
            </a:r>
          </a:p>
          <a:p>
            <a:pPr>
              <a:lnSpc>
                <a:spcPct val="145000"/>
              </a:lnSpc>
              <a:spcBef>
                <a:spcPts val="0"/>
              </a:spcBef>
            </a:pPr>
            <a:r>
              <a:rPr lang="es-ES" sz="1800" dirty="0">
                <a:solidFill>
                  <a:schemeClr val="tx2">
                    <a:lumMod val="60000"/>
                    <a:lumOff val="40000"/>
                  </a:schemeClr>
                </a:solidFill>
                <a:latin typeface="Source Sans 3" panose="020B0303030403020204" pitchFamily="34" charset="0"/>
              </a:rPr>
              <a:t>Emite dictámenes sobre cuestiones de la UE para la Comisión Europea, el Consejo de la UE y el Parlamento Europeo.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Toma de decisiones 100</a:t>
            </a:r>
          </a:p>
          <a:p>
            <a:pPr>
              <a:lnSpc>
                <a:spcPts val="3000"/>
              </a:lnSpc>
            </a:pPr>
            <a:r>
              <a:rPr lang="es-ES">
                <a:solidFill>
                  <a:schemeClr val="accent2"/>
                </a:solidFill>
              </a:rPr>
              <a:t>⸺</a:t>
            </a:r>
          </a:p>
          <a:p>
            <a:r>
              <a:rPr lang="es-ES" sz="2800" i="1"/>
              <a:t>Información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406949"/>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spcBef>
                <a:spcPts val="0"/>
              </a:spcBef>
            </a:pPr>
            <a:r>
              <a:rPr lang="es-ES" sz="1800" dirty="0">
                <a:solidFill>
                  <a:schemeClr val="tx2">
                    <a:lumMod val="60000"/>
                    <a:lumOff val="40000"/>
                  </a:schemeClr>
                </a:solidFill>
                <a:latin typeface="Source Sans 3" panose="020B0303030403020204" pitchFamily="34" charset="0"/>
              </a:rPr>
              <a:t>El Tribunal de Justicia de la Unión Europea garantiza que la legislación se interprete y aplique según los Tratados.</a:t>
            </a: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el Consejo de Europa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el Consejo de la Unión Europea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la Comisión Europea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el Parlamento Europeo</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Toma de decisiones 200</a:t>
            </a:r>
          </a:p>
          <a:p>
            <a:pPr>
              <a:lnSpc>
                <a:spcPts val="3000"/>
              </a:lnSpc>
            </a:pPr>
            <a:r>
              <a:rPr lang="es-ES">
                <a:solidFill>
                  <a:schemeClr val="accent2"/>
                </a:solidFill>
              </a:rPr>
              <a:t>⸺</a:t>
            </a:r>
          </a:p>
          <a:p>
            <a:r>
              <a:rPr lang="es-ES" sz="2400"/>
              <a:t>¿Cuál de las siguientes instituciones no desempeña ningún papel en el proceso de toma de decisiones de la 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370068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dirty="0">
                <a:effectLst>
                  <a:outerShdw blurRad="38100" dist="38100" dir="2700000" algn="tl">
                    <a:srgbClr val="000000">
                      <a:alpha val="43137"/>
                    </a:srgbClr>
                  </a:outerShdw>
                </a:effectLst>
                <a:hlinkClick r:id="rId4" action="ppaction://hlinksldjump"/>
              </a:rPr>
              <a:t>Más información</a:t>
            </a: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2075937"/>
            <a:ext cx="5233549" cy="4125349"/>
          </a:xfrm>
          <a:solidFill>
            <a:schemeClr val="accent2">
              <a:lumMod val="20000"/>
              <a:lumOff val="80000"/>
              <a:alpha val="50000"/>
            </a:schemeClr>
          </a:solidFill>
        </p:spPr>
        <p:txBody>
          <a:bodyPr/>
          <a:lstStyle/>
          <a:p>
            <a:pPr>
              <a:lnSpc>
                <a:spcPct val="140000"/>
              </a:lnSpc>
            </a:pPr>
            <a:r>
              <a:rPr lang="es-ES" sz="1800" dirty="0">
                <a:latin typeface="Times New Roman" panose="02020603050405020304" pitchFamily="18" charset="0"/>
                <a:ea typeface="Calibri" panose="020F0502020204030204" pitchFamily="34" charset="0"/>
                <a:cs typeface="Arial" panose="020B0604020202020204" pitchFamily="34" charset="0"/>
              </a:rPr>
              <a:t>Mientras que el Consejo de la Unión Europea, el Parlamento Europeo y la Comisión Europea desempeñan un papel fundamental en el proceso de toma de decisiones de la UE, el Consejo de Europa no guarda relación con la Unión Europea. </a:t>
            </a:r>
          </a:p>
          <a:p>
            <a:pPr>
              <a:lnSpc>
                <a:spcPct val="140000"/>
              </a:lnSpc>
            </a:pPr>
            <a:r>
              <a:rPr lang="es-ES" sz="1800" dirty="0">
                <a:latin typeface="Times New Roman" panose="02020603050405020304" pitchFamily="18" charset="0"/>
                <a:ea typeface="Calibri" panose="020F0502020204030204" pitchFamily="34" charset="0"/>
                <a:cs typeface="Arial" panose="020B0604020202020204" pitchFamily="34" charset="0"/>
              </a:rPr>
              <a:t>El Consejo de Europa es una organización intergubernamental independiente, dedicada principalmente a los derechos humanos, que consta de 46 Estados miembros, entre ellos los 27 países de la UE.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es-ES"/>
              <a:t>Toma de decisiones 200</a:t>
            </a:r>
          </a:p>
          <a:p>
            <a:pPr>
              <a:lnSpc>
                <a:spcPts val="3000"/>
              </a:lnSpc>
            </a:pPr>
            <a:r>
              <a:rPr lang="es-ES">
                <a:solidFill>
                  <a:schemeClr val="accent2"/>
                </a:solidFill>
              </a:rPr>
              <a:t>⸺</a:t>
            </a:r>
          </a:p>
          <a:p>
            <a:r>
              <a:rPr lang="es-ES" sz="2800" i="1"/>
              <a:t>Información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su circunscripción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su partido/grupo político</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su país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la Unión Europea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Toma de decisiones 300</a:t>
            </a:r>
          </a:p>
          <a:p>
            <a:pPr>
              <a:lnSpc>
                <a:spcPts val="3000"/>
              </a:lnSpc>
            </a:pPr>
            <a:r>
              <a:rPr lang="es-ES">
                <a:solidFill>
                  <a:schemeClr val="accent2"/>
                </a:solidFill>
              </a:rPr>
              <a:t>⸺</a:t>
            </a:r>
          </a:p>
          <a:p>
            <a:r>
              <a:rPr lang="es-ES" sz="2400"/>
              <a:t>Los comisarios de la UE representan los intereses de: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s-ES" sz="4000"/>
              <a:t>¿Qué es el Coreper?</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Toma de decisiones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es-ES">
                <a:solidFill>
                  <a:srgbClr val="00B050"/>
                </a:solidFill>
                <a:latin typeface="Open Sans" panose="020B0606030504020204" pitchFamily="34" charset="0"/>
              </a:rPr>
              <a:t>Coreper es el acrónimo del «Comité de Representantes Permanentes de los Gobiernos de los Estados miembros». Sus principales tareas son:</a:t>
            </a:r>
          </a:p>
          <a:p>
            <a:pPr marL="285750" indent="-285750">
              <a:buFont typeface="Wingdings" panose="05000000000000000000" pitchFamily="2" charset="2"/>
              <a:buChar char="Ø"/>
            </a:pPr>
            <a:r>
              <a:rPr lang="es-ES">
                <a:solidFill>
                  <a:srgbClr val="00B050"/>
                </a:solidFill>
              </a:rPr>
              <a:t>coordinar y preparar el trabajo de las distintas formaciones del Consejo;</a:t>
            </a:r>
          </a:p>
          <a:p>
            <a:pPr marL="285750" indent="-285750">
              <a:buFont typeface="Wingdings" panose="05000000000000000000" pitchFamily="2" charset="2"/>
              <a:buChar char="Ø"/>
            </a:pPr>
            <a:r>
              <a:rPr lang="es-ES">
                <a:solidFill>
                  <a:srgbClr val="00B050"/>
                </a:solidFill>
              </a:rPr>
              <a:t>velar por la coherencia de las políticas de la UE;</a:t>
            </a:r>
          </a:p>
          <a:p>
            <a:pPr marL="285750" indent="-285750">
              <a:buFont typeface="Wingdings" panose="05000000000000000000" pitchFamily="2" charset="2"/>
              <a:buChar char="Ø"/>
            </a:pPr>
            <a:r>
              <a:rPr lang="es-ES">
                <a:solidFill>
                  <a:srgbClr val="00B050"/>
                </a:solidFill>
              </a:rPr>
              <a:t>elaborar acuerdos y fórmulas transaccionales que somete a la adopción del Consejo.</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s-ES" sz="1800" b="0" dirty="0">
                <a:solidFill>
                  <a:schemeClr val="accent6"/>
                </a:solidFill>
                <a:latin typeface="Source Sans 3" panose="020B0303030403020204" pitchFamily="34" charset="0"/>
              </a:rPr>
              <a:t>de mercancías, servicios, personas y capitales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a:t>de mercancías, servicios, personas y animales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 100</a:t>
            </a:r>
          </a:p>
          <a:p>
            <a:pPr>
              <a:lnSpc>
                <a:spcPts val="3000"/>
              </a:lnSpc>
            </a:pPr>
            <a:r>
              <a:rPr lang="es-ES">
                <a:solidFill>
                  <a:schemeClr val="accent2"/>
                </a:solidFill>
              </a:rPr>
              <a:t>⸺</a:t>
            </a:r>
          </a:p>
          <a:p>
            <a:r>
              <a:rPr lang="es-ES" sz="2800"/>
              <a:t>Las cuatro libertades de circulación en la UE son: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Wolfgang Amadeus Mozart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Giuseppe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Johann Sebastian Bach</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Antonio Vivaldi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 200</a:t>
            </a:r>
          </a:p>
          <a:p>
            <a:pPr>
              <a:lnSpc>
                <a:spcPts val="3000"/>
              </a:lnSpc>
            </a:pPr>
            <a:r>
              <a:rPr lang="es-ES">
                <a:solidFill>
                  <a:schemeClr val="accent2"/>
                </a:solidFill>
              </a:rPr>
              <a:t>⸺</a:t>
            </a:r>
          </a:p>
          <a:p>
            <a:r>
              <a:rPr lang="es-ES" sz="2400"/>
              <a:t>¿Qué compositor italiano, conocido por su obra </a:t>
            </a:r>
            <a:r>
              <a:rPr lang="es-ES" sz="2400" i="1"/>
              <a:t>Las cuatro estaciones</a:t>
            </a:r>
            <a:r>
              <a:rPr lang="es-ES" sz="2400"/>
              <a:t>, es considerado uno de los principales compositores del Barroco?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 300</a:t>
            </a:r>
          </a:p>
          <a:p>
            <a:pPr>
              <a:lnSpc>
                <a:spcPts val="3000"/>
              </a:lnSpc>
            </a:pPr>
            <a:r>
              <a:rPr lang="es-ES" dirty="0">
                <a:solidFill>
                  <a:schemeClr val="accent2"/>
                </a:solidFill>
              </a:rPr>
              <a:t>⸺</a:t>
            </a:r>
          </a:p>
          <a:p>
            <a:r>
              <a:rPr lang="es-ES" sz="2400" dirty="0"/>
              <a:t>¿Cuántos países de la UE tienen el color negro en su bandera?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s-ES" sz="4000"/>
              <a:t>¿Qué es la subsidiariedad?</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113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a:solidFill>
                  <a:srgbClr val="00B050"/>
                </a:solidFill>
                <a:latin typeface="Arial" panose="020B0604020202020204" pitchFamily="34" charset="0"/>
              </a:rPr>
              <a:t>El principio de </a:t>
            </a:r>
            <a:r>
              <a:rPr lang="es-ES" b="1">
                <a:solidFill>
                  <a:srgbClr val="00B050"/>
                </a:solidFill>
                <a:latin typeface="Arial" panose="020B0604020202020204" pitchFamily="34" charset="0"/>
              </a:rPr>
              <a:t>subsidiariedad</a:t>
            </a:r>
            <a:r>
              <a:rPr lang="es-ES">
                <a:solidFill>
                  <a:srgbClr val="00B050"/>
                </a:solidFill>
                <a:latin typeface="Arial" panose="020B0604020202020204" pitchFamily="34" charset="0"/>
              </a:rPr>
              <a:t> se define en el artículo 5, apartado 3, del Tratado de la Unión Europea. Su objetivo es garantizar que las decisiones se tomen al nivel más cercano posible de los ciudadanos, efectuándose controles para comprobar que está justificado actuar a escala de la UE dadas las posibilidades disponibles a nivel nacional, regional o local.</a:t>
            </a: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dirty="0"/>
          </a:p>
          <a:p>
            <a:r>
              <a:rPr lang="es-ES" sz="3200" b="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sz="320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Historia 100</a:t>
            </a:r>
          </a:p>
          <a:p>
            <a:pPr>
              <a:lnSpc>
                <a:spcPts val="3000"/>
              </a:lnSpc>
            </a:pPr>
            <a:r>
              <a:rPr lang="es-ES">
                <a:solidFill>
                  <a:schemeClr val="accent2"/>
                </a:solidFill>
              </a:rPr>
              <a:t>⸺</a:t>
            </a:r>
          </a:p>
          <a:p>
            <a:r>
              <a:rPr lang="es-ES" sz="2800"/>
              <a:t>La Unión Europea recibió el Premio Nobel de la Paz en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sz="1200" dirty="0"/>
          </a:p>
          <a:p>
            <a:pPr>
              <a:lnSpc>
                <a:spcPct val="150000"/>
              </a:lnSpc>
            </a:pPr>
            <a:r>
              <a:rPr lang="es-ES" sz="1800" b="0">
                <a:solidFill>
                  <a:schemeClr val="accent6"/>
                </a:solidFill>
                <a:latin typeface="Source Sans 3" panose="020B0303030403020204" pitchFamily="34" charset="0"/>
              </a:rPr>
              <a:t>el mar Rojo</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a:t>el mar Negro</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Países de la UE 100</a:t>
            </a:r>
          </a:p>
          <a:p>
            <a:pPr>
              <a:lnSpc>
                <a:spcPts val="3000"/>
              </a:lnSpc>
            </a:pPr>
            <a:r>
              <a:rPr lang="es-ES">
                <a:solidFill>
                  <a:schemeClr val="accent2"/>
                </a:solidFill>
              </a:rPr>
              <a:t>⸺</a:t>
            </a:r>
          </a:p>
          <a:p>
            <a:r>
              <a:rPr lang="es-ES" sz="2800"/>
              <a:t>¿En qué mar se encuentra el litoral de Bulgaria?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Dinamarca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Luxemburgo</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Francia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Chipre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Países de la UE 200</a:t>
            </a:r>
          </a:p>
          <a:p>
            <a:pPr>
              <a:lnSpc>
                <a:spcPts val="3000"/>
              </a:lnSpc>
            </a:pPr>
            <a:r>
              <a:rPr lang="es-ES">
                <a:solidFill>
                  <a:schemeClr val="accent2"/>
                </a:solidFill>
              </a:rPr>
              <a:t>⸺</a:t>
            </a:r>
          </a:p>
          <a:p>
            <a:r>
              <a:rPr lang="es-ES" sz="2400"/>
              <a:t>El Acuerdo de Schengen recibe su nombre de una ciudad: ¿de qué país?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Finlandia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Lituania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Estonia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Letonia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Países de la UE 300</a:t>
            </a:r>
          </a:p>
          <a:p>
            <a:pPr>
              <a:lnSpc>
                <a:spcPts val="3000"/>
              </a:lnSpc>
            </a:pPr>
            <a:r>
              <a:rPr lang="es-ES">
                <a:solidFill>
                  <a:schemeClr val="accent2"/>
                </a:solidFill>
              </a:rPr>
              <a:t>⸺</a:t>
            </a:r>
          </a:p>
          <a:p>
            <a:r>
              <a:rPr lang="es-ES" sz="2400"/>
              <a:t>¿Qué país </a:t>
            </a:r>
            <a:r>
              <a:rPr lang="es-ES" sz="2400" u="sng"/>
              <a:t>no</a:t>
            </a:r>
            <a:r>
              <a:rPr lang="es-ES" sz="2400"/>
              <a:t> tiene su capital en la costa?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000"/>
              <a:t>¿Cuál es el único país de la UE que es miembro permanente del Consejo de Seguridad de las Naciones Unidas?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4800">
                <a:solidFill>
                  <a:srgbClr val="00B050"/>
                </a:solidFill>
                <a:latin typeface="Arial" panose="020B0604020202020204" pitchFamily="34" charset="0"/>
              </a:rPr>
              <a:t>Francia</a:t>
            </a: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sz="1200" dirty="0"/>
          </a:p>
          <a:p>
            <a:pPr>
              <a:lnSpc>
                <a:spcPct val="150000"/>
              </a:lnSpc>
            </a:pPr>
            <a:r>
              <a:rPr lang="es-ES" sz="1800" b="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Ampliación 100</a:t>
            </a:r>
          </a:p>
          <a:p>
            <a:pPr>
              <a:lnSpc>
                <a:spcPts val="3000"/>
              </a:lnSpc>
            </a:pPr>
            <a:r>
              <a:rPr lang="es-ES">
                <a:solidFill>
                  <a:schemeClr val="accent2"/>
                </a:solidFill>
              </a:rPr>
              <a:t>⸺</a:t>
            </a:r>
          </a:p>
          <a:p>
            <a:r>
              <a:rPr lang="es-ES" sz="2800"/>
              <a:t>¿Cuántos países se adhirieron a la UE en los años 90?</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2000">
                <a:solidFill>
                  <a:srgbClr val="00B050"/>
                </a:solidFill>
                <a:latin typeface="Arial" panose="020B0604020202020204" pitchFamily="34" charset="0"/>
              </a:rPr>
              <a:t>Austria, Finlandia y Suecia</a:t>
            </a: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el comité de ampliación de la 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el Parlamento Europeo</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el Consejo de la UE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la Comisión Europea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880678" cy="1628599"/>
          </a:xfrm>
        </p:spPr>
        <p:txBody>
          <a:bodyPr/>
          <a:lstStyle/>
          <a:p>
            <a:pPr>
              <a:lnSpc>
                <a:spcPts val="3000"/>
              </a:lnSpc>
            </a:pPr>
            <a:r>
              <a:rPr lang="es-ES" dirty="0"/>
              <a:t>Ampliación 200</a:t>
            </a:r>
          </a:p>
          <a:p>
            <a:pPr>
              <a:lnSpc>
                <a:spcPct val="50000"/>
              </a:lnSpc>
              <a:spcBef>
                <a:spcPts val="0"/>
              </a:spcBef>
            </a:pPr>
            <a:r>
              <a:rPr lang="es-ES" dirty="0">
                <a:solidFill>
                  <a:schemeClr val="accent2"/>
                </a:solidFill>
              </a:rPr>
              <a:t>⸺</a:t>
            </a:r>
          </a:p>
          <a:p>
            <a:pPr>
              <a:lnSpc>
                <a:spcPct val="95000"/>
              </a:lnSpc>
              <a:spcBef>
                <a:spcPts val="0"/>
              </a:spcBef>
            </a:pPr>
            <a:r>
              <a:rPr lang="es-ES" sz="2400" dirty="0"/>
              <a:t>¿Qué institución de la UE lleva las negociaciones de adhesión, supervisa los avances de los países candidatos y mantiene informadas a las demás instituciones?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una economía de mercado en funcionamiento y capacidad para hacer frente a la presión competitiva y a las fuerzas del mercado en la 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el compromiso de colaborar con los demás Estados miembros en la mejora de la legislación de la UE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unas instituciones estables que garanticen la democracia, el estado de Derecho, los derechos humanos y la protección de las minorías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capacidad para asumir las obligaciones que conlleva la pertenencia a la UE y para aplicarlas de manera efectiva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Ampliación 300</a:t>
            </a:r>
          </a:p>
          <a:p>
            <a:pPr>
              <a:lnSpc>
                <a:spcPts val="3000"/>
              </a:lnSpc>
            </a:pPr>
            <a:r>
              <a:rPr lang="es-ES">
                <a:solidFill>
                  <a:schemeClr val="accent2"/>
                </a:solidFill>
              </a:rPr>
              <a:t>⸺</a:t>
            </a:r>
          </a:p>
          <a:p>
            <a:r>
              <a:rPr lang="es-ES" sz="2400"/>
              <a:t>¿Cuál de las siguientes respuestas </a:t>
            </a:r>
            <a:r>
              <a:rPr lang="es-ES" sz="2400" u="sng"/>
              <a:t>no</a:t>
            </a:r>
            <a:r>
              <a:rPr lang="es-ES" sz="2400"/>
              <a:t> es un criterio de adhesión a la 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000"/>
              <a:t>Nombra al menos seis países candidatos.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Ampliación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2400">
                <a:solidFill>
                  <a:srgbClr val="00B050"/>
                </a:solidFill>
              </a:rPr>
              <a:t>Serbia</a:t>
            </a:r>
          </a:p>
          <a:p>
            <a:r>
              <a:rPr lang="es-ES" sz="2400">
                <a:solidFill>
                  <a:srgbClr val="00B050"/>
                </a:solidFill>
              </a:rPr>
              <a:t>Montenegro</a:t>
            </a:r>
          </a:p>
          <a:p>
            <a:r>
              <a:rPr lang="es-ES" sz="2400">
                <a:solidFill>
                  <a:srgbClr val="00B050"/>
                </a:solidFill>
              </a:rPr>
              <a:t>Turquía</a:t>
            </a:r>
          </a:p>
          <a:p>
            <a:r>
              <a:rPr lang="es-ES" sz="2400">
                <a:solidFill>
                  <a:srgbClr val="00B050"/>
                </a:solidFill>
              </a:rPr>
              <a:t>Macedonia del Norte</a:t>
            </a:r>
          </a:p>
          <a:p>
            <a:r>
              <a:rPr lang="es-ES" sz="2400">
                <a:solidFill>
                  <a:srgbClr val="00B050"/>
                </a:solidFill>
              </a:rPr>
              <a:t>Albania</a:t>
            </a:r>
          </a:p>
          <a:p>
            <a:r>
              <a:rPr lang="es-ES" sz="2400">
                <a:solidFill>
                  <a:srgbClr val="00B050"/>
                </a:solidFill>
              </a:rPr>
              <a:t>Moldavia</a:t>
            </a:r>
          </a:p>
          <a:p>
            <a:r>
              <a:rPr lang="es-ES" sz="2400">
                <a:solidFill>
                  <a:srgbClr val="00B050"/>
                </a:solidFill>
              </a:rPr>
              <a:t>Ucrania</a:t>
            </a:r>
          </a:p>
          <a:p>
            <a:r>
              <a:rPr lang="es-ES" sz="2400">
                <a:solidFill>
                  <a:srgbClr val="00B050"/>
                </a:solidFill>
              </a:rPr>
              <a:t>Bosnia y Herzegovina</a:t>
            </a:r>
          </a:p>
          <a:p>
            <a:r>
              <a:rPr lang="es-ES" sz="2400">
                <a:solidFill>
                  <a:srgbClr val="00B050"/>
                </a:solidFill>
              </a:rPr>
              <a:t>Georgia</a:t>
            </a: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sz="1200" dirty="0"/>
          </a:p>
          <a:p>
            <a:pPr>
              <a:lnSpc>
                <a:spcPct val="150000"/>
              </a:lnSpc>
            </a:pPr>
            <a:r>
              <a:rPr lang="es-ES" sz="1800" b="0">
                <a:solidFill>
                  <a:schemeClr val="accent6"/>
                </a:solidFill>
                <a:latin typeface="Source Sans 3" panose="020B0303030403020204" pitchFamily="34" charset="0"/>
              </a:rPr>
              <a:t>entre cada reunión.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a:t>cada seis meses.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Presidencia 100</a:t>
            </a:r>
          </a:p>
          <a:p>
            <a:pPr>
              <a:lnSpc>
                <a:spcPts val="3000"/>
              </a:lnSpc>
            </a:pPr>
            <a:r>
              <a:rPr lang="es-ES">
                <a:solidFill>
                  <a:schemeClr val="accent2"/>
                </a:solidFill>
              </a:rPr>
              <a:t>⸺</a:t>
            </a:r>
          </a:p>
          <a:p>
            <a:r>
              <a:rPr lang="es-ES" sz="2800"/>
              <a:t>La Presidencia del Consejo de la UE rota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nombrar al presidente de la Comisión Europea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s-ES" sz="1800" b="0" dirty="0">
                <a:solidFill>
                  <a:schemeClr val="accent6"/>
                </a:solidFill>
                <a:latin typeface="Source Sans 3" panose="020B0303030403020204" pitchFamily="34" charset="0"/>
              </a:rPr>
              <a:t>presidir las reuniones de las distintas formaciones del Consejo</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organizar diversas reuniones formales e informales en Bruselas y en el país que ejerce la Presidencia rotatoria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representar al Consejo en las relaciones con las demás instituciones de la UE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Presidencia 200</a:t>
            </a:r>
          </a:p>
          <a:p>
            <a:pPr>
              <a:lnSpc>
                <a:spcPts val="3000"/>
              </a:lnSpc>
            </a:pPr>
            <a:r>
              <a:rPr lang="es-ES" dirty="0">
                <a:solidFill>
                  <a:schemeClr val="accent2"/>
                </a:solidFill>
              </a:rPr>
              <a:t>⸺</a:t>
            </a:r>
          </a:p>
          <a:p>
            <a:pPr>
              <a:spcBef>
                <a:spcPts val="0"/>
              </a:spcBef>
            </a:pPr>
            <a:r>
              <a:rPr lang="es-ES" sz="2400" dirty="0"/>
              <a:t>¿Cuál de las siguientes funciones </a:t>
            </a:r>
            <a:r>
              <a:rPr lang="es-ES" sz="2400" u="sng" dirty="0"/>
              <a:t>no</a:t>
            </a:r>
            <a:r>
              <a:rPr lang="es-ES" sz="2400" dirty="0"/>
              <a:t> es propia de la Presidencia rotatoria del Consejo?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Entra en vigor el Tratado de Lisboa, lo que cambia el funcionamiento de la 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Se adhieren a la UE 10 nuevos países, con lo que el número de países miembros se eleva a 25.</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pPr lvl="1"/>
            <a:r>
              <a:rPr lang="es-ES" sz="1800"/>
              <a:t>Se pone en circulación el euro.</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r>
              <a:rPr lang="es-ES" sz="1800" dirty="0"/>
              <a:t>Por primera vez en unas elecciones europeas, varios candidatos (</a:t>
            </a:r>
            <a:r>
              <a:rPr lang="es-ES" i="1" dirty="0"/>
              <a:t>«</a:t>
            </a:r>
            <a:r>
              <a:rPr lang="es-ES" i="1" dirty="0" err="1"/>
              <a:t>spitzenkandidaten</a:t>
            </a:r>
            <a:r>
              <a:rPr lang="es-ES" i="1" dirty="0"/>
              <a:t>»</a:t>
            </a:r>
            <a:r>
              <a:rPr lang="es-ES" dirty="0"/>
              <a:t>) </a:t>
            </a:r>
            <a:r>
              <a:rPr lang="es-ES" sz="1800" dirty="0"/>
              <a:t>compiten por el puesto de presidente de la Comisión Europea.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Historia 200</a:t>
            </a:r>
          </a:p>
          <a:p>
            <a:pPr>
              <a:lnSpc>
                <a:spcPts val="3000"/>
              </a:lnSpc>
            </a:pPr>
            <a:r>
              <a:rPr lang="es-ES">
                <a:solidFill>
                  <a:schemeClr val="accent2"/>
                </a:solidFill>
              </a:rPr>
              <a:t>⸺</a:t>
            </a:r>
          </a:p>
          <a:p>
            <a:r>
              <a:rPr lang="es-ES" sz="2800"/>
              <a:t>¿Qué hito logró la UE en 2002?</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España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Alemania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Luxemburgo</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Dinamarca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Presidencia 300</a:t>
            </a:r>
          </a:p>
          <a:p>
            <a:pPr>
              <a:lnSpc>
                <a:spcPts val="3000"/>
              </a:lnSpc>
            </a:pPr>
            <a:r>
              <a:rPr lang="es-ES" dirty="0">
                <a:solidFill>
                  <a:schemeClr val="accent2"/>
                </a:solidFill>
              </a:rPr>
              <a:t>⸺</a:t>
            </a:r>
          </a:p>
          <a:p>
            <a:pPr>
              <a:lnSpc>
                <a:spcPct val="100000"/>
              </a:lnSpc>
              <a:spcBef>
                <a:spcPts val="0"/>
              </a:spcBef>
            </a:pPr>
            <a:r>
              <a:rPr lang="es-ES" sz="2400" dirty="0"/>
              <a:t>¿Qué país nunca ostentó la Presidencia del Consejo antes de la década </a:t>
            </a:r>
            <a:br>
              <a:rPr lang="es-ES" sz="2400" dirty="0"/>
            </a:br>
            <a:r>
              <a:rPr lang="es-ES" sz="2400" dirty="0"/>
              <a:t>de 1980?</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000"/>
              <a:t>¿Qué formación del Consejo </a:t>
            </a:r>
            <a:r>
              <a:rPr lang="es-ES" sz="4000" u="sng"/>
              <a:t>no</a:t>
            </a:r>
            <a:r>
              <a:rPr lang="es-ES" sz="4000"/>
              <a:t> está presidida por el país que ejerce la Presidencia rotatoria?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Presidencia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a:solidFill>
                  <a:srgbClr val="00B050"/>
                </a:solidFill>
              </a:rPr>
              <a:t>Asuntos Exteriores.</a:t>
            </a: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360443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dirty="0">
                <a:effectLst>
                  <a:outerShdw blurRad="38100" dist="38100" dir="2700000" algn="tl">
                    <a:srgbClr val="000000">
                      <a:alpha val="43137"/>
                    </a:srgbClr>
                  </a:outerShdw>
                </a:effectLst>
                <a:hlinkClick r:id="rId4" action="ppaction://hlinksldjump"/>
              </a:rPr>
              <a:t>Más información</a:t>
            </a: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794319"/>
          </a:xfrm>
          <a:solidFill>
            <a:schemeClr val="accent2">
              <a:lumMod val="20000"/>
              <a:lumOff val="80000"/>
              <a:alpha val="50000"/>
            </a:schemeClr>
          </a:solidFill>
        </p:spPr>
        <p:txBody>
          <a:bodyPr/>
          <a:lstStyle/>
          <a:p>
            <a:r>
              <a:rPr lang="es-ES" sz="2800"/>
              <a:t>Las sesiones del Consejo de Asuntos Exteriores están presididas por el alto representante de la Unión para Asuntos Exteriores y Política de Seguridad. </a:t>
            </a:r>
          </a:p>
          <a:p>
            <a:endParaRPr lang="en-GB" sz="2800" dirty="0"/>
          </a:p>
          <a:p>
            <a:r>
              <a:rPr lang="es-ES"/>
              <a:t>Sin embargo, cuando el Consejo de Asuntos Exteriores trata cuestiones de política comercial, está presidido por el representante del Estado miembro de la UE que ejerce la presidencia rotatoria del Consejo de la UE.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Presidencia 400</a:t>
            </a:r>
          </a:p>
          <a:p>
            <a:pPr>
              <a:lnSpc>
                <a:spcPts val="3000"/>
              </a:lnSpc>
            </a:pPr>
            <a:r>
              <a:rPr lang="es-ES">
                <a:solidFill>
                  <a:schemeClr val="accent2"/>
                </a:solidFill>
              </a:rPr>
              <a:t>⸺</a:t>
            </a:r>
          </a:p>
          <a:p>
            <a:pPr>
              <a:lnSpc>
                <a:spcPts val="3000"/>
              </a:lnSpc>
            </a:pPr>
            <a:r>
              <a:rPr lang="es-ES" i="1">
                <a:solidFill>
                  <a:schemeClr val="tx2">
                    <a:lumMod val="60000"/>
                    <a:lumOff val="40000"/>
                  </a:schemeClr>
                </a:solidFill>
              </a:rPr>
              <a:t>Información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sz="1200" dirty="0"/>
          </a:p>
          <a:p>
            <a:pPr>
              <a:lnSpc>
                <a:spcPct val="150000"/>
              </a:lnSpc>
            </a:pPr>
            <a:r>
              <a:rPr lang="es-ES" sz="1800" b="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a:t>27</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s-ES"/>
              <a:t>Lenguas 100</a:t>
            </a:r>
          </a:p>
          <a:p>
            <a:pPr>
              <a:lnSpc>
                <a:spcPts val="3000"/>
              </a:lnSpc>
            </a:pPr>
            <a:r>
              <a:rPr lang="es-ES">
                <a:solidFill>
                  <a:schemeClr val="accent2"/>
                </a:solidFill>
              </a:rPr>
              <a:t>⸺</a:t>
            </a:r>
          </a:p>
          <a:p>
            <a:r>
              <a:rPr lang="es-ES" sz="2800"/>
              <a:t>¿Cuántas lenguas oficiales tiene la 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Procede de la frase veneciana </a:t>
            </a:r>
            <a:r>
              <a:rPr lang="es-ES" i="1"/>
              <a:t>s-ciào vostro,</a:t>
            </a:r>
            <a:r>
              <a:rPr lang="es-ES"/>
              <a:t> que literalmente significa «Soy tu esclavo».</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Procede de «Caius», un nombre tradicional en latín.</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Es la forma en que los gondoleros venecianos se gritan entre sí en la niebla para evitar colisiones.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No existe una teoría clara sobre su etimología.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Lenguas 200</a:t>
            </a:r>
          </a:p>
          <a:p>
            <a:pPr>
              <a:lnSpc>
                <a:spcPts val="3000"/>
              </a:lnSpc>
            </a:pPr>
            <a:r>
              <a:rPr lang="es-ES">
                <a:solidFill>
                  <a:schemeClr val="accent2"/>
                </a:solidFill>
              </a:rPr>
              <a:t>⸺</a:t>
            </a:r>
          </a:p>
          <a:p>
            <a:r>
              <a:rPr lang="es-ES" sz="2400"/>
              <a:t>¿Cuál es el origen de la palabra </a:t>
            </a:r>
            <a:r>
              <a:rPr lang="es-ES" sz="2400" i="1"/>
              <a:t>ciao</a:t>
            </a:r>
            <a:r>
              <a:rPr lang="es-ES"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a:t>¡Chinchín!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Te quiero.</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r>
              <a:rPr lang="es-ES" sz="1800" b="0">
                <a:solidFill>
                  <a:schemeClr val="accent6"/>
                </a:solidFill>
                <a:latin typeface="Source Sans 3" panose="020B0303030403020204" pitchFamily="34" charset="0"/>
              </a:rPr>
              <a:t>Encantado de conocerte.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a:t>No es una palabra estonia.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a:t>Lenguas 300</a:t>
            </a:r>
          </a:p>
          <a:p>
            <a:pPr>
              <a:lnSpc>
                <a:spcPts val="3000"/>
              </a:lnSpc>
            </a:pPr>
            <a:r>
              <a:rPr lang="es-ES">
                <a:solidFill>
                  <a:schemeClr val="accent2"/>
                </a:solidFill>
              </a:rPr>
              <a:t>⸺</a:t>
            </a:r>
          </a:p>
          <a:p>
            <a:r>
              <a:rPr lang="es-ES" sz="2400"/>
              <a:t>¿Qué significa la palabra estonia </a:t>
            </a:r>
            <a:r>
              <a:rPr lang="es-ES" sz="2400" i="1"/>
              <a:t>terviseks</a:t>
            </a:r>
            <a:r>
              <a:rPr lang="es-ES"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2800"/>
              <a:t>¿Qué dos países de la UE no solicitaron que una de sus lenguas oficiales (de ámbito nacional) fuera lengua oficial de la UE?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Lenguas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a:solidFill>
                  <a:srgbClr val="00B050"/>
                </a:solidFill>
              </a:rPr>
              <a:t>Luxemburgo y Chipre</a:t>
            </a: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1993</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s-ES" sz="1800" b="0" dirty="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1800" dirty="0"/>
              <a:t>1989</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2009</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Historia 300</a:t>
            </a:r>
          </a:p>
          <a:p>
            <a:pPr>
              <a:lnSpc>
                <a:spcPts val="3000"/>
              </a:lnSpc>
            </a:pPr>
            <a:r>
              <a:rPr lang="es-ES">
                <a:solidFill>
                  <a:schemeClr val="accent2"/>
                </a:solidFill>
              </a:rPr>
              <a:t>⸺</a:t>
            </a:r>
          </a:p>
          <a:p>
            <a:r>
              <a:rPr lang="es-ES" sz="2000"/>
              <a:t>¿Cuándo asumió su cargo el primer presidente permanente del Consejo Europeo?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s-ES" sz="4000"/>
              <a:t>En 1987 solicitó su adhesión a la UE un país no europeo. ¿De qué país se trata?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Historia 400</a:t>
            </a:r>
          </a:p>
          <a:p>
            <a:pPr>
              <a:lnSpc>
                <a:spcPts val="3000"/>
              </a:lnSpc>
            </a:pPr>
            <a:r>
              <a:rPr lang="es-ES">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s-ES" sz="4800">
                <a:solidFill>
                  <a:srgbClr val="00B050"/>
                </a:solidFill>
              </a:rPr>
              <a:t>Marruecos</a:t>
            </a:r>
            <a:r>
              <a:rPr lang="es-ES" sz="480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a:t>A</a:t>
            </a:r>
          </a:p>
          <a:p>
            <a:endParaRPr lang="es-ES" dirty="0"/>
          </a:p>
          <a:p>
            <a:r>
              <a:rPr lang="es-ES" sz="3200" b="0">
                <a:solidFill>
                  <a:schemeClr val="accent6"/>
                </a:solidFill>
                <a:latin typeface="Source Sans 3" panose="020B0303030403020204" pitchFamily="34" charset="0"/>
              </a:rPr>
              <a:t>los Pirineos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a:t>B</a:t>
            </a:r>
          </a:p>
          <a:p>
            <a:pPr lvl="1"/>
            <a:endParaRPr lang="es-ES" dirty="0"/>
          </a:p>
          <a:p>
            <a:pPr lvl="1"/>
            <a:r>
              <a:rPr lang="es-ES" sz="3200"/>
              <a:t>los Apeninos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a:t>Geografía 100</a:t>
            </a:r>
          </a:p>
          <a:p>
            <a:pPr>
              <a:lnSpc>
                <a:spcPts val="3000"/>
              </a:lnSpc>
            </a:pPr>
            <a:r>
              <a:rPr lang="es-ES">
                <a:solidFill>
                  <a:schemeClr val="accent2"/>
                </a:solidFill>
              </a:rPr>
              <a:t>⸺</a:t>
            </a:r>
          </a:p>
          <a:p>
            <a:r>
              <a:rPr lang="es-ES" sz="2800"/>
              <a:t>¿Qué cordillera separa Francia y España a lo largo de cerca de 430 kilómetros?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a:t>C</a:t>
            </a:r>
          </a:p>
          <a:p>
            <a:pPr lvl="1"/>
            <a:endParaRPr lang="es-ES" dirty="0"/>
          </a:p>
          <a:p>
            <a:pPr lvl="1"/>
            <a:r>
              <a:rPr lang="es-ES" sz="180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a:t>A</a:t>
            </a:r>
          </a:p>
          <a:p>
            <a:endParaRPr lang="es-ES" sz="1800" dirty="0"/>
          </a:p>
          <a:p>
            <a:r>
              <a:rPr lang="es-ES"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a:t>B</a:t>
            </a:r>
          </a:p>
          <a:p>
            <a:pPr lvl="1"/>
            <a:endParaRPr lang="es-ES" dirty="0"/>
          </a:p>
          <a:p>
            <a:pPr lvl="1"/>
            <a:r>
              <a:rPr lang="es-ES"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a:t>D</a:t>
            </a:r>
          </a:p>
          <a:p>
            <a:pPr lvl="1"/>
            <a:endParaRPr lang="es-ES" dirty="0"/>
          </a:p>
          <a:p>
            <a:pPr lvl="1"/>
            <a:r>
              <a:rPr lang="es-ES" sz="180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880678" cy="1468465"/>
          </a:xfrm>
        </p:spPr>
        <p:txBody>
          <a:bodyPr/>
          <a:lstStyle/>
          <a:p>
            <a:pPr>
              <a:lnSpc>
                <a:spcPts val="3000"/>
              </a:lnSpc>
            </a:pPr>
            <a:r>
              <a:rPr lang="es-ES" dirty="0"/>
              <a:t>Geografía 200</a:t>
            </a:r>
          </a:p>
          <a:p>
            <a:pPr>
              <a:lnSpc>
                <a:spcPts val="3000"/>
              </a:lnSpc>
            </a:pPr>
            <a:r>
              <a:rPr lang="es-ES" dirty="0">
                <a:solidFill>
                  <a:schemeClr val="accent2"/>
                </a:solidFill>
              </a:rPr>
              <a:t>⸺</a:t>
            </a:r>
          </a:p>
          <a:p>
            <a:r>
              <a:rPr lang="es-ES" sz="2500" dirty="0"/>
              <a:t>¿Cuántos países de la UE no tienen frontera terrestre con otro país de la 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2000">
                <a:solidFill>
                  <a:srgbClr val="00B050"/>
                </a:solidFill>
                <a:latin typeface="Arial" panose="020B0604020202020204" pitchFamily="34" charset="0"/>
              </a:rPr>
              <a:t>Malta, Chipre e Irlanda.</a:t>
            </a: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s-ES"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2.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45DB1E-1BF9-4432-A6C9-56E85BDE0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ppt_v3 _sample</Template>
  <TotalTime>7938</TotalTime>
  <Words>2700</Words>
  <Application>Microsoft Office PowerPoint</Application>
  <PresentationFormat>Widescreen</PresentationFormat>
  <Paragraphs>726</Paragraphs>
  <Slides>56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NATSEV Petar</cp:lastModifiedBy>
  <cp:revision>93</cp:revision>
  <cp:lastPrinted>2020-03-11T16:07:50Z</cp:lastPrinted>
  <dcterms:created xsi:type="dcterms:W3CDTF">2020-03-24T15:57:55Z</dcterms:created>
  <dcterms:modified xsi:type="dcterms:W3CDTF">2024-11-29T11:57:30Z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2024-06-20T12:53:32Z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d1ce54df-85a7-4a4d-9449-9382b08fe19e</vt:lpwstr>
  </property>
  <property fmtid="{D5CDD505-2E9C-101B-9397-08002B2CF9AE}" pid="10" name="MSIP_Label_af60b174-6478-47f9-866e-33f097bb6603_ContentBits">
    <vt:lpwstr>0</vt:lpwstr>
  </property>
</Properties>
</file>