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84698" autoAdjust="0"/>
  </p:normalViewPr>
  <p:slideViewPr>
    <p:cSldViewPr snapToGrid="0" snapToObjects="1">
      <p:cViewPr varScale="1">
        <p:scale>
          <a:sx n="95" d="100"/>
          <a:sy n="95" d="100"/>
        </p:scale>
        <p:origin x="125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da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da/reg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 er et fælles projekt for økonomisk og politisk samarbejde mellem 27 medlemsstater. </a:t>
            </a:r>
            <a:br>
              <a:rPr lang="da-DK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a-DK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 at samarbejde står medlemsstaterne stærkere. EU er en overnational politisk aktør, dvs. at beslutningerne om visse emner træffes i fællesskab. Medlemsstaterne er ansvarlige for på nationalt plan at gennemføre de beslutninger, der er truffet på EU-plan.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Nævn, at alle ti emner (og flere til) er blandt de tre hovedprioriteter:</a:t>
            </a:r>
          </a:p>
          <a:p>
            <a:r>
              <a:rPr lang="da-D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Et frit og demokratisk Europa: </a:t>
            </a:r>
            <a:r>
              <a:rPr lang="da-DK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værdier, internet, karriere, sundhed, indkøb osv.</a:t>
            </a:r>
          </a:p>
          <a:p>
            <a:r>
              <a:rPr lang="da-D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Et stærkt og sikkert Europa: </a:t>
            </a:r>
            <a:r>
              <a:rPr lang="da-DK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sikkerhed, penge, indkøb, rejser osv.</a:t>
            </a:r>
          </a:p>
          <a:p>
            <a:r>
              <a:rPr lang="da-D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Et velstående og konkurrencedygtigt Europa: </a:t>
            </a:r>
            <a:r>
              <a:rPr lang="da-DK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penge, karriere, udendørsliv, mad osv.</a:t>
            </a:r>
            <a:r>
              <a:rPr lang="da-D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 har udviklet sig fra et samarbejde om handel med stål og kul for at sikre, at der "aldrig mere" bliver krig i Europa, til den Union af værdier, vi kender i dag.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1">
                <a:sym typeface="Wingdings" panose="05000000000000000000" pitchFamily="2" charset="2"/>
              </a:rPr>
              <a:t></a:t>
            </a:r>
            <a:r>
              <a:rPr lang="da-DK" sz="1200" b="1"/>
              <a:t> Det Europæiske Råd: </a:t>
            </a:r>
            <a:r>
              <a:rPr lang="da-DK" sz="1200"/>
              <a:t>stats- og regeringschefer, som fastlægger EU's politiske dagsorden.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da-DK" sz="1200" b="1"/>
              <a:t>Europa-Kommissionen:</a:t>
            </a:r>
            <a:r>
              <a:rPr lang="da-DK" sz="1200"/>
              <a:t> EU's uafhængige udøvende magt. Én kommissær pr. medlemsstat. Tager initiativ til ny EU-lovgivning.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da-DK" sz="1200" b="1"/>
              <a:t>Europa-Parlamentet: </a:t>
            </a:r>
            <a:r>
              <a:rPr lang="da-DK" sz="1200"/>
              <a:t>"folkets stemme" i EU. Demokratisk kontrol med lovgivningsprocessen. Deler lovgivningsbeføjelsen med Rådet for Den Europæiske Union. </a:t>
            </a:r>
          </a:p>
          <a:p>
            <a:r>
              <a:rPr lang="da-DK" sz="1200" b="1">
                <a:sym typeface="Wingdings" panose="05000000000000000000" pitchFamily="2" charset="2"/>
              </a:rPr>
              <a:t></a:t>
            </a:r>
            <a:r>
              <a:rPr lang="da-DK" sz="1200" b="1"/>
              <a:t> Rådet for Den Europæiske Union: </a:t>
            </a:r>
            <a:r>
              <a:rPr lang="da-DK" sz="1200"/>
              <a:t>"medlemsstaternes stemme" i EU. Én minister fra hvert land om ti forskellige emner. Deler lovgivningsbeføjelsen med Europa-Parlamentet.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/>
              <a:t>Når Det Europæiske Råd har fastlagt prioriteterne, fremlægger Europa-Kommissionen forslag til ny lovgivning. Både Europa-Parlamentet og Rådet for Den Europæiske Union drøfter, ændrer og stemmer om den foreslåede lovgivning, om nødvendigt ad flere omgange. Hvis lovgivningen vedtages, er det Europa-Kommissionens ansvar at håndhæve den og sikre, at medlemsstaterne gennemfører/ratificerer lovgivningen på nationalt plan.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da-DK" sz="1200" b="0" i="1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Indsæt fakta og tal, som du har forberedt. </a:t>
            </a:r>
            <a:r>
              <a:rPr lang="da-DK" sz="1200" b="0" i="1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da-DK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Nyttig ressource til forberedelse: </a:t>
            </a:r>
            <a:r>
              <a:rPr lang="da-DK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https://op.europa.eu/webpub/com/short-guide-eu/da/</a:t>
            </a:r>
            <a:r>
              <a:rPr lang="da-DK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da-DK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Projekter i den region, du vil sætte fokus på.  </a:t>
            </a:r>
          </a:p>
          <a:p>
            <a:r>
              <a:rPr lang="da-DK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er naturligvis mange emner, der behandles på internationalt og nationalt plan. Men som deltagerne kan se her, er EU også tæt på. EU finansierer mange regionale projekter.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da-DK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da-D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På webstedet "Hvad EU gør for mig" kan du finde projekter i din region: </a:t>
            </a:r>
            <a:r>
              <a:rPr lang="da-DK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https://what-europe-does-for-me.europarl.europa.eu/da/region</a:t>
            </a:r>
            <a:r>
              <a:rPr lang="da-DK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.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>
                <a:sym typeface="Wingdings" panose="05000000000000000000" pitchFamily="2" charset="2"/>
              </a:rPr>
              <a:t></a:t>
            </a:r>
            <a:r>
              <a:rPr lang="da-DK"/>
              <a:t> Afhængigt af den nyhedsartikel, du har valgt under forberedelsen.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a-DK"/>
              <a:t>Samarbejde i Den Europæiske Union</a:t>
            </a:r>
          </a:p>
          <a:p>
            <a:pPr>
              <a:defRPr/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da-DK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Rådet for Den Europæiske Union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da-DK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Generalsekretariatet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Undervisningspakke om medborgerkundskab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4251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1344" y="946506"/>
            <a:ext cx="1591741" cy="1591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1344" y="2633100"/>
            <a:ext cx="1608620" cy="160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9129" y="2628528"/>
            <a:ext cx="1600943" cy="1600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9129" y="4327340"/>
            <a:ext cx="1608620" cy="1608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09129" y="6033829"/>
            <a:ext cx="1608620" cy="824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89237" y="4327340"/>
            <a:ext cx="610273" cy="16086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89237" y="2645407"/>
            <a:ext cx="610273" cy="15917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18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a-DK" sz="4400">
                <a:solidFill>
                  <a:srgbClr val="003399"/>
                </a:solidFill>
              </a:rPr>
              <a:t>Danmarks indflydelse i EU</a:t>
            </a:r>
          </a:p>
          <a:p>
            <a:pPr>
              <a:lnSpc>
                <a:spcPts val="3000"/>
              </a:lnSpc>
            </a:pPr>
            <a:r>
              <a:rPr lang="da-DK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da-DK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da-DK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da-DK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Mad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Indkøb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Internet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Udendørsliv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Sundhed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Karriere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Penge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Rejser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Værdier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da-DK" sz="2400"/>
              <a:t>Sikkerhed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Rangordning af dine egne prioriteter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da-DK" sz="1800"/>
              <a:t>En ny lovgivningscyklus starter hvert femte år.</a:t>
            </a:r>
            <a:br>
              <a:rPr lang="da-DK" sz="1800"/>
            </a:br>
            <a:endParaRPr lang="da-DK" sz="1800"/>
          </a:p>
          <a:p>
            <a:r>
              <a:rPr lang="da-DK" sz="1800"/>
              <a:t>Det Europæiske Råd mødes for at drøfte prioriteter på et EU-topmøde. De 27 stats- og regeringschefer vedtager en strategisk dagsorden.</a:t>
            </a:r>
            <a:br>
              <a:rPr lang="da-DK" sz="1800"/>
            </a:br>
            <a:endParaRPr lang="da-DK" sz="1800"/>
          </a:p>
          <a:p>
            <a:r>
              <a:rPr lang="da-DK" sz="1800"/>
              <a:t>Den strategiske dagsorden fastlægger politiske retningslinjer for Europa-Kommissionens videre arbejde.</a:t>
            </a:r>
            <a:br>
              <a:rPr lang="da-DK" sz="1800"/>
            </a:br>
            <a:endParaRPr lang="da-DK" sz="1800"/>
          </a:p>
          <a:p>
            <a:r>
              <a:rPr lang="da-DK" sz="1800"/>
              <a:t>Hver sjette måned fastlægger den medlemsstat, der har formandskabet, sine egne prioriteter med udgangspunkt i presserende EU-spørgsmål.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Sådan fastlægges EU's prioriteter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365565"/>
          </a:xfrm>
        </p:spPr>
        <p:txBody>
          <a:bodyPr/>
          <a:lstStyle/>
          <a:p>
            <a:r>
              <a:rPr lang="da-DK" sz="1600" b="1"/>
              <a:t>Et frit og demokratisk Europa</a:t>
            </a:r>
          </a:p>
          <a:p>
            <a:r>
              <a:rPr lang="da-DK" sz="1600">
                <a:sym typeface="Wingdings" panose="05000000000000000000" pitchFamily="2" charset="2"/>
              </a:rPr>
              <a:t></a:t>
            </a:r>
            <a:r>
              <a:rPr lang="da-DK" sz="1600"/>
              <a:t> opretholde de europæiske værdier i Unionen</a:t>
            </a:r>
          </a:p>
          <a:p>
            <a:r>
              <a:rPr lang="da-DK" sz="1600">
                <a:sym typeface="Wingdings" panose="05000000000000000000" pitchFamily="2" charset="2"/>
              </a:rPr>
              <a:t></a:t>
            </a:r>
            <a:r>
              <a:rPr lang="da-DK" sz="1600"/>
              <a:t> leve op til vores værdier på verdensplan</a:t>
            </a:r>
          </a:p>
          <a:p>
            <a:endParaRPr lang="en-US" sz="1600" dirty="0"/>
          </a:p>
          <a:p>
            <a:r>
              <a:rPr lang="da-DK" sz="1600" b="1"/>
              <a:t>Et stærkt og sikkert Europa</a:t>
            </a:r>
          </a:p>
          <a:p>
            <a:r>
              <a:rPr lang="da-DK" sz="1600">
                <a:sym typeface="Wingdings" panose="05000000000000000000" pitchFamily="2" charset="2"/>
              </a:rPr>
              <a:t></a:t>
            </a:r>
            <a:r>
              <a:rPr lang="da-DK" sz="1600"/>
              <a:t> sikre en sammenhængende og indflydelsesrig optræden udadtil</a:t>
            </a:r>
          </a:p>
          <a:p>
            <a:r>
              <a:rPr lang="da-DK" sz="1600">
                <a:sym typeface="Wingdings" panose="05000000000000000000" pitchFamily="2" charset="2"/>
              </a:rPr>
              <a:t></a:t>
            </a:r>
            <a:r>
              <a:rPr lang="da-DK" sz="1600"/>
              <a:t> styrke vores sikkerhed og forsvar og beskytte vores borgere</a:t>
            </a:r>
          </a:p>
          <a:p>
            <a:r>
              <a:rPr lang="da-DK" sz="1600">
                <a:sym typeface="Wingdings" panose="05000000000000000000" pitchFamily="2" charset="2"/>
              </a:rPr>
              <a:t></a:t>
            </a:r>
            <a:r>
              <a:rPr lang="da-DK" sz="1600"/>
              <a:t> forberede til en større og stærkere Union</a:t>
            </a:r>
          </a:p>
          <a:p>
            <a:r>
              <a:rPr lang="da-DK" sz="1600">
                <a:sym typeface="Wingdings" panose="05000000000000000000" pitchFamily="2" charset="2"/>
              </a:rPr>
              <a:t></a:t>
            </a:r>
            <a:r>
              <a:rPr lang="da-DK" sz="1600"/>
              <a:t> følge en samlet tilgang til migration og grænseforvaltning</a:t>
            </a:r>
          </a:p>
          <a:p>
            <a:endParaRPr lang="en-US" sz="1600" dirty="0"/>
          </a:p>
          <a:p>
            <a:r>
              <a:rPr lang="da-DK" sz="1600" b="1"/>
              <a:t>Et velstående og konkurrencedygtigt Europa</a:t>
            </a:r>
          </a:p>
          <a:p>
            <a:r>
              <a:rPr lang="da-DK" sz="1600">
                <a:sym typeface="Wingdings" panose="05000000000000000000" pitchFamily="2" charset="2"/>
              </a:rPr>
              <a:t></a:t>
            </a:r>
            <a:r>
              <a:rPr lang="da-DK" sz="1600"/>
              <a:t> styrke EU's konkurrenceevne</a:t>
            </a:r>
          </a:p>
          <a:p>
            <a:r>
              <a:rPr lang="da-DK" sz="1600">
                <a:sym typeface="Wingdings" panose="05000000000000000000" pitchFamily="2" charset="2"/>
              </a:rPr>
              <a:t></a:t>
            </a:r>
            <a:r>
              <a:rPr lang="da-DK" sz="1600"/>
              <a:t> gøre den grønne og den digitale omstilling til en succes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a-DK" sz="1600"/>
              <a:t>fremme et innovations- og erhvervsvenligt miljø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a-DK" sz="1600"/>
              <a:t>gøre fremskridt sammen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EU's prioriteter 2024-2029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da-DK"/>
              <a:t>27 EU-lande samarbejder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3" y="1401783"/>
            <a:ext cx="8046242" cy="2073329"/>
          </a:xfrm>
        </p:spPr>
        <p:txBody>
          <a:bodyPr/>
          <a:lstStyle/>
          <a:p>
            <a:r>
              <a:rPr lang="da-DK"/>
              <a:t>Hver sjette måned overtager en ny medlemsstat formandskabet. </a:t>
            </a:r>
          </a:p>
          <a:p>
            <a:r>
              <a:rPr lang="da-DK"/>
              <a:t>Sidste gang </a:t>
            </a:r>
            <a:r>
              <a:rPr lang="da-DK" b="1"/>
              <a:t>[dit land] </a:t>
            </a:r>
            <a:r>
              <a:rPr lang="da-DK"/>
              <a:t>var formand var i </a:t>
            </a:r>
            <a:r>
              <a:rPr lang="da-DK" b="1"/>
              <a:t>[årstal].</a:t>
            </a:r>
          </a:p>
          <a:p>
            <a:r>
              <a:rPr lang="da-DK"/>
              <a:t>Næste gang </a:t>
            </a:r>
            <a:r>
              <a:rPr lang="da-DK" b="1"/>
              <a:t>[dit land] </a:t>
            </a:r>
            <a:r>
              <a:rPr lang="da-DK"/>
              <a:t>er formand er i </a:t>
            </a:r>
            <a:r>
              <a:rPr lang="da-DK" b="1"/>
              <a:t>[årstal].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da-DK" sz="3200" b="1">
                <a:solidFill>
                  <a:schemeClr val="tx1"/>
                </a:solidFill>
              </a:rPr>
              <a:t>Roterende formandskab for Den Europæiske Union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da-DK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80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</a:t>
            </a:r>
            <a:r>
              <a:rPr lang="da-DK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/>
              <a:t>Se linket nedenfor: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da-DK"/>
              <a:t>Tak, fordi du deltog!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da-DK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Hvad har du lært i dag?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4721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1" dirty="0">
                <a:latin typeface="Source Sans 3" panose="020B0303030403020204" pitchFamily="34" charset="0"/>
              </a:rPr>
              <a:t>27</a:t>
            </a:r>
            <a:br>
              <a:rPr lang="da-DK" sz="2400" dirty="0">
                <a:latin typeface="Source Sans 3" panose="020B0303030403020204" pitchFamily="34" charset="0"/>
              </a:rPr>
            </a:br>
            <a:r>
              <a:rPr lang="da-DK" sz="2400" dirty="0">
                <a:latin typeface="Source Sans 3" panose="020B0303030403020204" pitchFamily="34" charset="0"/>
              </a:rPr>
              <a:t>medlems- stater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1">
                <a:latin typeface="Source Sans 3" panose="020B0303030403020204" pitchFamily="34" charset="0"/>
              </a:rPr>
              <a:t>446</a:t>
            </a:r>
            <a:br>
              <a:rPr lang="da-DK" sz="2400" b="1">
                <a:latin typeface="Source Sans 3" panose="020B0303030403020204" pitchFamily="34" charset="0"/>
              </a:rPr>
            </a:br>
            <a:r>
              <a:rPr lang="da-DK" sz="2400">
                <a:latin typeface="Source Sans 3" panose="020B0303030403020204" pitchFamily="34" charset="0"/>
              </a:rPr>
              <a:t>millioner</a:t>
            </a:r>
            <a:br>
              <a:rPr lang="da-DK" sz="2400">
                <a:latin typeface="Source Sans 3" panose="020B0303030403020204" pitchFamily="34" charset="0"/>
              </a:rPr>
            </a:br>
            <a:r>
              <a:rPr lang="da-DK" sz="2400">
                <a:latin typeface="Source Sans 3" panose="020B0303030403020204" pitchFamily="34" charset="0"/>
              </a:rPr>
              <a:t>borgere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1">
                <a:latin typeface="Source Sans 3" panose="020B0303030403020204" pitchFamily="34" charset="0"/>
              </a:rPr>
              <a:t>24</a:t>
            </a:r>
            <a:br>
              <a:rPr lang="da-DK" sz="2400" b="1">
                <a:latin typeface="Source Sans 3" panose="020B0303030403020204" pitchFamily="34" charset="0"/>
              </a:rPr>
            </a:br>
            <a:r>
              <a:rPr lang="da-DK" sz="2400">
                <a:latin typeface="Source Sans 3" panose="020B0303030403020204" pitchFamily="34" charset="0"/>
              </a:rPr>
              <a:t>officielle</a:t>
            </a:r>
            <a:br>
              <a:rPr lang="da-DK" sz="2400">
                <a:latin typeface="Source Sans 3" panose="020B0303030403020204" pitchFamily="34" charset="0"/>
              </a:rPr>
            </a:br>
            <a:r>
              <a:rPr lang="da-DK" sz="2400">
                <a:latin typeface="Source Sans 3" panose="020B0303030403020204" pitchFamily="34" charset="0"/>
              </a:rPr>
              <a:t>sprog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 dirty="0"/>
              <a:t>Finde løsninger på grænseoverskridende problemer</a:t>
            </a:r>
          </a:p>
          <a:p>
            <a:pPr>
              <a:lnSpc>
                <a:spcPts val="3000"/>
              </a:lnSpc>
            </a:pPr>
            <a:r>
              <a:rPr lang="da-DK" dirty="0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64C247-A957-AFDA-B8BA-0A97CAE39B0E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F7DC3F-ACD3-BEB8-9DBF-70DAF4077CBE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a-DK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B005136B-FE8B-9AEC-87F0-B9C6CB811B7D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B6C75EA-D7F4-75A3-534E-8606CC7D4D77}"/>
              </a:ext>
            </a:extLst>
          </p:cNvPr>
          <p:cNvGrpSpPr/>
          <p:nvPr/>
        </p:nvGrpSpPr>
        <p:grpSpPr>
          <a:xfrm>
            <a:off x="560227" y="774145"/>
            <a:ext cx="8491791" cy="5686144"/>
            <a:chOff x="560227" y="774145"/>
            <a:chExt cx="8491791" cy="5686144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B0C799F3-CAF1-3B93-4895-2245EB168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61A2528-70DF-14E1-C78F-7A69697B9E4F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12" name="non EU">
                <a:extLst>
                  <a:ext uri="{FF2B5EF4-FFF2-40B4-BE49-F238E27FC236}">
                    <a16:creationId xmlns:a16="http://schemas.microsoft.com/office/drawing/2014/main" id="{CD996A9C-1E1A-226F-75E4-46D46FEF3F90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72" name="Freeform 197">
                  <a:extLst>
                    <a:ext uri="{FF2B5EF4-FFF2-40B4-BE49-F238E27FC236}">
                      <a16:creationId xmlns:a16="http://schemas.microsoft.com/office/drawing/2014/main" id="{7A5DF44D-F4C3-EF1C-CEAC-2FF3F1BF9A6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id="{14FFFE16-8BAA-09DE-839A-FCED2A5FD6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7447594E-B0E5-E07C-F872-82691434EF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84">
                  <a:extLst>
                    <a:ext uri="{FF2B5EF4-FFF2-40B4-BE49-F238E27FC236}">
                      <a16:creationId xmlns:a16="http://schemas.microsoft.com/office/drawing/2014/main" id="{4031DA84-9D07-3088-AA43-10C6A15078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193">
                  <a:extLst>
                    <a:ext uri="{FF2B5EF4-FFF2-40B4-BE49-F238E27FC236}">
                      <a16:creationId xmlns:a16="http://schemas.microsoft.com/office/drawing/2014/main" id="{45B5BA25-DF6C-88DC-603F-3308FF27B8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21">
                  <a:extLst>
                    <a:ext uri="{FF2B5EF4-FFF2-40B4-BE49-F238E27FC236}">
                      <a16:creationId xmlns:a16="http://schemas.microsoft.com/office/drawing/2014/main" id="{014A7B46-6C2E-07CC-7819-61CD333FBB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3AF7A346-8926-8496-219A-CA32C155B9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61">
                  <a:extLst>
                    <a:ext uri="{FF2B5EF4-FFF2-40B4-BE49-F238E27FC236}">
                      <a16:creationId xmlns:a16="http://schemas.microsoft.com/office/drawing/2014/main" id="{92F64567-A42E-5F59-653D-0C95C877337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96">
                  <a:extLst>
                    <a:ext uri="{FF2B5EF4-FFF2-40B4-BE49-F238E27FC236}">
                      <a16:creationId xmlns:a16="http://schemas.microsoft.com/office/drawing/2014/main" id="{2B437CFB-DF55-EE51-BE33-8D404C6A9FE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109">
                  <a:extLst>
                    <a:ext uri="{FF2B5EF4-FFF2-40B4-BE49-F238E27FC236}">
                      <a16:creationId xmlns:a16="http://schemas.microsoft.com/office/drawing/2014/main" id="{BEE7E783-5DB7-F632-AC13-AEA2C0F955E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EU">
                <a:extLst>
                  <a:ext uri="{FF2B5EF4-FFF2-40B4-BE49-F238E27FC236}">
                    <a16:creationId xmlns:a16="http://schemas.microsoft.com/office/drawing/2014/main" id="{62A779A2-38AC-5266-4BFF-F9ACE44DDB80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02044C1-001E-5A00-8724-CB88DF54BCC6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7">
                  <a:extLst>
                    <a:ext uri="{FF2B5EF4-FFF2-40B4-BE49-F238E27FC236}">
                      <a16:creationId xmlns:a16="http://schemas.microsoft.com/office/drawing/2014/main" id="{C599513F-8E3E-1173-CBC2-7A8F26F488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88">
                  <a:extLst>
                    <a:ext uri="{FF2B5EF4-FFF2-40B4-BE49-F238E27FC236}">
                      <a16:creationId xmlns:a16="http://schemas.microsoft.com/office/drawing/2014/main" id="{2BAB995F-9E39-3FD4-886F-D58F4C4654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197">
                  <a:extLst>
                    <a:ext uri="{FF2B5EF4-FFF2-40B4-BE49-F238E27FC236}">
                      <a16:creationId xmlns:a16="http://schemas.microsoft.com/office/drawing/2014/main" id="{14919E22-8736-DA86-6A3B-8BC87AB99CD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9">
                  <a:extLst>
                    <a:ext uri="{FF2B5EF4-FFF2-40B4-BE49-F238E27FC236}">
                      <a16:creationId xmlns:a16="http://schemas.microsoft.com/office/drawing/2014/main" id="{F18A19BF-1231-9F97-DFE2-F4B4DDCA6C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51">
                  <a:extLst>
                    <a:ext uri="{FF2B5EF4-FFF2-40B4-BE49-F238E27FC236}">
                      <a16:creationId xmlns:a16="http://schemas.microsoft.com/office/drawing/2014/main" id="{A17AD111-9635-D7D7-152C-66AD80E651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63">
                  <a:extLst>
                    <a:ext uri="{FF2B5EF4-FFF2-40B4-BE49-F238E27FC236}">
                      <a16:creationId xmlns:a16="http://schemas.microsoft.com/office/drawing/2014/main" id="{BBD6B625-CA6E-9F9E-0300-8B41EE9996A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44">
                  <a:extLst>
                    <a:ext uri="{FF2B5EF4-FFF2-40B4-BE49-F238E27FC236}">
                      <a16:creationId xmlns:a16="http://schemas.microsoft.com/office/drawing/2014/main" id="{61702956-CAE0-5146-EA0E-68C6D2623BB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19">
                  <a:extLst>
                    <a:ext uri="{FF2B5EF4-FFF2-40B4-BE49-F238E27FC236}">
                      <a16:creationId xmlns:a16="http://schemas.microsoft.com/office/drawing/2014/main" id="{9367A55C-23B6-211C-94BA-ACB99F0188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29">
                  <a:extLst>
                    <a:ext uri="{FF2B5EF4-FFF2-40B4-BE49-F238E27FC236}">
                      <a16:creationId xmlns:a16="http://schemas.microsoft.com/office/drawing/2014/main" id="{3420B23E-7571-E201-2C14-E207725C7E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1E34203F-5EEA-5477-D9C8-BDEB384C54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41">
                  <a:extLst>
                    <a:ext uri="{FF2B5EF4-FFF2-40B4-BE49-F238E27FC236}">
                      <a16:creationId xmlns:a16="http://schemas.microsoft.com/office/drawing/2014/main" id="{517A457F-C9B0-714B-4526-4D8C9D9490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3">
                  <a:extLst>
                    <a:ext uri="{FF2B5EF4-FFF2-40B4-BE49-F238E27FC236}">
                      <a16:creationId xmlns:a16="http://schemas.microsoft.com/office/drawing/2014/main" id="{17249DAA-8434-42A6-881A-3FD2B482DF9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5">
                  <a:extLst>
                    <a:ext uri="{FF2B5EF4-FFF2-40B4-BE49-F238E27FC236}">
                      <a16:creationId xmlns:a16="http://schemas.microsoft.com/office/drawing/2014/main" id="{3163165F-D3DF-50E7-AD03-6888ABFFBB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221">
                  <a:extLst>
                    <a:ext uri="{FF2B5EF4-FFF2-40B4-BE49-F238E27FC236}">
                      <a16:creationId xmlns:a16="http://schemas.microsoft.com/office/drawing/2014/main" id="{370D33C5-A815-4B80-6445-B6A99957363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11">
                  <a:extLst>
                    <a:ext uri="{FF2B5EF4-FFF2-40B4-BE49-F238E27FC236}">
                      <a16:creationId xmlns:a16="http://schemas.microsoft.com/office/drawing/2014/main" id="{593E961E-486F-38B7-89CE-39FFFBB7473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19">
                  <a:extLst>
                    <a:ext uri="{FF2B5EF4-FFF2-40B4-BE49-F238E27FC236}">
                      <a16:creationId xmlns:a16="http://schemas.microsoft.com/office/drawing/2014/main" id="{93145170-8F2C-4B4C-5B6A-6CB6025526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39">
                  <a:extLst>
                    <a:ext uri="{FF2B5EF4-FFF2-40B4-BE49-F238E27FC236}">
                      <a16:creationId xmlns:a16="http://schemas.microsoft.com/office/drawing/2014/main" id="{A4225B74-FA41-D63E-B22A-AB2A103092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45">
                  <a:extLst>
                    <a:ext uri="{FF2B5EF4-FFF2-40B4-BE49-F238E27FC236}">
                      <a16:creationId xmlns:a16="http://schemas.microsoft.com/office/drawing/2014/main" id="{28C8DAB7-4503-47AD-7BE6-04F5F2577F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80">
                  <a:extLst>
                    <a:ext uri="{FF2B5EF4-FFF2-40B4-BE49-F238E27FC236}">
                      <a16:creationId xmlns:a16="http://schemas.microsoft.com/office/drawing/2014/main" id="{FEE03E09-CFAD-BE8C-CAB3-D7EE161A6C1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86">
                  <a:extLst>
                    <a:ext uri="{FF2B5EF4-FFF2-40B4-BE49-F238E27FC236}">
                      <a16:creationId xmlns:a16="http://schemas.microsoft.com/office/drawing/2014/main" id="{E6D5DD1A-ACE1-431C-E399-D4E6E5FAC7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92">
                  <a:extLst>
                    <a:ext uri="{FF2B5EF4-FFF2-40B4-BE49-F238E27FC236}">
                      <a16:creationId xmlns:a16="http://schemas.microsoft.com/office/drawing/2014/main" id="{21CD0093-3D16-1F4B-3FEC-6FDA60DCF4D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192">
                  <a:extLst>
                    <a:ext uri="{FF2B5EF4-FFF2-40B4-BE49-F238E27FC236}">
                      <a16:creationId xmlns:a16="http://schemas.microsoft.com/office/drawing/2014/main" id="{5A9A94B2-68B4-9520-7284-22D08AA2A5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146">
                  <a:extLst>
                    <a:ext uri="{FF2B5EF4-FFF2-40B4-BE49-F238E27FC236}">
                      <a16:creationId xmlns:a16="http://schemas.microsoft.com/office/drawing/2014/main" id="{0D1BFDF9-11BB-0B3A-894A-D22D55DA9B4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Freeform 223">
                  <a:extLst>
                    <a:ext uri="{FF2B5EF4-FFF2-40B4-BE49-F238E27FC236}">
                      <a16:creationId xmlns:a16="http://schemas.microsoft.com/office/drawing/2014/main" id="{88FD1A90-F757-587C-C90E-2E791CC6B94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8">
                  <a:extLst>
                    <a:ext uri="{FF2B5EF4-FFF2-40B4-BE49-F238E27FC236}">
                      <a16:creationId xmlns:a16="http://schemas.microsoft.com/office/drawing/2014/main" id="{5E60B8FC-1C00-8164-EE43-39601C7BAE4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716D5D0-FE93-EE2A-F324-45D863D4D98D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labels">
                <a:extLst>
                  <a:ext uri="{FF2B5EF4-FFF2-40B4-BE49-F238E27FC236}">
                    <a16:creationId xmlns:a16="http://schemas.microsoft.com/office/drawing/2014/main" id="{1E3C60B3-A8D9-FA79-CCFE-7B913C40012B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AAD3579-1FBB-83CE-37CD-F30B00A828F6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Finland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A8C289F-72DB-6483-0A38-F4C9BBBF70AB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Sverige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3192892-1A3A-83D5-AD78-56618081D07C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Estland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AE159C0-C0B8-A4F8-10C2-402102904F87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Letland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71062A7-F58F-87BF-7910-56AB24B8D25B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Litauen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87C79A18-D269-EA78-ABA0-7C2EACB79E98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Rumænien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5726692-6220-4746-CD00-F834B33A59C3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Ungarn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18D131D-DFD0-99A3-2B58-42635DD6653C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Kroatien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0A8EB6C-4809-42ED-33AC-23D18EB663E6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Grækenland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9D0977EF-B7EE-3A31-C1F3-85368C637E2A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Italien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557DA9A3-11BC-58E1-5CF7-04A79F7C1D9B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Slovakiet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4F6CD39-C642-103A-FFA5-84DFD6E61DAE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Tjekkiet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05CA7CF-4F12-5202-A16E-2EF0E5241C94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Polen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F6F39CB-301A-7AE0-AFA0-A33181D553E1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Frankrig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1815853-4E87-4E60-F115-EBC2836267C4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Spanien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912A7B4-808C-6042-07B9-9149D877D80C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A917746-E34A-7570-C561-2AA3C041DA83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Irland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A2E88E4-4E6B-5C2E-DED6-54FB9E7758E2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Belgien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84AB61C-58DD-12BE-101A-8C369A61391E}"/>
                    </a:ext>
                  </a:extLst>
                </p:cNvPr>
                <p:cNvSpPr txBox="1"/>
                <p:nvPr/>
              </p:nvSpPr>
              <p:spPr>
                <a:xfrm>
                  <a:off x="6142309" y="4876669"/>
                  <a:ext cx="5760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da-DK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Slovenien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34E1237-2B0A-8C6B-A343-160FFFABAC28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Bulgarien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2FE8870-993A-1387-85EE-69657EFBC391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Tyskland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17DC3CFC-8B77-FF7E-6D61-D552EDB7E082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Østrig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AB38B2D-FF7D-8AAF-381B-CF0353D5E5A2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Nederlandene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C486642-8013-CDD5-9E9E-DBCE9646BF23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Danmark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EB73740B-A65C-04E4-4BEE-218510CABE84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Luxembourg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595C92AB-0CBC-F9CA-DD29-01EBA35AD144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da-DK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Cypern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da-DK"/>
              <a:t>1952-1992</a:t>
            </a:r>
          </a:p>
          <a:p>
            <a:pPr lvl="1"/>
            <a:endParaRPr lang="es-ES" dirty="0"/>
          </a:p>
          <a:p>
            <a:pPr lvl="1" algn="ctr"/>
            <a:r>
              <a:rPr lang="da-DK"/>
              <a:t>Nye lande tilslutter sig</a:t>
            </a:r>
            <a:br>
              <a:rPr lang="da-DK"/>
            </a:br>
            <a:r>
              <a:rPr lang="da-DK"/>
              <a:t>Samarbejde om flere emner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da-DK"/>
              <a:t>1945</a:t>
            </a:r>
          </a:p>
          <a:p>
            <a:pPr lvl="1" algn="ctr"/>
            <a:endParaRPr lang="es-ES" dirty="0"/>
          </a:p>
          <a:p>
            <a:pPr lvl="1" algn="ctr"/>
            <a:r>
              <a:rPr lang="da-DK"/>
              <a:t>"Aldrig mere!"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da-DK"/>
              <a:t>1951/1952</a:t>
            </a:r>
          </a:p>
          <a:p>
            <a:pPr lvl="1"/>
            <a:endParaRPr lang="es-ES" dirty="0"/>
          </a:p>
          <a:p>
            <a:pPr lvl="1" algn="ctr"/>
            <a:r>
              <a:rPr lang="da-DK"/>
              <a:t>Det Europæiske Kul- og Stålfællesskab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Den Europæiske Unions oprindelse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872"/>
            <a:ext cx="417156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dirty="0"/>
              <a:t>1992/1993</a:t>
            </a:r>
          </a:p>
          <a:p>
            <a:pPr lvl="1" algn="ctr"/>
            <a:endParaRPr lang="es-ES" dirty="0"/>
          </a:p>
          <a:p>
            <a:pPr lvl="1" algn="ctr"/>
            <a:r>
              <a:rPr lang="da-DK" dirty="0"/>
              <a:t>Maastrichttraktaten – </a:t>
            </a:r>
            <a:br>
              <a:rPr lang="da-DK" dirty="0"/>
            </a:br>
            <a:r>
              <a:rPr lang="da-DK" dirty="0"/>
              <a:t>Den Europæiske Union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/>
              <a:t>1993 </a:t>
            </a:r>
            <a:r>
              <a:rPr lang="da-DK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da-DK"/>
              <a:t>Øget samarbejde</a:t>
            </a:r>
            <a:br>
              <a:rPr lang="da-DK"/>
            </a:br>
            <a:r>
              <a:rPr lang="da-DK"/>
              <a:t>27 medlemsstater i dag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 dirty="0"/>
              <a:t>EU-institutionerne</a:t>
            </a:r>
          </a:p>
          <a:p>
            <a:pPr>
              <a:lnSpc>
                <a:spcPts val="3000"/>
              </a:lnSpc>
            </a:pPr>
            <a:r>
              <a:rPr lang="da-D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4" name="AutoShape 3">
            <a:extLst>
              <a:ext uri="{FF2B5EF4-FFF2-40B4-BE49-F238E27FC236}">
                <a16:creationId xmlns:a16="http://schemas.microsoft.com/office/drawing/2014/main" id="{9D8D0482-623D-6969-3A31-E5888022049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471613" y="3795713"/>
            <a:ext cx="3421062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9207C6B-4B4B-8F07-9DF6-C161C8631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321" y="4481415"/>
            <a:ext cx="2216727" cy="16399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B2694A8-A184-F5C2-B864-724576781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9327" y="1968207"/>
            <a:ext cx="2637424" cy="182750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8DCD721-C7EE-044E-E1E7-E32A453344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3420" y="1837263"/>
            <a:ext cx="2316433" cy="173463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26F959-4451-5214-C138-8BA4B3629E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7098" y="4305242"/>
            <a:ext cx="2221881" cy="173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EU-lovgivning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forslag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a-DK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Europa-Kommissionen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da-DK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politiske retningslinjer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da-DK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Rådet for Den Europæiske Union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da-DK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Europa-Parlamentet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vedtagelse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da-DK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Det Europæiske Råd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da-DK" sz="1200" b="0">
                <a:latin typeface="Source Sans 3" panose="020B0303030403020204" pitchFamily="34" charset="0"/>
              </a:rPr>
              <a:t>Begge drøfter, ændrer og stemmer om den foreslåede lovgivning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 dirty="0"/>
              <a:t>[NAVN PÅ LAND] i EU</a:t>
            </a:r>
          </a:p>
          <a:p>
            <a:pPr>
              <a:lnSpc>
                <a:spcPts val="3000"/>
              </a:lnSpc>
            </a:pPr>
            <a:r>
              <a:rPr lang="da-D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Vi kom med i EU i </a:t>
            </a:r>
            <a:r>
              <a:rPr lang="da-DK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[årstal]</a:t>
            </a: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da-DK" sz="2200" b="0" dirty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Vi har </a:t>
            </a:r>
            <a:r>
              <a:rPr lang="da-DK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[antal] </a:t>
            </a: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pladser i Europa-Parlamentet.</a:t>
            </a:r>
            <a:b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da-DK" sz="2200" b="0" dirty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Vores kommissær i Europa-Kommissionen er </a:t>
            </a:r>
            <a:r>
              <a:rPr lang="da-DK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[navn]</a:t>
            </a: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</a:t>
            </a:r>
            <a:r>
              <a:rPr lang="da-DK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som har ansvar for </a:t>
            </a:r>
            <a:r>
              <a:rPr lang="da-DK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[specifikt politikområde]</a:t>
            </a: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da-DK" sz="2200" b="0" dirty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Vores ministre </a:t>
            </a:r>
            <a:r>
              <a:rPr lang="da-DK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[navn og ministerpost] </a:t>
            </a: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og </a:t>
            </a:r>
            <a:r>
              <a:rPr lang="da-DK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[navn og ministerpost] </a:t>
            </a: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arbejder ofte sammen med andre i EU. De mødes med deres kolleger fra andre medlemsstater i Rådet for Den Europæiske Union. </a:t>
            </a:r>
            <a:b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da-DK" sz="2200" b="0" dirty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Vores </a:t>
            </a:r>
            <a:r>
              <a:rPr lang="da-DK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[statsminister]</a:t>
            </a: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 </a:t>
            </a:r>
            <a:r>
              <a:rPr lang="da-DK" sz="220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[navn]</a:t>
            </a:r>
            <a:r>
              <a:rPr lang="da-DK" sz="2200" b="0" dirty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 deltager i EU-topmøder som medlem af Det Europæiske Råd.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[NAVN PÅ REGION] i EU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da-DK" dirty="0"/>
              <a:t>[Screenshot af projekt]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4EB734-290D-A23F-56BD-8EB45282F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597" y="1640367"/>
            <a:ext cx="4127350" cy="3871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/>
              <a:t>[Beskrivelse af projekt i én kort sætning]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5988817" y="5582995"/>
            <a:ext cx="6029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dirty="0"/>
              <a:t>[Beskrivelse af projekt i én kort sætning]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0B7156-F62F-5893-3CE3-0074F2A6A5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4691" y="3272270"/>
            <a:ext cx="2591162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Aktuelle sager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>
                <a:solidFill>
                  <a:srgbClr val="404A52"/>
                </a:solidFill>
              </a:rPr>
              <a:t>[Screenshot nyhedsartikel]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Før og nu: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da-DK" sz="2400">
                <a:solidFill>
                  <a:schemeClr val="accent6"/>
                </a:solidFill>
              </a:rPr>
              <a:t>Arbejde og studere i udlandet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da-DK" sz="2400">
                <a:solidFill>
                  <a:schemeClr val="accent6"/>
                </a:solidFill>
              </a:rPr>
              <a:t>Rejser/turisme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da-DK" sz="2400">
                <a:solidFill>
                  <a:schemeClr val="accent6"/>
                </a:solidFill>
              </a:rPr>
              <a:t>Fred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da-DK" sz="2400">
                <a:solidFill>
                  <a:schemeClr val="accent6"/>
                </a:solidFill>
              </a:rPr>
              <a:t>Infrastruktur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da-DK" sz="2400">
                <a:solidFill>
                  <a:schemeClr val="accent6"/>
                </a:solidFill>
              </a:rPr>
              <a:t>Det indre marked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da-DK" sz="2400">
                <a:solidFill>
                  <a:schemeClr val="accent6"/>
                </a:solidFill>
              </a:rPr>
              <a:t>Beskyttelse af kulturarv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7388</TotalTime>
  <Words>1004</Words>
  <Application>Microsoft Office PowerPoint</Application>
  <PresentationFormat>Widescreen</PresentationFormat>
  <Paragraphs>175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52</cp:revision>
  <cp:lastPrinted>2020-03-11T16:07:50Z</cp:lastPrinted>
  <dcterms:created xsi:type="dcterms:W3CDTF">2020-03-24T15:57:55Z</dcterms:created>
  <dcterms:modified xsi:type="dcterms:W3CDTF">2025-01-30T16:47:29Z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