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308" r:id="rId5"/>
    <p:sldId id="303" r:id="rId6"/>
    <p:sldId id="285" r:id="rId7"/>
    <p:sldId id="1003" r:id="rId8"/>
    <p:sldId id="300" r:id="rId9"/>
    <p:sldId id="301" r:id="rId10"/>
    <p:sldId id="1004" r:id="rId11"/>
    <p:sldId id="292" r:id="rId12"/>
    <p:sldId id="1005" r:id="rId13"/>
    <p:sldId id="1006" r:id="rId14"/>
    <p:sldId id="1007" r:id="rId15"/>
    <p:sldId id="1008" r:id="rId16"/>
    <p:sldId id="314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3F9"/>
    <a:srgbClr val="010101"/>
    <a:srgbClr val="404A52"/>
    <a:srgbClr val="E1E7F3"/>
    <a:srgbClr val="003399"/>
    <a:srgbClr val="D9F2FB"/>
    <a:srgbClr val="DEFBFF"/>
    <a:srgbClr val="1C45EF"/>
    <a:srgbClr val="BDCDD0"/>
    <a:srgbClr val="283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90131" autoAdjust="0"/>
  </p:normalViewPr>
  <p:slideViewPr>
    <p:cSldViewPr snapToGrid="0" snapToObjects="1">
      <p:cViewPr varScale="1">
        <p:scale>
          <a:sx n="39" d="100"/>
          <a:sy n="39" d="100"/>
        </p:scale>
        <p:origin x="48" y="4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559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90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91027-european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dirty="0"/>
              <a:t>Collaborare </a:t>
            </a:r>
            <a:br>
              <a:rPr lang="it-IT" dirty="0"/>
            </a:br>
            <a:r>
              <a:rPr lang="it-IT" dirty="0"/>
              <a:t>nell'Unione europea</a:t>
            </a:r>
          </a:p>
          <a:p>
            <a:pPr>
              <a:defRPr/>
            </a:pPr>
            <a:r>
              <a:rPr lang="it-I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it-IT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Consiglio dell'Unione europea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it-IT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Segretariato generale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Pacchetto di educazione civica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901619" y="6033829"/>
            <a:ext cx="1608620" cy="82417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81727" y="4327340"/>
            <a:ext cx="610273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81727" y="2645407"/>
            <a:ext cx="610273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07049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it-IT" sz="4400" b="1" dirty="0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I paesi ricchi dovrebbero avere un peso maggiore di quelli meno ricchi.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3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it-IT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Gli altri paesi non possono dire al mio cosa fare.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3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804006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it-IT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Se un paese ha problemi, gli altri paesi dell'UE lo devono aiutare.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it-IT"/>
              <a:t>I 27 paesi dell'UE lavorano insieme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it-IT"/>
              <a:t>Grazie per aver partecipato!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it-IT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Cosa avete imparato oggi?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430872"/>
            <a:ext cx="834313" cy="834313"/>
          </a:xfrm>
          <a:prstGeom prst="rect">
            <a:avLst/>
          </a:prstGeom>
        </p:spPr>
      </p:pic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  <p:pic>
        <p:nvPicPr>
          <p:cNvPr id="18" name="Afbeelding 2">
            <a:extLst>
              <a:ext uri="{FF2B5EF4-FFF2-40B4-BE49-F238E27FC236}">
                <a16:creationId xmlns:a16="http://schemas.microsoft.com/office/drawing/2014/main" id="{6822F2FC-2C05-523C-CBFE-8B9ADEC887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75" b="17022"/>
          <a:stretch/>
        </p:blipFill>
        <p:spPr>
          <a:xfrm>
            <a:off x="1732358" y="1019835"/>
            <a:ext cx="8669611" cy="37567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C7DAAE3-80AB-38B2-4643-B521F690D5D0}"/>
              </a:ext>
            </a:extLst>
          </p:cNvPr>
          <p:cNvSpPr txBox="1"/>
          <p:nvPr/>
        </p:nvSpPr>
        <p:spPr>
          <a:xfrm>
            <a:off x="1103557" y="5253390"/>
            <a:ext cx="99848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>
                <a:latin typeface="Source Sans 3" panose="020B0303030403020204" pitchFamily="34" charset="0"/>
              </a:rPr>
              <a:t>Collaborare rende i compiti più facili?</a:t>
            </a:r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223410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>
                <a:latin typeface="Source Sans 3" panose="020B0303030403020204" pitchFamily="34" charset="0"/>
              </a:rPr>
              <a:t>27</a:t>
            </a:r>
            <a:br>
              <a:rPr lang="it-IT" sz="2400">
                <a:latin typeface="Source Sans 3" panose="020B0303030403020204" pitchFamily="34" charset="0"/>
              </a:rPr>
            </a:br>
            <a:r>
              <a:rPr lang="it-IT" sz="2400">
                <a:latin typeface="Source Sans 3" panose="020B0303030403020204" pitchFamily="34" charset="0"/>
              </a:rPr>
              <a:t>Stati membri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797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latin typeface="Source Sans 3" panose="020B0303030403020204" pitchFamily="34" charset="0"/>
              </a:rPr>
              <a:t>446</a:t>
            </a:r>
            <a:br>
              <a:rPr lang="it-IT" sz="2400" b="1" dirty="0">
                <a:latin typeface="Source Sans 3" panose="020B0303030403020204" pitchFamily="34" charset="0"/>
              </a:rPr>
            </a:br>
            <a:r>
              <a:rPr lang="it-IT" sz="2400" dirty="0">
                <a:latin typeface="Source Sans 3" panose="020B0303030403020204" pitchFamily="34" charset="0"/>
              </a:rPr>
              <a:t>milioni di</a:t>
            </a:r>
            <a:br>
              <a:rPr lang="it-IT" sz="2400" dirty="0">
                <a:latin typeface="Source Sans 3" panose="020B0303030403020204" pitchFamily="34" charset="0"/>
              </a:rPr>
            </a:br>
            <a:r>
              <a:rPr lang="it-IT" sz="2400" dirty="0">
                <a:latin typeface="Source Sans 3" panose="020B0303030403020204" pitchFamily="34" charset="0"/>
              </a:rPr>
              <a:t>abitanti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>
                <a:latin typeface="Source Sans 3" panose="020B0303030403020204" pitchFamily="34" charset="0"/>
              </a:rPr>
              <a:t>24</a:t>
            </a:r>
            <a:br>
              <a:rPr lang="it-IT" sz="2400">
                <a:latin typeface="Source Sans 3" panose="020B0303030403020204" pitchFamily="34" charset="0"/>
              </a:rPr>
            </a:br>
            <a:r>
              <a:rPr lang="it-IT" sz="2400">
                <a:latin typeface="Source Sans 3" panose="020B0303030403020204" pitchFamily="34" charset="0"/>
              </a:rPr>
              <a:t>lingue</a:t>
            </a:r>
            <a:br>
              <a:rPr lang="it-IT" sz="2400">
                <a:latin typeface="Source Sans 3" panose="020B0303030403020204" pitchFamily="34" charset="0"/>
              </a:rPr>
            </a:br>
            <a:r>
              <a:rPr lang="it-IT" sz="2400">
                <a:latin typeface="Source Sans 3" panose="020B0303030403020204" pitchFamily="34" charset="0"/>
              </a:rPr>
              <a:t>ufficiali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8942295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 dirty="0"/>
              <a:t>Così come state collaborando voi, lo fanno anche i 27 paesi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F5AD730-DB0A-6FD0-D94D-148ABF5014F7}"/>
              </a:ext>
            </a:extLst>
          </p:cNvPr>
          <p:cNvGrpSpPr/>
          <p:nvPr/>
        </p:nvGrpSpPr>
        <p:grpSpPr>
          <a:xfrm>
            <a:off x="6441896" y="6483188"/>
            <a:ext cx="516737" cy="200055"/>
            <a:chOff x="8400758" y="1059210"/>
            <a:chExt cx="516737" cy="200055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D6D2CE1-328A-C886-2064-7D3EECAF2EA1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it-IT" sz="70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85" name="Oval 2">
              <a:extLst>
                <a:ext uri="{FF2B5EF4-FFF2-40B4-BE49-F238E27FC236}">
                  <a16:creationId xmlns:a16="http://schemas.microsoft.com/office/drawing/2014/main" id="{AA877353-3F3C-B7C1-B859-08DB860ECDD2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8B0E897-4F92-DB95-D550-68C0F43FBD94}"/>
              </a:ext>
            </a:extLst>
          </p:cNvPr>
          <p:cNvGrpSpPr/>
          <p:nvPr/>
        </p:nvGrpSpPr>
        <p:grpSpPr>
          <a:xfrm>
            <a:off x="1167774" y="949865"/>
            <a:ext cx="8491791" cy="5686144"/>
            <a:chOff x="560227" y="774145"/>
            <a:chExt cx="8491791" cy="5686144"/>
          </a:xfrm>
        </p:grpSpPr>
        <p:pic>
          <p:nvPicPr>
            <p:cNvPr id="87" name="Graphic 86">
              <a:extLst>
                <a:ext uri="{FF2B5EF4-FFF2-40B4-BE49-F238E27FC236}">
                  <a16:creationId xmlns:a16="http://schemas.microsoft.com/office/drawing/2014/main" id="{5B1EBC41-0EAF-536A-7EA8-8479FBDB0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F254E4E-35E8-5A63-B829-6CE7973C977B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89" name="non EU">
                <a:extLst>
                  <a:ext uri="{FF2B5EF4-FFF2-40B4-BE49-F238E27FC236}">
                    <a16:creationId xmlns:a16="http://schemas.microsoft.com/office/drawing/2014/main" id="{7733C7CF-67D0-ABA1-0082-434AEEA56191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145" name="Freeform 197">
                  <a:extLst>
                    <a:ext uri="{FF2B5EF4-FFF2-40B4-BE49-F238E27FC236}">
                      <a16:creationId xmlns:a16="http://schemas.microsoft.com/office/drawing/2014/main" id="{38E99338-DB9B-A78A-1AC5-2E3C3013685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Freeform 23">
                  <a:extLst>
                    <a:ext uri="{FF2B5EF4-FFF2-40B4-BE49-F238E27FC236}">
                      <a16:creationId xmlns:a16="http://schemas.microsoft.com/office/drawing/2014/main" id="{2291F5C9-99C9-40C0-8B20-A98473E857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Freeform 5">
                  <a:extLst>
                    <a:ext uri="{FF2B5EF4-FFF2-40B4-BE49-F238E27FC236}">
                      <a16:creationId xmlns:a16="http://schemas.microsoft.com/office/drawing/2014/main" id="{8FA450B0-0951-6A4C-6060-BD4A561F4C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Freeform 84">
                  <a:extLst>
                    <a:ext uri="{FF2B5EF4-FFF2-40B4-BE49-F238E27FC236}">
                      <a16:creationId xmlns:a16="http://schemas.microsoft.com/office/drawing/2014/main" id="{6E1A7047-6B5B-4704-B5E2-EB0921BFCB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" name="Freeform 193">
                  <a:extLst>
                    <a:ext uri="{FF2B5EF4-FFF2-40B4-BE49-F238E27FC236}">
                      <a16:creationId xmlns:a16="http://schemas.microsoft.com/office/drawing/2014/main" id="{EA51D4EF-7975-F6DC-7C6D-FBE32C6AFA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Freeform 21">
                  <a:extLst>
                    <a:ext uri="{FF2B5EF4-FFF2-40B4-BE49-F238E27FC236}">
                      <a16:creationId xmlns:a16="http://schemas.microsoft.com/office/drawing/2014/main" id="{BC7C4121-78AE-D5FF-6536-8105033BB0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1" name="Freeform 25">
                  <a:extLst>
                    <a:ext uri="{FF2B5EF4-FFF2-40B4-BE49-F238E27FC236}">
                      <a16:creationId xmlns:a16="http://schemas.microsoft.com/office/drawing/2014/main" id="{3E7DEA2C-F838-24CC-1E21-E785461DE9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2" name="Freeform 61">
                  <a:extLst>
                    <a:ext uri="{FF2B5EF4-FFF2-40B4-BE49-F238E27FC236}">
                      <a16:creationId xmlns:a16="http://schemas.microsoft.com/office/drawing/2014/main" id="{0D622281-4754-3C7A-E24F-7BD4E17DF09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3" name="Freeform 96">
                  <a:extLst>
                    <a:ext uri="{FF2B5EF4-FFF2-40B4-BE49-F238E27FC236}">
                      <a16:creationId xmlns:a16="http://schemas.microsoft.com/office/drawing/2014/main" id="{AA1D3410-2404-7C0E-BB29-940267175EC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4" name="Freeform 109">
                  <a:extLst>
                    <a:ext uri="{FF2B5EF4-FFF2-40B4-BE49-F238E27FC236}">
                      <a16:creationId xmlns:a16="http://schemas.microsoft.com/office/drawing/2014/main" id="{65A86180-46CE-1D3E-101D-C3194908588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0" name="EU">
                <a:extLst>
                  <a:ext uri="{FF2B5EF4-FFF2-40B4-BE49-F238E27FC236}">
                    <a16:creationId xmlns:a16="http://schemas.microsoft.com/office/drawing/2014/main" id="{5BFCE5D5-5149-02AE-DB45-5D2D0518A178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81BDD405-A3D0-1DD4-2FA0-7678BEB2C0A4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Freeform 47">
                  <a:extLst>
                    <a:ext uri="{FF2B5EF4-FFF2-40B4-BE49-F238E27FC236}">
                      <a16:creationId xmlns:a16="http://schemas.microsoft.com/office/drawing/2014/main" id="{8FED32C6-0B67-D579-DD1C-7763A58672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Freeform 88">
                  <a:extLst>
                    <a:ext uri="{FF2B5EF4-FFF2-40B4-BE49-F238E27FC236}">
                      <a16:creationId xmlns:a16="http://schemas.microsoft.com/office/drawing/2014/main" id="{27313C31-3824-0985-D5BE-DC85773C5E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Freeform 197">
                  <a:extLst>
                    <a:ext uri="{FF2B5EF4-FFF2-40B4-BE49-F238E27FC236}">
                      <a16:creationId xmlns:a16="http://schemas.microsoft.com/office/drawing/2014/main" id="{27281DA7-BD5A-9BAE-7D20-1BB447DCBA7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Freeform 9">
                  <a:extLst>
                    <a:ext uri="{FF2B5EF4-FFF2-40B4-BE49-F238E27FC236}">
                      <a16:creationId xmlns:a16="http://schemas.microsoft.com/office/drawing/2014/main" id="{02B8DC57-29E1-485B-2158-1B836427AB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Freeform 51">
                  <a:extLst>
                    <a:ext uri="{FF2B5EF4-FFF2-40B4-BE49-F238E27FC236}">
                      <a16:creationId xmlns:a16="http://schemas.microsoft.com/office/drawing/2014/main" id="{52D49209-A61A-8866-E50B-8FF449AA02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Freeform 63">
                  <a:extLst>
                    <a:ext uri="{FF2B5EF4-FFF2-40B4-BE49-F238E27FC236}">
                      <a16:creationId xmlns:a16="http://schemas.microsoft.com/office/drawing/2014/main" id="{263907C8-437A-F595-22FC-20A1A59FC47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Freeform 144">
                  <a:extLst>
                    <a:ext uri="{FF2B5EF4-FFF2-40B4-BE49-F238E27FC236}">
                      <a16:creationId xmlns:a16="http://schemas.microsoft.com/office/drawing/2014/main" id="{177FD647-CA1C-209B-C347-4AD49845DDE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Freeform 219">
                  <a:extLst>
                    <a:ext uri="{FF2B5EF4-FFF2-40B4-BE49-F238E27FC236}">
                      <a16:creationId xmlns:a16="http://schemas.microsoft.com/office/drawing/2014/main" id="{A1C6CFDF-FEB3-AE4F-F70D-97AD09ED57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Freeform 29">
                  <a:extLst>
                    <a:ext uri="{FF2B5EF4-FFF2-40B4-BE49-F238E27FC236}">
                      <a16:creationId xmlns:a16="http://schemas.microsoft.com/office/drawing/2014/main" id="{5A4FC9B9-F68B-8BE0-4E90-5335FAAF23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Freeform 31">
                  <a:extLst>
                    <a:ext uri="{FF2B5EF4-FFF2-40B4-BE49-F238E27FC236}">
                      <a16:creationId xmlns:a16="http://schemas.microsoft.com/office/drawing/2014/main" id="{34E5F65A-0C5A-BC24-09D5-5B8A1126E9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Freeform 41">
                  <a:extLst>
                    <a:ext uri="{FF2B5EF4-FFF2-40B4-BE49-F238E27FC236}">
                      <a16:creationId xmlns:a16="http://schemas.microsoft.com/office/drawing/2014/main" id="{68FD79F5-2B34-2EFB-4874-44CB269BBD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Freeform 53">
                  <a:extLst>
                    <a:ext uri="{FF2B5EF4-FFF2-40B4-BE49-F238E27FC236}">
                      <a16:creationId xmlns:a16="http://schemas.microsoft.com/office/drawing/2014/main" id="{64097B2F-4A22-59C8-C419-10622E23A17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Freeform 195">
                  <a:extLst>
                    <a:ext uri="{FF2B5EF4-FFF2-40B4-BE49-F238E27FC236}">
                      <a16:creationId xmlns:a16="http://schemas.microsoft.com/office/drawing/2014/main" id="{816BF60D-9F7D-D980-EB96-6EA9E23E22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Freeform 221">
                  <a:extLst>
                    <a:ext uri="{FF2B5EF4-FFF2-40B4-BE49-F238E27FC236}">
                      <a16:creationId xmlns:a16="http://schemas.microsoft.com/office/drawing/2014/main" id="{14AB0FE8-0109-D0E9-F0D7-C2877F77BA6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Freeform 11">
                  <a:extLst>
                    <a:ext uri="{FF2B5EF4-FFF2-40B4-BE49-F238E27FC236}">
                      <a16:creationId xmlns:a16="http://schemas.microsoft.com/office/drawing/2014/main" id="{7A44E246-78CA-D0B0-C080-137BB55BBE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Freeform 19">
                  <a:extLst>
                    <a:ext uri="{FF2B5EF4-FFF2-40B4-BE49-F238E27FC236}">
                      <a16:creationId xmlns:a16="http://schemas.microsoft.com/office/drawing/2014/main" id="{521EC126-6239-56DE-138A-18CAD8E6D8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Freeform 39">
                  <a:extLst>
                    <a:ext uri="{FF2B5EF4-FFF2-40B4-BE49-F238E27FC236}">
                      <a16:creationId xmlns:a16="http://schemas.microsoft.com/office/drawing/2014/main" id="{10082D7A-C72E-EDBE-9AF6-032CFF4D9C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Freeform 45">
                  <a:extLst>
                    <a:ext uri="{FF2B5EF4-FFF2-40B4-BE49-F238E27FC236}">
                      <a16:creationId xmlns:a16="http://schemas.microsoft.com/office/drawing/2014/main" id="{1DD7C996-BF98-9F89-2A6B-303EF62C30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Freeform 80">
                  <a:extLst>
                    <a:ext uri="{FF2B5EF4-FFF2-40B4-BE49-F238E27FC236}">
                      <a16:creationId xmlns:a16="http://schemas.microsoft.com/office/drawing/2014/main" id="{141DE7AF-3016-34C3-17B1-3FB9B2F8264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Freeform 86">
                  <a:extLst>
                    <a:ext uri="{FF2B5EF4-FFF2-40B4-BE49-F238E27FC236}">
                      <a16:creationId xmlns:a16="http://schemas.microsoft.com/office/drawing/2014/main" id="{9E246D91-8FAA-AE27-5E3A-6FC9B391E7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Freeform 92">
                  <a:extLst>
                    <a:ext uri="{FF2B5EF4-FFF2-40B4-BE49-F238E27FC236}">
                      <a16:creationId xmlns:a16="http://schemas.microsoft.com/office/drawing/2014/main" id="{1F4AA34B-06F2-D08C-1FE4-78D25C11FAB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Freeform 192">
                  <a:extLst>
                    <a:ext uri="{FF2B5EF4-FFF2-40B4-BE49-F238E27FC236}">
                      <a16:creationId xmlns:a16="http://schemas.microsoft.com/office/drawing/2014/main" id="{28C6CFF5-3B5D-D55C-ED78-E0E015E5523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Freeform 146">
                  <a:extLst>
                    <a:ext uri="{FF2B5EF4-FFF2-40B4-BE49-F238E27FC236}">
                      <a16:creationId xmlns:a16="http://schemas.microsoft.com/office/drawing/2014/main" id="{1FEA5711-62C9-0BA3-2746-066E6596A5A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Freeform 223">
                  <a:extLst>
                    <a:ext uri="{FF2B5EF4-FFF2-40B4-BE49-F238E27FC236}">
                      <a16:creationId xmlns:a16="http://schemas.microsoft.com/office/drawing/2014/main" id="{A60AD944-9422-E009-A1EE-F1A5ED52DE2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Freeform 78">
                  <a:extLst>
                    <a:ext uri="{FF2B5EF4-FFF2-40B4-BE49-F238E27FC236}">
                      <a16:creationId xmlns:a16="http://schemas.microsoft.com/office/drawing/2014/main" id="{C514148E-67A3-C674-AF46-E6A076A6262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18A5A040-365C-A504-78B0-BB29399D686B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1" name="labels">
                <a:extLst>
                  <a:ext uri="{FF2B5EF4-FFF2-40B4-BE49-F238E27FC236}">
                    <a16:creationId xmlns:a16="http://schemas.microsoft.com/office/drawing/2014/main" id="{C2B8A275-449A-38D1-44EC-907ACA7EA644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D7F15843-E243-BC4C-E9F1-237E15DDDEDC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Finlandia</a:t>
                  </a:r>
                </a:p>
              </p:txBody>
            </p:sp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07606AC5-F314-8F4D-FD49-AA853E8C3512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Svezia</a:t>
                  </a:r>
                </a:p>
              </p:txBody>
            </p: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99D6364D-91F8-6295-7B34-6F1595D0CE6C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Estonia</a:t>
                  </a:r>
                </a:p>
              </p:txBody>
            </p: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CC14CD1D-38A1-7B98-3999-540E0B01A67C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Lettonia</a:t>
                  </a:r>
                </a:p>
              </p:txBody>
            </p:sp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845D8B2E-5C70-038D-6971-69191D5AF15D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Lituania</a:t>
                  </a:r>
                </a:p>
              </p:txBody>
            </p: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F9269122-B80E-15A3-1BF7-A38C9431656E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Romania</a:t>
                  </a: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FF5FB973-2BE4-83F6-61A1-4455D1790C8F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Ungheria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422C1871-F422-A729-CBE2-71F393648023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Croazia</a:t>
                  </a:r>
                </a:p>
              </p:txBody>
            </p:sp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4E7AAE9F-DEC2-D112-6B29-26E9BD101023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Grecia</a:t>
                  </a: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37CAF049-617C-65E6-AE85-80AB95C2193D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Italia</a:t>
                  </a:r>
                </a:p>
              </p:txBody>
            </p:sp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3427025A-2740-687B-3206-8F8216F8522D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Slovacchia</a:t>
                  </a:r>
                </a:p>
              </p:txBody>
            </p: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C766C5F9-52AD-C801-255A-62E8A350812C}"/>
                    </a:ext>
                  </a:extLst>
                </p:cNvPr>
                <p:cNvSpPr txBox="1"/>
                <p:nvPr/>
              </p:nvSpPr>
              <p:spPr>
                <a:xfrm>
                  <a:off x="6472320" y="4105730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Cechia</a:t>
                  </a:r>
                </a:p>
              </p:txBody>
            </p: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AA1384A6-B7DF-2183-BDDC-DC9D831EA825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Polonia</a:t>
                  </a: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0571CD2E-F65D-D09A-5965-51DCF5368D83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Francia</a:t>
                  </a:r>
                </a:p>
              </p:txBody>
            </p:sp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2E095F44-18B0-3D26-A932-089FD77513FB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Spagna</a:t>
                  </a:r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810E8F61-DABD-9AF5-34E9-9D6E080E3803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Portogallo</a:t>
                  </a: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413AD997-6737-E87E-8E8D-9BECA9746553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Irlanda</a:t>
                  </a:r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6FD1B08-63B3-7ABD-E56C-9E7535032B01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Belgio</a:t>
                  </a:r>
                </a:p>
              </p:txBody>
            </p:sp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00729E61-8E62-7B8D-82D3-F9551981CEBD}"/>
                    </a:ext>
                  </a:extLst>
                </p:cNvPr>
                <p:cNvSpPr txBox="1"/>
                <p:nvPr/>
              </p:nvSpPr>
              <p:spPr>
                <a:xfrm>
                  <a:off x="6197616" y="4865505"/>
                  <a:ext cx="53735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Slovenia</a:t>
                  </a:r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CEA9DFE5-EC85-8D13-E27F-1C272C5260D6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Bulgaria</a:t>
                  </a:r>
                </a:p>
              </p:txBody>
            </p: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622C4C6A-0213-F10E-D6E7-C86A33FB6EB8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Germania</a:t>
                  </a: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D2EDCA5-35E8-4ACA-503A-12E8F10C0CB0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Austria</a:t>
                  </a:r>
                </a:p>
              </p:txBody>
            </p: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D8EB1C04-5E06-CEBF-0C23-1CA886AFBB89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Paesi Bassi</a:t>
                  </a: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59E4379E-D089-64AD-A34E-38C44F5DDBEC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Danimarca</a:t>
                  </a:r>
                </a:p>
              </p:txBody>
            </p: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CB218AB9-6834-7272-5F99-471F9F15864C}"/>
                    </a:ext>
                  </a:extLst>
                </p:cNvPr>
                <p:cNvSpPr txBox="1"/>
                <p:nvPr/>
              </p:nvSpPr>
              <p:spPr>
                <a:xfrm>
                  <a:off x="5512893" y="4334812"/>
                  <a:ext cx="7921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it-IT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Lussemburgo</a:t>
                  </a: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5FA60319-AB2B-B573-2D47-E3F1F25DFC1C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it-I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Cipro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31334" y="1596325"/>
            <a:ext cx="5849306" cy="4754106"/>
          </a:xfrm>
        </p:spPr>
        <p:txBody>
          <a:bodyPr/>
          <a:lstStyle/>
          <a:p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27 paesi europei collaborano su questioni che vanno al di là dei confini nazionali</a:t>
            </a:r>
            <a:br>
              <a:rPr lang="it-IT" dirty="0"/>
            </a:br>
            <a:endParaRPr lang="it-IT" dirty="0"/>
          </a:p>
          <a:p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Insieme prendono decisioni politiche importanti</a:t>
            </a:r>
            <a:br>
              <a:rPr lang="it-IT" dirty="0"/>
            </a:br>
            <a:r>
              <a:rPr lang="it-IT" dirty="0"/>
              <a:t> </a:t>
            </a:r>
          </a:p>
          <a:p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Si aiutano a vicenda, se necessario</a:t>
            </a:r>
            <a:br>
              <a:rPr lang="it-IT" dirty="0"/>
            </a:br>
            <a:endParaRPr lang="it-IT" dirty="0"/>
          </a:p>
          <a:p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Condividono gli stessi valori </a:t>
            </a:r>
            <a:br>
              <a:rPr lang="it-IT" dirty="0"/>
            </a:br>
            <a:endParaRPr lang="it-IT" dirty="0"/>
          </a:p>
          <a:p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Argomenti: denaro, ambiente, cibo, viaggi ecc. </a:t>
            </a:r>
            <a:br>
              <a:rPr lang="it-IT" dirty="0"/>
            </a:br>
            <a:endParaRPr lang="it-IT" dirty="0"/>
          </a:p>
          <a:p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L'UE ha un impatto sulla nostra vita quotidiana. </a:t>
            </a:r>
            <a:br>
              <a:rPr lang="it-IT" dirty="0"/>
            </a:br>
            <a:r>
              <a:rPr lang="it-IT" dirty="0"/>
              <a:t>Ad esempio: l'acqua che beviamo, i vestiti che indossiamo e le vacanze che facciamo.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Che cos'è l'Unione europea?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4" name="Afbeelding 5">
            <a:extLst>
              <a:ext uri="{FF2B5EF4-FFF2-40B4-BE49-F238E27FC236}">
                <a16:creationId xmlns:a16="http://schemas.microsoft.com/office/drawing/2014/main" id="{73D45CFA-F011-32C3-BB4D-4180E2F818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73" y="2382708"/>
            <a:ext cx="4241051" cy="282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4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44407" y="2070316"/>
            <a:ext cx="5297763" cy="3695700"/>
          </a:xfrm>
        </p:spPr>
        <p:txBody>
          <a:bodyPr/>
          <a:lstStyle/>
          <a:p>
            <a:r>
              <a:rPr lang="it-IT" sz="2400" dirty="0"/>
              <a:t>Gli Stati membri sono rappresentati dal Consiglio dell'Unione europea. Alle riunioni partecipa un ministro per ciascun paese.</a:t>
            </a:r>
          </a:p>
          <a:p>
            <a:br>
              <a:rPr lang="it-IT" sz="2400" dirty="0"/>
            </a:br>
            <a:r>
              <a:rPr lang="it-IT" sz="2400" dirty="0"/>
              <a:t>Il Consiglio è la sede in cui si svolgono i negoziati tra i paesi. Solo perché collaborano tra loro, non significa che non abbiano talvolta opinioni diverse. </a:t>
            </a:r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Cos'è il Consiglio dell'Unione europea?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59" y="507568"/>
            <a:ext cx="10086483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it-IT" sz="3200" b="1">
                <a:solidFill>
                  <a:schemeClr val="tx1"/>
                </a:solidFill>
              </a:rPr>
              <a:t>Un esempio di collaborazione nell'Unione europea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it-IT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497353"/>
            <a:ext cx="10673811" cy="3693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1800" dirty="0">
                <a:latin typeface="Source Sans 3" panose="020B0303030403020204" pitchFamily="34" charset="0"/>
                <a:hlinkClick r:id="rId3"/>
              </a:rPr>
              <a:t>https://newsroom.consilium.europa.eu/events/20191027-europeans</a:t>
            </a:r>
            <a:r>
              <a:rPr lang="it-IT" sz="1800" dirty="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67263" y="1923813"/>
            <a:ext cx="5057473" cy="2865901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112770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/>
              <a:t>Video disponibile al link seguente: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2"/>
            <a:ext cx="4673601" cy="652020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it-IT"/>
              <a:t>Cosa ne pensate?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endParaRPr lang="es-ES" i="1" dirty="0">
              <a:solidFill>
                <a:schemeClr val="tx1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1919" b="11919"/>
          <a:stretch/>
        </p:blipFill>
        <p:spPr>
          <a:xfrm>
            <a:off x="0" y="0"/>
            <a:ext cx="5995332" cy="6858000"/>
          </a:xfrm>
        </p:spPr>
      </p:pic>
      <p:sp>
        <p:nvSpPr>
          <p:cNvPr id="4" name="Tekstvak 6">
            <a:extLst>
              <a:ext uri="{FF2B5EF4-FFF2-40B4-BE49-F238E27FC236}">
                <a16:creationId xmlns:a16="http://schemas.microsoft.com/office/drawing/2014/main" id="{584280C5-A1A0-06F9-A7B9-05419377E240}"/>
              </a:ext>
            </a:extLst>
          </p:cNvPr>
          <p:cNvSpPr txBox="1"/>
          <p:nvPr/>
        </p:nvSpPr>
        <p:spPr>
          <a:xfrm>
            <a:off x="5661284" y="463912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nl-NL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kstvak 10">
            <a:extLst>
              <a:ext uri="{FF2B5EF4-FFF2-40B4-BE49-F238E27FC236}">
                <a16:creationId xmlns:a16="http://schemas.microsoft.com/office/drawing/2014/main" id="{8E00A42E-F8E0-198F-C111-5B2E0B2FD079}"/>
              </a:ext>
            </a:extLst>
          </p:cNvPr>
          <p:cNvSpPr txBox="1"/>
          <p:nvPr/>
        </p:nvSpPr>
        <p:spPr>
          <a:xfrm rot="20670454">
            <a:off x="6518582" y="4708201"/>
            <a:ext cx="1409501" cy="744197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it-IT" sz="3200" b="1" dirty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D'accordo</a:t>
            </a:r>
          </a:p>
        </p:txBody>
      </p:sp>
      <p:sp>
        <p:nvSpPr>
          <p:cNvPr id="6" name="Tekstvak 11">
            <a:extLst>
              <a:ext uri="{FF2B5EF4-FFF2-40B4-BE49-F238E27FC236}">
                <a16:creationId xmlns:a16="http://schemas.microsoft.com/office/drawing/2014/main" id="{9C986771-22F5-9293-9E66-B8858C5F35C6}"/>
              </a:ext>
            </a:extLst>
          </p:cNvPr>
          <p:cNvSpPr txBox="1"/>
          <p:nvPr/>
        </p:nvSpPr>
        <p:spPr>
          <a:xfrm rot="1476899">
            <a:off x="9431617" y="4437008"/>
            <a:ext cx="2052505" cy="971907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it-IT" sz="3200" b="1" dirty="0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In disaccordo</a:t>
            </a:r>
          </a:p>
        </p:txBody>
      </p:sp>
      <p:sp>
        <p:nvSpPr>
          <p:cNvPr id="8" name="Tekstvak 12">
            <a:extLst>
              <a:ext uri="{FF2B5EF4-FFF2-40B4-BE49-F238E27FC236}">
                <a16:creationId xmlns:a16="http://schemas.microsoft.com/office/drawing/2014/main" id="{9A55CC41-3995-15D5-7D39-B7280C132FCE}"/>
              </a:ext>
            </a:extLst>
          </p:cNvPr>
          <p:cNvSpPr txBox="1"/>
          <p:nvPr/>
        </p:nvSpPr>
        <p:spPr>
          <a:xfrm rot="19428104">
            <a:off x="8770277" y="4958783"/>
            <a:ext cx="785060" cy="1336683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it-IT" sz="8800" b="1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2851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97070"/>
            <a:ext cx="6556165" cy="259710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it-IT" sz="4400" b="1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Gli Stati membri dovrebbero collaborare solo quando il mio paese ne trae beneficio.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7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3672006-E0A4-5042-9A21-2B01DCC01E0A}"/>
              </a:ext>
            </a:extLst>
          </p:cNvPr>
          <p:cNvSpPr txBox="1">
            <a:spLocks/>
          </p:cNvSpPr>
          <p:nvPr/>
        </p:nvSpPr>
        <p:spPr>
          <a:xfrm>
            <a:off x="3210851" y="2368804"/>
            <a:ext cx="6556165" cy="3456743"/>
          </a:xfrm>
          <a:prstGeom prst="rect">
            <a:avLst/>
          </a:prstGeom>
          <a:noFill/>
          <a:ln w="38100">
            <a:noFill/>
          </a:ln>
        </p:spPr>
        <p:txBody>
          <a:bodyPr vert="horz" lIns="180000" tIns="72000" rIns="180000" bIns="720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it-IT" sz="4400" b="1" dirty="0">
                <a:solidFill>
                  <a:srgbClr val="003399"/>
                </a:solidFill>
                <a:latin typeface="Source Sans 3" panose="020B0303030403020204" pitchFamily="34" charset="0"/>
                <a:ea typeface="Arial" charset="0"/>
                <a:cs typeface="Arial" charset="0"/>
              </a:rPr>
              <a:t>I paesi più grandi (con una popolazione più numerosa) dovrebbero avere un peso maggiore di quelli piccoli.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03211-D37A-1048-9522-FD09E12F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3461684" y="1394588"/>
            <a:ext cx="848420" cy="84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1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7272</TotalTime>
  <Words>350</Words>
  <Application>Microsoft Office PowerPoint</Application>
  <PresentationFormat>Widescreen</PresentationFormat>
  <Paragraphs>74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GANCI Stefano</cp:lastModifiedBy>
  <cp:revision>48</cp:revision>
  <cp:lastPrinted>2020-03-11T16:07:50Z</cp:lastPrinted>
  <dcterms:created xsi:type="dcterms:W3CDTF">2020-03-24T15:57:55Z</dcterms:created>
  <dcterms:modified xsi:type="dcterms:W3CDTF">2025-01-29T14:26:44Z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