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>
                <a:latin typeface="Arial" panose="020B0604020202020204" pitchFamily="34" charset="0"/>
                <a:ea typeface="ＭＳ Ｐゴシック" panose="020B0600070205080204" pitchFamily="34" charset="-128"/>
              </a:rPr>
              <a:t>Belgien, Estland, Tyskland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94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>
                <a:latin typeface="Arial" panose="020B0604020202020204" pitchFamily="34" charset="0"/>
                <a:ea typeface="ＭＳ Ｐゴシック" panose="020B0600070205080204" pitchFamily="34" charset="-128"/>
              </a:rPr>
              <a:t>Österrike, Finland och Sverige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Spanien gick med i EU den 1 januari 1986, så landet innehade inte ordförandeskapet innan dess.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>
                <a:latin typeface="Arial" panose="020B0604020202020204" pitchFamily="34" charset="0"/>
                <a:ea typeface="ＭＳ Ｐゴシック" panose="020B0600070205080204" pitchFamily="34" charset="-128"/>
              </a:rPr>
              <a:t>Österrike, Finland och Sverige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sv-SE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sv-SE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Europeiska unionens råd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sv-S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Generalsekretariatet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sv-S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Generaldirektoratet för kommunikation och information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Avancerad version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Geografi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600"/>
              <a:t>Hur många länder utanför EU är medlemmar i Schengenområdet?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>
                <a:solidFill>
                  <a:srgbClr val="00B050"/>
                </a:solidFill>
                <a:latin typeface="Arial" panose="020B0604020202020204" pitchFamily="34" charset="0"/>
              </a:rPr>
              <a:t>Island, Norge, Schweiz och Liechtenstein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4800"/>
              <a:t>Vilket EU-lands huvudstad ligger längst österut?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Geografi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v-SE">
                <a:solidFill>
                  <a:srgbClr val="00B050"/>
                </a:solidFill>
              </a:rPr>
              <a:t>Cypern (Nicosia)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dirty="0"/>
          </a:p>
          <a:p>
            <a:r>
              <a:rPr lang="sv-S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EU-kommissionen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3200"/>
              <a:t>Europaparlamentet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18148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 dirty="0"/>
              <a:t>Institutioner 100</a:t>
            </a:r>
          </a:p>
          <a:p>
            <a:pPr>
              <a:lnSpc>
                <a:spcPts val="3000"/>
              </a:lnSpc>
            </a:pPr>
            <a:r>
              <a:rPr lang="sv-SE" dirty="0">
                <a:solidFill>
                  <a:schemeClr val="accent2"/>
                </a:solidFill>
              </a:rPr>
              <a:t>⸺</a:t>
            </a:r>
          </a:p>
          <a:p>
            <a:r>
              <a:rPr lang="sv-SE" sz="2800" dirty="0"/>
              <a:t>Vilken institution har initiativrätt (på lagstiftningsområdet)?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Centralorganisationen för regioner och städer i Europa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EU:s forum för städer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Europeiska regionkommittén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Europeiska ekonomiska och sociala kommittén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 dirty="0"/>
              <a:t>Institutioner 200</a:t>
            </a:r>
          </a:p>
          <a:p>
            <a:pPr>
              <a:lnSpc>
                <a:spcPts val="3000"/>
              </a:lnSpc>
            </a:pPr>
            <a:r>
              <a:rPr lang="sv-SE" dirty="0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sv-SE" sz="2800" dirty="0"/>
              <a:t>Vilken institution företräder de lokala myndigheternas intressen?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Utskottet för utrikesfrågor är ett av Europaparlamentets utskott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Europaparlamentets talman väljs för fyra år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Den största politiska gruppen i Europaparlamentet är den tyska gruppen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Europaparlamentet har 751 ledamöter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Institutioner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Vilket påstående är sant?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4400" dirty="0"/>
              <a:t>Vilka ”två hattar” bär chefen för Europeiska utrikestjänsten?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Institutioner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894303" y="4363836"/>
            <a:ext cx="966382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v-SE" sz="2800" dirty="0">
                <a:solidFill>
                  <a:srgbClr val="00B050"/>
                </a:solidFill>
              </a:rPr>
              <a:t>Hög representant för utrikes frågor och säkerhetspolitik samt EU-kommissionens vice ordförande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dirty="0"/>
          </a:p>
          <a:p>
            <a:r>
              <a:rPr lang="sv-S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en rådskonstellation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3200"/>
              <a:t>tio rådskonstellationer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unionens råd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Europeiska unionens råd har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Läs mer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sv-SE"/>
              <a:t>Rådet sammanträder i tio konstellationer: </a:t>
            </a:r>
          </a:p>
          <a:p>
            <a:pPr lvl="0"/>
            <a:endParaRPr lang="en-US" dirty="0"/>
          </a:p>
          <a:p>
            <a:pPr lvl="0"/>
            <a:r>
              <a:rPr lang="sv-SE"/>
              <a:t>Jordbruk och fiske</a:t>
            </a:r>
          </a:p>
          <a:p>
            <a:pPr lvl="0"/>
            <a:r>
              <a:rPr lang="sv-SE"/>
              <a:t>Konkurrenskraft</a:t>
            </a:r>
          </a:p>
          <a:p>
            <a:pPr lvl="0"/>
            <a:r>
              <a:rPr lang="sv-SE"/>
              <a:t>Ekonomiska och finansiella frågor</a:t>
            </a:r>
          </a:p>
          <a:p>
            <a:pPr lvl="0"/>
            <a:r>
              <a:rPr lang="sv-SE"/>
              <a:t>Miljö</a:t>
            </a:r>
          </a:p>
          <a:p>
            <a:pPr lvl="0"/>
            <a:r>
              <a:rPr lang="sv-SE"/>
              <a:t>Sysselsättning, socialpolitik, hälso- och sjukvård samt konsumentfrågor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sv-SE"/>
              <a:t>Utbildning, ungdom, kultur och idrott</a:t>
            </a:r>
          </a:p>
          <a:p>
            <a:pPr lvl="0"/>
            <a:r>
              <a:rPr lang="sv-SE"/>
              <a:t>Utrikes frågor</a:t>
            </a:r>
          </a:p>
          <a:p>
            <a:pPr lvl="0"/>
            <a:r>
              <a:rPr lang="sv-SE"/>
              <a:t>Allmänna frågor</a:t>
            </a:r>
          </a:p>
          <a:p>
            <a:pPr lvl="0"/>
            <a:r>
              <a:rPr lang="sv-SE"/>
              <a:t>Rättsliga och inrikes frågor</a:t>
            </a:r>
          </a:p>
          <a:p>
            <a:r>
              <a:rPr lang="sv-SE"/>
              <a:t>Transport, telekommunikation och energi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unionens råd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 i="1"/>
              <a:t>Information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 dirty="0"/>
              <a:t>Revisionsrätten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dirty="0"/>
              <a:t>A</a:t>
            </a:r>
          </a:p>
          <a:p>
            <a:endParaRPr lang="es-ES" sz="1800" dirty="0"/>
          </a:p>
          <a:p>
            <a:r>
              <a:rPr lang="sv-S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Ständiga representanternas kommitté (Coreper)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 dirty="0"/>
              <a:t>B</a:t>
            </a:r>
          </a:p>
          <a:p>
            <a:pPr lvl="1"/>
            <a:endParaRPr lang="es-ES" dirty="0"/>
          </a:p>
          <a:p>
            <a:pPr lvl="1">
              <a:spcBef>
                <a:spcPts val="1000"/>
              </a:spcBef>
            </a:pPr>
            <a:r>
              <a:rPr lang="sv-SE" sz="1800" dirty="0"/>
              <a:t>Arbetsgrupper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sv-SE" dirty="0"/>
              <a:t>Det roterande ordförandeskapet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unionens råd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Vilka av följande begrepp har </a:t>
            </a:r>
            <a:r>
              <a:rPr lang="sv-SE" sz="2800" u="sng"/>
              <a:t>inget</a:t>
            </a:r>
            <a:r>
              <a:rPr lang="sv-SE" sz="2800"/>
              <a:t> samband med rådet?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Anta EU:s budget tillsammans med Europaparlamentet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Förvalta EU-medel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Anta EU-lagstiftning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Samordna medlemsländernas politik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unionens råd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Vilket av följande är </a:t>
            </a:r>
            <a:r>
              <a:rPr lang="sv-SE" sz="2800" u="sng"/>
              <a:t>inte</a:t>
            </a:r>
            <a:r>
              <a:rPr lang="sv-SE" sz="2800"/>
              <a:t> rådets uppgift?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Läs mer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Användarguide</a:t>
            </a:r>
            <a:br>
              <a:rPr lang="sv-SE"/>
            </a:b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400" b="1">
                <a:latin typeface="Source Sans 3" panose="020B0303030403020204" pitchFamily="34" charset="0"/>
              </a:rPr>
              <a:t>Välj en fråga och klicka på den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400" b="1">
                <a:latin typeface="Source Sans 3" panose="020B0303030403020204" pitchFamily="34" charset="0"/>
              </a:rPr>
              <a:t>När laget har svarat klickar du, så visas rätt svar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400" b="1">
                <a:latin typeface="Source Sans 3" panose="020B0303030403020204" pitchFamily="34" charset="0"/>
              </a:rPr>
              <a:t>Klicka på ”Europa Quest” för att gå tillbaka till tabellen och välja en annan fråga.</a:t>
            </a:r>
          </a:p>
          <a:p>
            <a:r>
              <a:rPr lang="sv-SE" sz="1400" b="1">
                <a:latin typeface="Source Sans 3" panose="020B0303030403020204" pitchFamily="34" charset="0"/>
              </a:rPr>
              <a:t>De frågor som redan har valts blir vitmarkerade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sv-S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Att förvalta EU-medel är inte en av rådets uppgifter.</a:t>
            </a:r>
          </a:p>
          <a:p>
            <a:pPr>
              <a:lnSpc>
                <a:spcPct val="150000"/>
              </a:lnSpc>
            </a:pPr>
            <a:r>
              <a:rPr lang="sv-S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Kommissionen, rådet och parlamentet är alla med och fastställer budgetens storlek och hur den ska fördelas. </a:t>
            </a:r>
          </a:p>
          <a:p>
            <a:pPr>
              <a:lnSpc>
                <a:spcPct val="150000"/>
              </a:lnSpc>
            </a:pPr>
            <a:r>
              <a:rPr lang="sv-SE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Kommissionen</a:t>
            </a:r>
            <a:r>
              <a:rPr lang="sv-S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ansvarar sedan för att förvalta budgeten.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unionens råd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 i="1"/>
              <a:t>Information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4400"/>
              <a:t>Vilket är det vanligaste sättet att rösta i rådet?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 dirty="0"/>
              <a:t>Europeiska unionens råd 400</a:t>
            </a:r>
          </a:p>
          <a:p>
            <a:pPr>
              <a:lnSpc>
                <a:spcPts val="3000"/>
              </a:lnSpc>
            </a:pPr>
            <a:r>
              <a:rPr lang="sv-SE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8" y="1321555"/>
            <a:ext cx="7038364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>
              <a:lnSpc>
                <a:spcPct val="90000"/>
              </a:lnSpc>
            </a:pPr>
            <a:r>
              <a:rPr lang="sv-SE" sz="28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I de flesta fall används omröstning med kvalificerad</a:t>
            </a:r>
            <a:br>
              <a:rPr lang="sv-SE" sz="28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sv-SE" sz="28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majoritet: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v-S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För att kvalificerad majoritet ska uppnås måste dessa villkor vara uppfyllda: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sv-SE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65 %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sv-SE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55 %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v-S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av länderna</a:t>
              </a:r>
              <a:br>
                <a:rPr lang="sv-S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sv-SE">
                  <a:solidFill>
                    <a:schemeClr val="tx2"/>
                  </a:solidFill>
                  <a:latin typeface="Source Sans 3 Medium"/>
                </a:rPr>
                <a:t>röstar för ett förslag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v-S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av EU:s befolkning</a:t>
              </a:r>
              <a:br>
                <a:rPr lang="sv-SE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sv-SE">
                  <a:solidFill>
                    <a:schemeClr val="tx2"/>
                  </a:solidFill>
                  <a:latin typeface="Source Sans 3 Medium"/>
                </a:rPr>
                <a:t>är representerad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dirty="0"/>
          </a:p>
          <a:p>
            <a:r>
              <a:rPr lang="sv-S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Sant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3200"/>
              <a:t>Falskt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rådet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Mandatperioden för Europeiska rådets ordförande är ett år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sv-SE" sz="24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 år, kan väljas om en gång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Europeiska rådet sammanträder en gång i månaden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Europeiska rådet fastställer EU:s övergripande politiska inriktning och prioriteringar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Europeiska rådet har inga lagstiftande funktioner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rådet består av EU-ländernas stats- och regeringschefer, Europeiska rådets ordförande och EU-kommissionens ordförande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rådet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Vilket påstående är </a:t>
            </a:r>
            <a:r>
              <a:rPr lang="sv-SE" sz="2800" u="sng"/>
              <a:t>inte</a:t>
            </a:r>
            <a:r>
              <a:rPr lang="sv-SE" sz="2800"/>
              <a:t> sant?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Rapporterar till Europaparlamentet efter varje möte i Europeiska rådet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Leder Europeiska rådets möten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Har den avgörande rösten när en överenskommelse inte kan nås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Företräder EU i dess yttre förbindelser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rådet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av följande är </a:t>
            </a:r>
            <a:r>
              <a:rPr lang="sv-SE" sz="2400" u="sng"/>
              <a:t>inte</a:t>
            </a:r>
            <a:r>
              <a:rPr lang="sv-SE" sz="2400"/>
              <a:t> sant vad gäller Europeiska rådets ordförande?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4000"/>
              <a:t>Vad är skillnaden mellan Europeiska rådet och Europarådet?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Europeiska rådet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5000"/>
              </a:lnSpc>
            </a:pPr>
            <a:r>
              <a:rPr lang="sv-SE" sz="2800" dirty="0">
                <a:solidFill>
                  <a:srgbClr val="00B050"/>
                </a:solidFill>
              </a:rPr>
              <a:t>Europarådet är en separat mellanstatlig organisation med 46 medlemmar, med säte i Strasbourg, som arbetar med mänskliga rättigheter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dirty="0"/>
          </a:p>
          <a:p>
            <a:r>
              <a:rPr lang="sv-S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Sant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3200"/>
              <a:t>Falskt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 dirty="0"/>
              <a:t>Medborgare 100</a:t>
            </a:r>
          </a:p>
          <a:p>
            <a:pPr>
              <a:lnSpc>
                <a:spcPts val="3000"/>
              </a:lnSpc>
            </a:pPr>
            <a:r>
              <a:rPr lang="sv-SE" dirty="0">
                <a:solidFill>
                  <a:schemeClr val="accent2"/>
                </a:solidFill>
              </a:rPr>
              <a:t>⸺</a:t>
            </a:r>
          </a:p>
          <a:p>
            <a:r>
              <a:rPr lang="sv-SE" sz="2800" dirty="0"/>
              <a:t>Alla som är medborgare i ett EU-land är automatiskt också</a:t>
            </a:r>
            <a:br>
              <a:rPr lang="sv-SE" sz="2800" dirty="0"/>
            </a:br>
            <a:r>
              <a:rPr lang="sv-SE" sz="2800" dirty="0"/>
              <a:t>EU-medborgare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EU-medborgare kan resa inom EU med bara sitt nationella id-kort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EU-medborgare som bor i ett annat EU-land har diplomatisk immunitet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EU-medborgare kan resa till vilket land som helst i världen utan visum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EU-medborgare har rätt till gratis högre utbildning i alla EU-länder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Medborgare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Vilket påstående är sant?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Som EU-medborgare kan du arbeta i vilket EU-land som helst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Som EU-medborgare kan du bo i vilket EU-land som helst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Som EU-medborgare kan du ställa upp i nationella val i vilket EU-land som helst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Som EU-medborgare kan du ställa upp i lokala val i vilket EU-land som helst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Medborgare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Vilket påstående är </a:t>
            </a:r>
            <a:r>
              <a:rPr lang="sv-SE" sz="2800" u="sng"/>
              <a:t>inte</a:t>
            </a:r>
            <a:r>
              <a:rPr lang="sv-SE" sz="2800"/>
              <a:t> sant?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sv-SE" sz="4000"/>
              <a:t>Vad är det europeiska medborgarinitiativet?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Medborgare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sv-SE" sz="2400" dirty="0">
                <a:solidFill>
                  <a:srgbClr val="00B050"/>
                </a:solidFill>
                <a:latin typeface="Open Sans" panose="020B0606030504020204" pitchFamily="34" charset="0"/>
              </a:rPr>
              <a:t>Lanserades 2012 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sv-SE" sz="2400" dirty="0">
                <a:solidFill>
                  <a:srgbClr val="00B050"/>
                </a:solidFill>
                <a:latin typeface="Open Sans" panose="020B0606030504020204" pitchFamily="34" charset="0"/>
              </a:rPr>
              <a:t>EU-medborgarna medverkar i utformningen av EU:s politik 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sv-SE" sz="2400" dirty="0">
                <a:solidFill>
                  <a:srgbClr val="00B050"/>
                </a:solidFill>
                <a:latin typeface="Open Sans" panose="020B0606030504020204" pitchFamily="34" charset="0"/>
              </a:rPr>
              <a:t>Inleds på initiativ av minst sju EU-medborgare bosatta i sju olika EU-länder</a:t>
            </a:r>
          </a:p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sv-SE" sz="2400" dirty="0">
                <a:solidFill>
                  <a:srgbClr val="00B050"/>
                </a:solidFill>
                <a:latin typeface="Open Sans" panose="020B0606030504020204" pitchFamily="34" charset="0"/>
              </a:rPr>
              <a:t>1 miljon underskrifter krävs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445322"/>
              </p:ext>
            </p:extLst>
          </p:nvPr>
        </p:nvGraphicFramePr>
        <p:xfrm>
          <a:off x="466723" y="2030819"/>
          <a:ext cx="8897085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08503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311397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575710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636705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58773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50599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HISTORIA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INSTITUTIONER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EUROPEISKA UNIONENS RÅD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EUROPEISKA RÅDET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MEDBORGARE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374717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859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</a:rPr>
                        <a:t>BESLUTS-FATTANDE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</a:rPr>
                        <a:t>EU-LÄNDER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</a:rPr>
                        <a:t>UTVIDGNING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</a:rPr>
                        <a:t>ORDFÖRANDE-SKAP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sng" kern="1200">
                          <a:solidFill>
                            <a:schemeClr val="dk1"/>
                          </a:solidFill>
                          <a:effectLst/>
                        </a:rPr>
                        <a:t>SPRÅK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2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Europeiska unionens domstol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ekonomiska och sociala kommittén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Beslutsfattande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Vilket av följande är inte en EU-institution utan ett rådgivande organ?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Läs mer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40000"/>
              </a:lnSpc>
            </a:pPr>
            <a:r>
              <a:rPr lang="sv-SE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Europeiska ekonomiska och sociala kommittén är ett rådgivande EU-organ som består av företrädare för arbetstagar- och arbetsgivarorganisationer och andra intressegrupper. </a:t>
            </a:r>
          </a:p>
          <a:p>
            <a:pPr>
              <a:lnSpc>
                <a:spcPct val="140000"/>
              </a:lnSpc>
            </a:pPr>
            <a:r>
              <a:rPr lang="sv-SE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Den avger yttranden om EU-frågor till EU-kommissionen, Europeiska unionens råd och Europaparlamentet.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Beslutsfattande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 i="1"/>
              <a:t>Information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v-SE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Europeiska unionens domstol ser till att lagen följs när fördragen tolkas och tillämpas.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Europarådet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Europeiska unionens råd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EU-kommissionen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Europaparlamentet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Beslutsfattande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Vilken av följande institutioner har </a:t>
            </a:r>
            <a:r>
              <a:rPr lang="sv-SE" sz="2400" u="sng"/>
              <a:t>inte</a:t>
            </a:r>
            <a:r>
              <a:rPr lang="sv-SE" sz="2400"/>
              <a:t> en roll i EU:s beslutsfattande?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Läs mer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sv-SE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Europeiska unionens råd, Europaparlamentet och EU-kommissionen har en central roll i EU:s beslutsprocess, men Europarådet har ingen koppling till Europeiska unionen. </a:t>
            </a:r>
          </a:p>
          <a:p>
            <a:pPr>
              <a:lnSpc>
                <a:spcPct val="150000"/>
              </a:lnSpc>
            </a:pPr>
            <a:r>
              <a:rPr lang="sv-SE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Europarådet är en separat mellanstatlig organisation som främst fokuserar på mänskliga rättigheter. Det har 46 medlemsländer, däribland samtliga 27 EU-länder.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Beslutsfattande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 i="1"/>
              <a:t>Information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693388" y="1226033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</a:t>
            </a:r>
            <a:r>
              <a:rPr lang="sv-S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Quest</a:t>
            </a:r>
            <a:endParaRPr lang="sv-S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r:id="rId5" action="ppaction://hlinksldjump"/>
            </a:endParaRP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sin valkrets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sitt politiska parti/sin politiska grupp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sitt 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unionen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Beslutsfattande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EU-kommissionärerna företräder intressena för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sv-SE" sz="4000"/>
              <a:t>Vad är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Beslutsfattande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>
                <a:solidFill>
                  <a:srgbClr val="00B050"/>
                </a:solidFill>
                <a:latin typeface="Open Sans" panose="020B0606030504020204" pitchFamily="34" charset="0"/>
              </a:rPr>
              <a:t>Coreper är ett annat namn för Ständiga representanternas kommitté. Här samlas de ständiga representanterna för EU-ländernas regeringar. Dess främsta uppgifter är att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>
                <a:solidFill>
                  <a:srgbClr val="00B050"/>
                </a:solidFill>
              </a:rPr>
              <a:t>samordna och förbereda de olika rådskonstellationernas arbete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>
                <a:solidFill>
                  <a:srgbClr val="00B050"/>
                </a:solidFill>
              </a:rPr>
              <a:t>se till att EU:s politik är konsekvent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>
                <a:solidFill>
                  <a:srgbClr val="00B050"/>
                </a:solidFill>
              </a:rPr>
              <a:t>utarbeta överenskommelser och kompromisser som sedan läggs fram för beslut i rådet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varor, tjänster, människor och kapital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varor, tjänster, människor och djur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?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De fyra rörelsefriheterna i EU avser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?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Vilken italiensk kompositör är mest känd för ”De fyra årstiderna” och anses vara en av de största barockkompositörerna?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 dirty="0"/>
              <a:t>? 300</a:t>
            </a:r>
          </a:p>
          <a:p>
            <a:pPr>
              <a:lnSpc>
                <a:spcPts val="3000"/>
              </a:lnSpc>
            </a:pPr>
            <a:r>
              <a:rPr lang="sv-SE" dirty="0">
                <a:solidFill>
                  <a:schemeClr val="accent2"/>
                </a:solidFill>
              </a:rPr>
              <a:t>⸺</a:t>
            </a:r>
          </a:p>
          <a:p>
            <a:r>
              <a:rPr lang="sv-SE" sz="2400" dirty="0"/>
              <a:t>Hur många EU-länder har en flagga där svart ingår?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sv-SE" sz="4000"/>
              <a:t>Vad är subsidiaritet?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?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>
                <a:solidFill>
                  <a:srgbClr val="00B050"/>
                </a:solidFill>
                <a:latin typeface="Arial" panose="020B0604020202020204" pitchFamily="34" charset="0"/>
              </a:rPr>
              <a:t>Subsidiaritetsprincipen</a:t>
            </a:r>
            <a:r>
              <a:rPr lang="sv-SE">
                <a:solidFill>
                  <a:srgbClr val="00B050"/>
                </a:solidFill>
                <a:latin typeface="Arial" panose="020B0604020202020204" pitchFamily="34" charset="0"/>
              </a:rPr>
              <a:t> definieras i artikel 5.3 i fördraget om Europeiska unionen. Målet är att beslut ska fattas så nära medborgarna som möjligt. Genom kontroller verifierar man att åtgärder på EU-nivå är motiverade i förhållande till de möjligheter som finns på nationell, regional eller lokal nivå.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dirty="0"/>
          </a:p>
          <a:p>
            <a:r>
              <a:rPr lang="sv-S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Historia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Europeiska unionen tilldelades Nobels fredspris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Röda havet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Svarta havet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EU-länderna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Vilket hav gränsar Bulgarien till?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Danmark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Luxemburg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Frankrike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Cypern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EU-länderna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I vilket land ligger staden som Schengenavtalet är uppkallat efter?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Finland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Litauen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Lettland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EU-länderna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Huvudstaden i vilket land ligger </a:t>
            </a:r>
            <a:r>
              <a:rPr lang="sv-SE" sz="2400" u="sng"/>
              <a:t>inte</a:t>
            </a:r>
            <a:r>
              <a:rPr lang="sv-SE" sz="2400"/>
              <a:t> vid kusten?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4000"/>
              <a:t>Vilket EU-land är det enda som är permanent medlem i FN:s säkerhetsråd?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?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4800">
                <a:solidFill>
                  <a:srgbClr val="00B050"/>
                </a:solidFill>
                <a:latin typeface="Arial" panose="020B0604020202020204" pitchFamily="34" charset="0"/>
              </a:rPr>
              <a:t>Frankrike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Utvidgning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Hur många länder gick med i EU under 1990-talet?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>
                <a:solidFill>
                  <a:srgbClr val="00B050"/>
                </a:solidFill>
                <a:latin typeface="Arial" panose="020B0604020202020204" pitchFamily="34" charset="0"/>
              </a:rPr>
              <a:t>Österrike, Finland och Sverige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EU:s utvidgningskommitté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dirty="0"/>
              <a:t>A</a:t>
            </a:r>
          </a:p>
          <a:p>
            <a:endParaRPr lang="es-ES" sz="1800" dirty="0"/>
          </a:p>
          <a:p>
            <a:r>
              <a:rPr lang="sv-SE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Europaparlamentet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Europeiska unionens råd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EU-kommissionen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 dirty="0"/>
              <a:t>Utvidgning 200</a:t>
            </a:r>
          </a:p>
          <a:p>
            <a:pPr>
              <a:lnSpc>
                <a:spcPts val="3000"/>
              </a:lnSpc>
            </a:pPr>
            <a:r>
              <a:rPr lang="sv-SE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600"/>
              </a:spcBef>
            </a:pPr>
            <a:r>
              <a:rPr lang="sv-SE" sz="2400" dirty="0"/>
              <a:t>Vilken EU-institution hanterar medlemskapsförhandlingar, övervakar kandidatländernas framsteg och rapporterar till de andra institutionerna?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En fungerande marknadsekonomi och förmåga att hantera konkurrens och marknadskrafter inom EU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Ett åtagande att samarbeta med de andra medlemsländerna för att förbättra EU-lagstiftningen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Institutionell stabilitet som garanterar demokrati, rättssäkerhet, mänskliga rättigheter och skydd av minoriteter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Förmåga att ta på sig och effektivt fullgöra de skyldigheter som ett medlemskap medför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Utvidgning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av följande är </a:t>
            </a:r>
            <a:r>
              <a:rPr lang="sv-SE" sz="2400" u="sng"/>
              <a:t>inte</a:t>
            </a:r>
            <a:r>
              <a:rPr lang="sv-SE" sz="2400"/>
              <a:t> ett kriterium för anslutning till EU?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4000"/>
              <a:t>Ange minst sex kandidatländer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Utvidgning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>
                <a:solidFill>
                  <a:srgbClr val="00B050"/>
                </a:solidFill>
              </a:rPr>
              <a:t>Serbien</a:t>
            </a:r>
          </a:p>
          <a:p>
            <a:r>
              <a:rPr lang="sv-SE" sz="2400">
                <a:solidFill>
                  <a:srgbClr val="00B050"/>
                </a:solidFill>
              </a:rPr>
              <a:t>Montenegro</a:t>
            </a:r>
          </a:p>
          <a:p>
            <a:r>
              <a:rPr lang="sv-SE" sz="2400">
                <a:solidFill>
                  <a:srgbClr val="00B050"/>
                </a:solidFill>
              </a:rPr>
              <a:t>Turkiet</a:t>
            </a:r>
          </a:p>
          <a:p>
            <a:r>
              <a:rPr lang="sv-SE" sz="2400">
                <a:solidFill>
                  <a:srgbClr val="00B050"/>
                </a:solidFill>
              </a:rPr>
              <a:t>Nordmakedonien</a:t>
            </a:r>
          </a:p>
          <a:p>
            <a:r>
              <a:rPr lang="sv-SE" sz="2400">
                <a:solidFill>
                  <a:srgbClr val="00B050"/>
                </a:solidFill>
              </a:rPr>
              <a:t>Albanien</a:t>
            </a:r>
          </a:p>
          <a:p>
            <a:r>
              <a:rPr lang="sv-SE" sz="2400">
                <a:solidFill>
                  <a:srgbClr val="00B050"/>
                </a:solidFill>
              </a:rPr>
              <a:t>Moldavien</a:t>
            </a:r>
          </a:p>
          <a:p>
            <a:r>
              <a:rPr lang="sv-SE" sz="2400">
                <a:solidFill>
                  <a:srgbClr val="00B050"/>
                </a:solidFill>
              </a:rPr>
              <a:t>Ukraina</a:t>
            </a:r>
          </a:p>
          <a:p>
            <a:r>
              <a:rPr lang="sv-SE" sz="2400">
                <a:solidFill>
                  <a:srgbClr val="00B050"/>
                </a:solidFill>
              </a:rPr>
              <a:t>Bosnien och Hercegovina</a:t>
            </a:r>
          </a:p>
          <a:p>
            <a:r>
              <a:rPr lang="sv-SE" sz="2400">
                <a:solidFill>
                  <a:srgbClr val="00B050"/>
                </a:solidFill>
              </a:rPr>
              <a:t>Georgien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mellan varje möte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var sjätte månad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Ordförandeskap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Ordförandeskapet i Europeiska unionens råd roterar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utse EU-kommissionens ordförande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leda mötena i de olika rådskonstellationerna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anordna olika formella och informella möten i Bryssel och i ordförandeskapslandet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företräda rådet i förbindelserna med övriga EU-institutioner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Ordförandeskap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av följande är </a:t>
            </a:r>
            <a:r>
              <a:rPr lang="sv-SE" sz="2400" u="sng"/>
              <a:t>inte</a:t>
            </a:r>
            <a:r>
              <a:rPr lang="sv-SE" sz="2400"/>
              <a:t> en uppgift för rådets roterande ordförandeskap?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Lissabonfördraget trädde i kraft och förändrade hur EU fungerar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Tio nya länder gick med i EU, vilket innebar att antalet medlemsländer blev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Euron började användas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För första gången i valet till Europaparlamentet konkurrerade flera toppkandidater till posten som EU-kommissionens ordförande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Historia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Vilken milstolpe nådde EU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Spanien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Tyskland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Luxemburg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Danmark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Ordförandeskap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1800"/>
              <a:t>Vilket land var aldrig ordförandeland i rådet före 1980-talet?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4000"/>
              <a:t>Vilken rådskonstellation leds </a:t>
            </a:r>
            <a:r>
              <a:rPr lang="sv-SE" sz="4000" u="sng"/>
              <a:t>inte</a:t>
            </a:r>
            <a:r>
              <a:rPr lang="sv-SE" sz="4000"/>
              <a:t> av det land som har det roterande ordförandeskapet?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Ordförandeskap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>
                <a:solidFill>
                  <a:srgbClr val="00B050"/>
                </a:solidFill>
              </a:rPr>
              <a:t>Utrikes frågor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Läs mer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2800"/>
              <a:t>Utrikesrådets möten leds av unionens höga representant för utrikes frågor och säkerhetspolitik. </a:t>
            </a:r>
          </a:p>
          <a:p>
            <a:endParaRPr lang="en-GB" sz="2800" dirty="0"/>
          </a:p>
          <a:p>
            <a:r>
              <a:rPr lang="sv-SE"/>
              <a:t>När utrikesrådet diskuterar frågor som rör handelspolitik är det företrädaren för det EU-land som innehar ministerrådets roterande ordförandeskap som är ordförande.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Ordförandeskap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sv-SE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Språk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Hur många officiella EU-språk finns det?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Det kommer från den venetianska frasen </a:t>
            </a:r>
            <a:r>
              <a:rPr lang="sv-SE" i="1"/>
              <a:t>s-ciào vostro</a:t>
            </a:r>
            <a:r>
              <a:rPr lang="sv-SE"/>
              <a:t>, som betyder ”Jag är din slav”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Det kommer från Cajus, ett traditionellt latinskt namn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Gondoljärerna i Venedig ropade </a:t>
            </a:r>
            <a:r>
              <a:rPr lang="sv-SE" sz="1800" b="0" i="1">
                <a:solidFill>
                  <a:schemeClr val="accent6"/>
                </a:solidFill>
                <a:latin typeface="Source Sans 3" panose="020B0303030403020204" pitchFamily="34" charset="0"/>
              </a:rPr>
              <a:t>ciao</a:t>
            </a:r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 till varandra i dimman för att undvika att krocka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Det finns ingen tydlig teori om ordets etymologi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Språk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ursprung har ordet </a:t>
            </a:r>
            <a:r>
              <a:rPr lang="sv-SE" sz="2400" i="1"/>
              <a:t>ciao</a:t>
            </a:r>
            <a:r>
              <a:rPr lang="sv-SE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Skål!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Jag älskar dig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Trevligt att träffas!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Det är inte ett estniskt ord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Språk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Vad betyder det estniska ordet </a:t>
            </a:r>
            <a:r>
              <a:rPr lang="sv-SE" sz="2400" i="1"/>
              <a:t>terviseks</a:t>
            </a:r>
            <a:r>
              <a:rPr lang="sv-SE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2800"/>
              <a:t>Vilka två EU-länder har inte begärt att ett av deras officiella (landsomfattande) språk ska bli ett officiellt EU-språk?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Språk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>
                <a:solidFill>
                  <a:srgbClr val="00B050"/>
                </a:solidFill>
              </a:rPr>
              <a:t>Luxemburg och Cypern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Historia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000"/>
              <a:t>När tillträdde Europeiska rådets första permanenta ordförande?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 sz="4000" dirty="0"/>
              <a:t>1987 ansökte ett icke-europeiskt land om</a:t>
            </a:r>
            <a:br>
              <a:rPr lang="sv-SE" sz="4000" dirty="0"/>
            </a:br>
            <a:r>
              <a:rPr lang="sv-SE" sz="4000" dirty="0"/>
              <a:t>EU-medlemskap. Vilket land var det?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Historia 400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v-SE" sz="4800">
                <a:solidFill>
                  <a:srgbClr val="00B050"/>
                </a:solidFill>
              </a:rPr>
              <a:t>Marocko</a:t>
            </a:r>
            <a:r>
              <a:rPr lang="sv-SE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dirty="0"/>
          </a:p>
          <a:p>
            <a:r>
              <a:rPr lang="sv-SE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Pyrenéerna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3200"/>
              <a:t>Apenninerna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Geografi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Vilken bergskedja skiljer Frankrike från Spanien och är cirka 430 km lång?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Geografi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500"/>
              <a:t>Hur många EU-länder saknar landgräns mot ett annat EU-land?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000">
                <a:solidFill>
                  <a:srgbClr val="00B050"/>
                </a:solidFill>
                <a:latin typeface="Arial" panose="020B0604020202020204" pitchFamily="34" charset="0"/>
              </a:rPr>
              <a:t>Malta, Cypern och Irland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7923</TotalTime>
  <Words>2014</Words>
  <Application>Microsoft Office PowerPoint</Application>
  <PresentationFormat>Widescreen</PresentationFormat>
  <Paragraphs>725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93</cp:revision>
  <cp:lastPrinted>2020-03-11T16:07:50Z</cp:lastPrinted>
  <dcterms:created xsi:type="dcterms:W3CDTF">2020-03-24T15:57:55Z</dcterms:created>
  <dcterms:modified xsi:type="dcterms:W3CDTF">2024-11-29T12:14:23Z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2024-06-20T12:59:25Z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46e40186-3d13-41bc-a5f0-f4b9051d829b</vt:lpwstr>
  </property>
  <property fmtid="{D5CDD505-2E9C-101B-9397-08002B2CF9AE}" pid="10" name="MSIP_Label_af60b174-6478-47f9-866e-33f097bb6603_ContentBits">
    <vt:lpwstr>0</vt:lpwstr>
  </property>
</Properties>
</file>