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88" d="100"/>
          <a:sy n="88" d="100"/>
        </p:scale>
        <p:origin x="1530" y="9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n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nl/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kern="1200">
                <a:solidFill>
                  <a:schemeClr val="tx1"/>
                </a:solidFill>
                <a:effectLst/>
                <a:latin typeface="+mn-lt"/>
                <a:ea typeface="+mn-ea"/>
                <a:cs typeface="+mn-cs"/>
              </a:rPr>
              <a:t>De Europese Unie is een gezamenlijk project voor economische en politieke samenwerking tussen 27 lidstaten. </a:t>
            </a:r>
            <a:br>
              <a:rPr lang="nl-NL" sz="1200" b="0" kern="1200">
                <a:solidFill>
                  <a:schemeClr val="tx1"/>
                </a:solidFill>
                <a:effectLst/>
                <a:latin typeface="+mn-lt"/>
                <a:ea typeface="+mn-ea"/>
                <a:cs typeface="+mn-cs"/>
              </a:rPr>
            </a:br>
            <a:r>
              <a:rPr lang="nl-NL" sz="1200" b="0" i="1" kern="1200">
                <a:solidFill>
                  <a:schemeClr val="tx1"/>
                </a:solidFill>
                <a:effectLst/>
                <a:latin typeface="+mn-lt"/>
                <a:ea typeface="+mn-ea"/>
                <a:cs typeface="+mn-cs"/>
              </a:rPr>
              <a:t>Door samen te werken, staan de lidstaten sterker. De EU is een supranationale politieke speler, wat betekent dat de besluitvorming over bepaalde onderwerpen gezamenlijk gebeurt. De lidstaten zijn verantwoordelijk voor de uitvoering op nationaal niveau van de besluiten die op EU-niveau zijn genomen.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12</a:t>
            </a:fld>
            <a:endParaRPr lang="en-US"/>
          </a:p>
        </p:txBody>
      </p:sp>
    </p:spTree>
    <p:extLst>
      <p:ext uri="{BB962C8B-B14F-4D97-AF65-F5344CB8AC3E}">
        <p14:creationId xmlns:p14="http://schemas.microsoft.com/office/powerpoint/2010/main" val="4273251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nl-NL" sz="1200" kern="1200">
                <a:solidFill>
                  <a:schemeClr val="tx1"/>
                </a:solidFill>
                <a:effectLst/>
                <a:latin typeface="+mn-lt"/>
                <a:ea typeface="+mn-ea"/>
                <a:cs typeface="+mn-cs"/>
              </a:rPr>
              <a:t>Wijs erop dat alle tien de onderwerpen (en meer) onderdeel uitmaken van de drie hoofdprioriteiten:</a:t>
            </a:r>
          </a:p>
          <a:p>
            <a:r>
              <a:rPr lang="nl-NL" sz="1200" kern="1200">
                <a:solidFill>
                  <a:schemeClr val="tx1"/>
                </a:solidFill>
                <a:effectLst/>
                <a:latin typeface="+mn-lt"/>
                <a:ea typeface="+mn-ea"/>
                <a:cs typeface="+mn-cs"/>
              </a:rPr>
              <a:t>- Een vrij en democratisch Europa: </a:t>
            </a:r>
            <a:r>
              <a:rPr lang="nl-NL" sz="1200" i="1" kern="1200">
                <a:solidFill>
                  <a:schemeClr val="tx1"/>
                </a:solidFill>
                <a:effectLst/>
                <a:latin typeface="+mn-lt"/>
                <a:ea typeface="+mn-ea"/>
                <a:cs typeface="+mn-cs"/>
              </a:rPr>
              <a:t>waarden, internet, loopbaan, gezondheid, aankopen enz.</a:t>
            </a:r>
          </a:p>
          <a:p>
            <a:r>
              <a:rPr lang="nl-NL" sz="1200" kern="1200">
                <a:solidFill>
                  <a:schemeClr val="tx1"/>
                </a:solidFill>
                <a:effectLst/>
                <a:latin typeface="+mn-lt"/>
                <a:ea typeface="+mn-ea"/>
                <a:cs typeface="+mn-cs"/>
              </a:rPr>
              <a:t>- Een sterk en veilig Europa: </a:t>
            </a:r>
            <a:r>
              <a:rPr lang="nl-NL" sz="1200" i="1" kern="1200">
                <a:solidFill>
                  <a:schemeClr val="tx1"/>
                </a:solidFill>
                <a:effectLst/>
                <a:latin typeface="+mn-lt"/>
                <a:ea typeface="+mn-ea"/>
                <a:cs typeface="+mn-cs"/>
              </a:rPr>
              <a:t>veiligheid, geld, aankopen, reizen enz.</a:t>
            </a:r>
          </a:p>
          <a:p>
            <a:r>
              <a:rPr lang="nl-NL" sz="1200" kern="1200">
                <a:solidFill>
                  <a:schemeClr val="tx1"/>
                </a:solidFill>
                <a:effectLst/>
                <a:latin typeface="+mn-lt"/>
                <a:ea typeface="+mn-ea"/>
                <a:cs typeface="+mn-cs"/>
              </a:rPr>
              <a:t>- Een welvarend en concurrerend Europa: </a:t>
            </a:r>
            <a:r>
              <a:rPr lang="nl-NL" sz="1200" i="1" kern="1200">
                <a:solidFill>
                  <a:schemeClr val="tx1"/>
                </a:solidFill>
                <a:effectLst/>
                <a:latin typeface="+mn-lt"/>
                <a:ea typeface="+mn-ea"/>
                <a:cs typeface="+mn-cs"/>
              </a:rPr>
              <a:t>geld, loopbaan, buitenleven, voeding enz.</a:t>
            </a:r>
            <a:r>
              <a:rPr lang="nl-NL"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a:solidFill>
                  <a:schemeClr val="tx1"/>
                </a:solidFill>
                <a:effectLst/>
                <a:latin typeface="+mn-lt"/>
                <a:ea typeface="+mn-ea"/>
                <a:cs typeface="+mn-cs"/>
              </a:rPr>
              <a:t>Het verhaal van de EU loopt van samenwerking bij de handel in kolen en staal om ervoor te zorgen dat er “nooit meer” oorlog op het continent zou zijn, tot de Unie van waarden die we nu kennen.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a:sym typeface="Wingdings" panose="05000000000000000000" pitchFamily="2" charset="2"/>
              </a:rPr>
              <a:t></a:t>
            </a:r>
            <a:r>
              <a:rPr lang="nl-NL" sz="1200"/>
              <a:t> </a:t>
            </a:r>
            <a:r>
              <a:rPr lang="nl-NL" sz="1200" b="1"/>
              <a:t>Europese Raad:</a:t>
            </a:r>
            <a:r>
              <a:rPr lang="nl-NL" sz="1200"/>
              <a:t> staatshoofden en regeringsleiders die beslissen over de politieke agenda van de EU.</a:t>
            </a:r>
          </a:p>
          <a:p>
            <a:pPr marL="171450" indent="-171450">
              <a:buFont typeface="Wingdings" panose="05000000000000000000" pitchFamily="2" charset="2"/>
              <a:buChar char="à"/>
            </a:pPr>
            <a:r>
              <a:rPr lang="nl-NL" sz="1200" b="1"/>
              <a:t>Europese Commissie:</a:t>
            </a:r>
            <a:r>
              <a:rPr lang="nl-NL" sz="1200"/>
              <a:t> de onafhankelijke uitvoerende macht van de EU. Eén commissaris per lidstaat. Neemt het initiatief voor nieuwe EU-wetgeving. </a:t>
            </a:r>
          </a:p>
          <a:p>
            <a:pPr marL="171450" indent="-171450">
              <a:buFont typeface="Wingdings" panose="05000000000000000000" pitchFamily="2" charset="2"/>
              <a:buChar char="à"/>
            </a:pPr>
            <a:r>
              <a:rPr lang="nl-NL" sz="1200" b="1"/>
              <a:t>Europees Parlement: </a:t>
            </a:r>
            <a:r>
              <a:rPr lang="nl-NL" sz="1200"/>
              <a:t>“de stem van het volk” in de EU. Democratische controle op het wetgevingsproces. Deelt de wetgevende macht met de Raad van de Europese Unie. </a:t>
            </a:r>
          </a:p>
          <a:p>
            <a:r>
              <a:rPr lang="nl-NL" sz="1200" b="1">
                <a:sym typeface="Wingdings" panose="05000000000000000000" pitchFamily="2" charset="2"/>
              </a:rPr>
              <a:t></a:t>
            </a:r>
            <a:r>
              <a:rPr lang="nl-NL" sz="1200" b="1"/>
              <a:t> Raad van de Europese Unie: </a:t>
            </a:r>
            <a:r>
              <a:rPr lang="nl-NL" sz="1200"/>
              <a:t>“de stem van de lidstaten” in de EU. Eén minister uit elk land voor elk van de tien onderwerpen. Deelt de wetgevende macht met het Europees Parlement.</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Nadat de Europese Raad de prioriteiten heeft bepaald, stelt de Europese Commissie nieuwe wetgeving voor. Zowel het Europees Parlement als de Raad van de Europese Unie debatteren over, brengen wijzigingen aan in en stemmen over de voorgestelde wetgeving, zo nodig in verschillende ronden. Als de wetgeving wordt aangenomen, is de Europese Commissie er verantwoordelijk voor dat de wetgeving wordt gehandhaafd en dat de lidstaten de wetgeving op nationaal niveau uitvoeren/ratificeren.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nl-NL" sz="1200" b="0" i="1" kern="1200" noProof="0">
                <a:solidFill>
                  <a:schemeClr val="tx1"/>
                </a:solidFill>
                <a:effectLst/>
                <a:latin typeface="+mn-lt"/>
                <a:ea typeface="+mn-ea"/>
                <a:cs typeface="+mn-cs"/>
              </a:rPr>
              <a:t>Voeg de statistieken en cijfers toe die u heeft voorbereid. </a:t>
            </a:r>
            <a:r>
              <a:rPr lang="nl-NL" sz="1200" b="0" i="1" u="none" kern="1200" noProof="0">
                <a:solidFill>
                  <a:schemeClr val="tx1"/>
                </a:solidFill>
                <a:effectLst/>
                <a:latin typeface="+mn-lt"/>
                <a:ea typeface="+mn-ea"/>
                <a:cs typeface="+mn-cs"/>
              </a:rPr>
              <a:t>“[Ons staatshoofd/onze regeringsleider]”: doorhalen wat niet van toepassing is.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nl-NL" sz="1200" kern="1200" noProof="0">
                <a:solidFill>
                  <a:schemeClr val="tx1"/>
                </a:solidFill>
                <a:effectLst/>
                <a:latin typeface="+mn-lt"/>
                <a:ea typeface="+mn-ea"/>
                <a:cs typeface="+mn-cs"/>
              </a:rPr>
              <a:t>Nuttige bron voor de voorbereiding: </a:t>
            </a:r>
            <a:r>
              <a:rPr lang="nl-NL" sz="1200" u="sng" kern="1200" noProof="0">
                <a:solidFill>
                  <a:schemeClr val="tx1"/>
                </a:solidFill>
                <a:effectLst/>
                <a:latin typeface="+mn-lt"/>
                <a:ea typeface="+mn-ea"/>
                <a:cs typeface="+mn-cs"/>
                <a:hlinkClick r:id="rId3"/>
              </a:rPr>
              <a:t>https://op.europa.eu/webpub/com/short-guide-eu/nl/</a:t>
            </a:r>
            <a:r>
              <a:rPr lang="nl-NL"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i="1" kern="1200">
                <a:solidFill>
                  <a:schemeClr val="tx1"/>
                </a:solidFill>
                <a:effectLst/>
                <a:latin typeface="+mn-lt"/>
                <a:ea typeface="+mn-ea"/>
                <a:cs typeface="+mn-cs"/>
                <a:sym typeface="Wingdings" pitchFamily="2" charset="2"/>
              </a:rPr>
              <a:t> Projecten in de regio die u wilt belichten.  </a:t>
            </a:r>
          </a:p>
          <a:p>
            <a:r>
              <a:rPr lang="nl-NL" sz="1200" b="0" i="1" kern="1200">
                <a:solidFill>
                  <a:schemeClr val="tx1"/>
                </a:solidFill>
                <a:effectLst/>
                <a:latin typeface="+mn-lt"/>
                <a:ea typeface="+mn-ea"/>
                <a:cs typeface="+mn-cs"/>
              </a:rPr>
              <a:t>Uiteraard worden veel onderwerpen op internationaal en nationaal niveau behandeld. Maar zoals de deelnemers hier zien, is de EU ook dichtbij. De EU financiert een groot aantal regionale projecten.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kern="1200">
                <a:solidFill>
                  <a:schemeClr val="tx1"/>
                </a:solidFill>
                <a:effectLst/>
                <a:latin typeface="+mn-lt"/>
                <a:ea typeface="+mn-ea"/>
                <a:cs typeface="+mn-cs"/>
                <a:sym typeface="Wingdings" pitchFamily="2" charset="2"/>
              </a:rPr>
              <a:t></a:t>
            </a:r>
            <a:r>
              <a:rPr lang="nl-NL" sz="1200" i="1" kern="1200">
                <a:solidFill>
                  <a:schemeClr val="tx1"/>
                </a:solidFill>
                <a:effectLst/>
                <a:latin typeface="+mn-lt"/>
                <a:ea typeface="+mn-ea"/>
                <a:cs typeface="+mn-cs"/>
                <a:sym typeface="Wingdings" pitchFamily="2" charset="2"/>
              </a:rPr>
              <a:t> </a:t>
            </a:r>
            <a:r>
              <a:rPr lang="nl-NL" sz="1200" kern="1200">
                <a:solidFill>
                  <a:schemeClr val="tx1"/>
                </a:solidFill>
                <a:effectLst/>
                <a:latin typeface="+mn-lt"/>
                <a:ea typeface="+mn-ea"/>
                <a:cs typeface="+mn-cs"/>
                <a:sym typeface="Wingdings" pitchFamily="2" charset="2"/>
              </a:rPr>
              <a:t>Gebruik de website “Wat Europa voor mij doet” om projecten in uw regio te vinden: </a:t>
            </a:r>
            <a:r>
              <a:rPr lang="nl-NL" sz="1200" u="sng" kern="1200">
                <a:solidFill>
                  <a:schemeClr val="tx1"/>
                </a:solidFill>
                <a:effectLst/>
                <a:latin typeface="+mn-lt"/>
                <a:ea typeface="+mn-ea"/>
                <a:cs typeface="+mn-cs"/>
                <a:sym typeface="Wingdings" pitchFamily="2" charset="2"/>
                <a:hlinkClick r:id="rId3"/>
              </a:rPr>
              <a:t>https://what-europe-does-for-me.europarl.europa.eu/nl/region</a:t>
            </a:r>
            <a:r>
              <a:rPr lang="nl-NL"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sym typeface="Wingdings" panose="05000000000000000000" pitchFamily="2" charset="2"/>
              </a:rPr>
              <a:t></a:t>
            </a:r>
            <a:r>
              <a:rPr lang="nl-NL"/>
              <a:t> Afhankelijk van het nieuwsartikel dat u tijdens de voorbereiding heeft gekozen.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nl-NL"/>
              <a:t>Samenwerken in de Europese Unie</a:t>
            </a:r>
          </a:p>
          <a:p>
            <a:pPr>
              <a:defRPr/>
            </a:pPr>
            <a:r>
              <a:rPr lang="nl-NL">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nl-NL" sz="1400" b="1">
                  <a:solidFill>
                    <a:schemeClr val="accent6"/>
                  </a:solidFill>
                  <a:latin typeface="Source Sans 3" panose="020B0303030403020204" pitchFamily="34" charset="0"/>
                  <a:cs typeface="Arial" panose="020B0604020202020204" pitchFamily="34" charset="0"/>
                </a:rPr>
                <a:t>Raad van de Europese Unie</a:t>
              </a:r>
            </a:p>
            <a:p>
              <a:pPr eaLnBrk="1" hangingPunct="1">
                <a:spcBef>
                  <a:spcPts val="100"/>
                </a:spcBef>
                <a:spcAft>
                  <a:spcPts val="600"/>
                </a:spcAft>
                <a:buFontTx/>
                <a:buNone/>
                <a:defRPr/>
              </a:pPr>
              <a:r>
                <a:rPr lang="nl-NL" sz="1400">
                  <a:solidFill>
                    <a:schemeClr val="accent6"/>
                  </a:solidFill>
                  <a:latin typeface="Source Sans 3" panose="020B0303030403020204" pitchFamily="34" charset="0"/>
                  <a:cs typeface="Arial" panose="020B0604020202020204" pitchFamily="34" charset="0"/>
                </a:rPr>
                <a:t>Secretariaat-generaal</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800" i="1">
                <a:solidFill>
                  <a:schemeClr val="tx2"/>
                </a:solidFill>
                <a:latin typeface="Source Serif 4 14pt" panose="02040603050405020204" pitchFamily="18" charset="0"/>
                <a:ea typeface="Source Serif 4 14pt" panose="02040603050405020204" pitchFamily="18" charset="0"/>
              </a:rPr>
              <a:t>Pakket burgerschapsvorming</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20503" y="2642934"/>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99329" y="960912"/>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99329" y="2647506"/>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87114" y="2642934"/>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87114" y="4341746"/>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887114" y="6048235"/>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67222" y="4341746"/>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67222" y="2659813"/>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56168" y="4341746"/>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nl-NL" sz="4400">
                <a:solidFill>
                  <a:srgbClr val="003399"/>
                </a:solidFill>
              </a:rPr>
              <a:t>De invloed van ons land in de EU</a:t>
            </a:r>
          </a:p>
          <a:p>
            <a:pPr>
              <a:lnSpc>
                <a:spcPts val="3000"/>
              </a:lnSpc>
            </a:pPr>
            <a:r>
              <a:rPr lang="nl-NL"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nl-NL" sz="3200" b="1">
                <a:solidFill>
                  <a:srgbClr val="003399"/>
                </a:solidFill>
                <a:ea typeface="Arial" charset="0"/>
                <a:cs typeface="Arial" charset="0"/>
              </a:rPr>
              <a:t>_______</a:t>
            </a:r>
          </a:p>
          <a:p>
            <a:pPr marL="742950" indent="-742950" algn="l">
              <a:buAutoNum type="arabicPeriod"/>
            </a:pPr>
            <a:r>
              <a:rPr lang="nl-NL" sz="3200" b="1">
                <a:solidFill>
                  <a:srgbClr val="003399"/>
                </a:solidFill>
                <a:ea typeface="Arial" charset="0"/>
                <a:cs typeface="Arial" charset="0"/>
              </a:rPr>
              <a:t>_______</a:t>
            </a:r>
          </a:p>
          <a:p>
            <a:pPr marL="742950" indent="-742950" algn="l">
              <a:buAutoNum type="arabicPeriod"/>
            </a:pPr>
            <a:r>
              <a:rPr lang="nl-NL"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nl-NL" sz="2400"/>
              <a:t>Voeding</a:t>
            </a:r>
          </a:p>
          <a:p>
            <a:pPr>
              <a:buClrTx/>
              <a:buSzPct val="100000"/>
              <a:buFont typeface="System Font Regular"/>
              <a:buChar char="→"/>
            </a:pPr>
            <a:r>
              <a:rPr lang="nl-NL" sz="2400"/>
              <a:t>Aankopen </a:t>
            </a:r>
          </a:p>
          <a:p>
            <a:pPr>
              <a:buClrTx/>
              <a:buSzPct val="100000"/>
              <a:buFont typeface="System Font Regular"/>
              <a:buChar char="→"/>
            </a:pPr>
            <a:r>
              <a:rPr lang="nl-NL" sz="2400"/>
              <a:t>Internet</a:t>
            </a:r>
          </a:p>
          <a:p>
            <a:pPr>
              <a:buClrTx/>
              <a:buSzPct val="100000"/>
              <a:buFont typeface="System Font Regular"/>
              <a:buChar char="→"/>
            </a:pPr>
            <a:r>
              <a:rPr lang="nl-NL" sz="2400"/>
              <a:t>Buitenleven</a:t>
            </a:r>
          </a:p>
          <a:p>
            <a:pPr>
              <a:buClrTx/>
              <a:buSzPct val="100000"/>
              <a:buFont typeface="System Font Regular"/>
              <a:buChar char="→"/>
            </a:pPr>
            <a:r>
              <a:rPr lang="nl-NL" sz="2400"/>
              <a:t>Gezondheid</a:t>
            </a:r>
          </a:p>
          <a:p>
            <a:pPr>
              <a:buClrTx/>
              <a:buSzPct val="100000"/>
              <a:buFont typeface="System Font Regular"/>
              <a:buChar char="→"/>
            </a:pPr>
            <a:r>
              <a:rPr lang="nl-NL" sz="2400"/>
              <a:t>Loopbaan</a:t>
            </a:r>
          </a:p>
          <a:p>
            <a:pPr>
              <a:buClrTx/>
              <a:buSzPct val="100000"/>
              <a:buFont typeface="System Font Regular"/>
              <a:buChar char="→"/>
            </a:pPr>
            <a:r>
              <a:rPr lang="nl-NL" sz="2400"/>
              <a:t>Geld</a:t>
            </a:r>
          </a:p>
          <a:p>
            <a:pPr>
              <a:buClrTx/>
              <a:buSzPct val="100000"/>
              <a:buFont typeface="System Font Regular"/>
              <a:buChar char="→"/>
            </a:pPr>
            <a:r>
              <a:rPr lang="nl-NL" sz="2400"/>
              <a:t>Reizen </a:t>
            </a:r>
          </a:p>
          <a:p>
            <a:pPr>
              <a:buClrTx/>
              <a:buSzPct val="100000"/>
              <a:buFont typeface="System Font Regular"/>
              <a:buChar char="→"/>
            </a:pPr>
            <a:r>
              <a:rPr lang="nl-NL" sz="2400"/>
              <a:t>Waarden</a:t>
            </a:r>
          </a:p>
          <a:p>
            <a:pPr>
              <a:buClrTx/>
              <a:buSzPct val="100000"/>
              <a:buFont typeface="System Font Regular"/>
              <a:buChar char="→"/>
            </a:pPr>
            <a:r>
              <a:rPr lang="nl-NL" sz="2400"/>
              <a:t>Veiligheid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nl-NL"/>
              <a:t>Rangschikking van uw eigen prioriteiten</a:t>
            </a:r>
          </a:p>
          <a:p>
            <a:pPr>
              <a:lnSpc>
                <a:spcPts val="3000"/>
              </a:lnSpc>
            </a:pPr>
            <a:r>
              <a:rPr lang="nl-NL">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nl-NL" sz="1800" dirty="0"/>
              <a:t>Om de vijf jaar begint er een nieuwe wetgevingscyclus.</a:t>
            </a:r>
            <a:br>
              <a:rPr lang="nl-NL" sz="1800" dirty="0"/>
            </a:br>
            <a:endParaRPr lang="nl-NL" sz="1800" dirty="0"/>
          </a:p>
          <a:p>
            <a:r>
              <a:rPr lang="nl-NL" sz="1800" dirty="0"/>
              <a:t>De Europese Raad komt tijdens een EU-top bijeen om de prioriteiten te bespreken. </a:t>
            </a:r>
            <a:br>
              <a:rPr lang="nl-NL" sz="1800" dirty="0"/>
            </a:br>
            <a:r>
              <a:rPr lang="nl-NL" sz="1800" dirty="0"/>
              <a:t>De 27 staatshoofden of regeringsleiders komen een strategische agenda overeen.</a:t>
            </a:r>
            <a:br>
              <a:rPr lang="nl-NL" sz="1800" dirty="0"/>
            </a:br>
            <a:endParaRPr lang="nl-NL" sz="1800" dirty="0"/>
          </a:p>
          <a:p>
            <a:r>
              <a:rPr lang="nl-NL" sz="1800" dirty="0"/>
              <a:t>De strategische agenda bevat politieke richtsnoeren voor de werkzaamheden van de Europese Commissie.</a:t>
            </a:r>
            <a:br>
              <a:rPr lang="nl-NL" sz="1800" dirty="0"/>
            </a:br>
            <a:endParaRPr lang="nl-NL" sz="1800" dirty="0"/>
          </a:p>
          <a:p>
            <a:r>
              <a:rPr lang="nl-NL" sz="1800" dirty="0"/>
              <a:t>De lidstaat die het voorzitterschap bekleedt, legt om de zes maanden zijn eigen prioriteiten vast op basis van dringende </a:t>
            </a:r>
            <a:br>
              <a:rPr lang="nl-NL" sz="1800" dirty="0"/>
            </a:br>
            <a:r>
              <a:rPr lang="nl-NL" sz="1800" dirty="0"/>
              <a:t>EU-zaken.</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nl-NL"/>
              <a:t>Hoe de EU-prioriteiten worden bepaald</a:t>
            </a:r>
          </a:p>
          <a:p>
            <a:pPr>
              <a:lnSpc>
                <a:spcPts val="3000"/>
              </a:lnSpc>
            </a:pPr>
            <a:r>
              <a:rPr lang="nl-NL">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nl-NL" sz="1600" b="1"/>
              <a:t>Een vrij en democratisch Europa</a:t>
            </a:r>
          </a:p>
          <a:p>
            <a:r>
              <a:rPr lang="nl-NL" sz="1600">
                <a:sym typeface="Wingdings" panose="05000000000000000000" pitchFamily="2" charset="2"/>
              </a:rPr>
              <a:t></a:t>
            </a:r>
            <a:r>
              <a:rPr lang="nl-NL" sz="1600"/>
              <a:t> hooghouden van de Europese waarden binnen de Unie</a:t>
            </a:r>
          </a:p>
          <a:p>
            <a:r>
              <a:rPr lang="nl-NL" sz="1600">
                <a:sym typeface="Wingdings" panose="05000000000000000000" pitchFamily="2" charset="2"/>
              </a:rPr>
              <a:t></a:t>
            </a:r>
            <a:r>
              <a:rPr lang="nl-NL" sz="1600"/>
              <a:t> op mondiaal niveau recht doen aan de EU-waarden</a:t>
            </a:r>
          </a:p>
          <a:p>
            <a:endParaRPr lang="en-US" sz="1600" dirty="0"/>
          </a:p>
          <a:p>
            <a:r>
              <a:rPr lang="nl-NL" sz="1600" b="1"/>
              <a:t>Een sterk en veilig Europa</a:t>
            </a:r>
          </a:p>
          <a:p>
            <a:r>
              <a:rPr lang="nl-NL" sz="1600">
                <a:sym typeface="Wingdings" panose="05000000000000000000" pitchFamily="2" charset="2"/>
              </a:rPr>
              <a:t></a:t>
            </a:r>
            <a:r>
              <a:rPr lang="nl-NL" sz="1600"/>
              <a:t> zorgen voor een samenhangend en invloedrijk extern optreden</a:t>
            </a:r>
          </a:p>
          <a:p>
            <a:r>
              <a:rPr lang="nl-NL" sz="1600">
                <a:sym typeface="Wingdings" panose="05000000000000000000" pitchFamily="2" charset="2"/>
              </a:rPr>
              <a:t></a:t>
            </a:r>
            <a:r>
              <a:rPr lang="nl-NL" sz="1600"/>
              <a:t> EU-veiligheid en -defensie versterken en EU-burgers beschermen</a:t>
            </a:r>
          </a:p>
          <a:p>
            <a:r>
              <a:rPr lang="nl-NL" sz="1600">
                <a:sym typeface="Wingdings" panose="05000000000000000000" pitchFamily="2" charset="2"/>
              </a:rPr>
              <a:t></a:t>
            </a:r>
            <a:r>
              <a:rPr lang="nl-NL" sz="1600"/>
              <a:t> voorbereiden op een grotere en sterkere Unie</a:t>
            </a:r>
          </a:p>
          <a:p>
            <a:r>
              <a:rPr lang="nl-NL" sz="1600">
                <a:sym typeface="Wingdings" panose="05000000000000000000" pitchFamily="2" charset="2"/>
              </a:rPr>
              <a:t></a:t>
            </a:r>
            <a:r>
              <a:rPr lang="nl-NL" sz="1600"/>
              <a:t> een alomvattende aanpak van migratie en grensbeheer volgen</a:t>
            </a:r>
          </a:p>
          <a:p>
            <a:endParaRPr lang="en-US" sz="1600" dirty="0"/>
          </a:p>
          <a:p>
            <a:r>
              <a:rPr lang="nl-NL" sz="1600" b="1"/>
              <a:t>Een welvarend en concurrerend Europa</a:t>
            </a:r>
          </a:p>
          <a:p>
            <a:r>
              <a:rPr lang="nl-NL" sz="1600">
                <a:sym typeface="Wingdings" panose="05000000000000000000" pitchFamily="2" charset="2"/>
              </a:rPr>
              <a:t></a:t>
            </a:r>
            <a:r>
              <a:rPr lang="nl-NL" sz="1600"/>
              <a:t> het concurrentie­vermogen van de EU versterken</a:t>
            </a:r>
          </a:p>
          <a:p>
            <a:r>
              <a:rPr lang="nl-NL" sz="1600">
                <a:sym typeface="Wingdings" panose="05000000000000000000" pitchFamily="2" charset="2"/>
              </a:rPr>
              <a:t></a:t>
            </a:r>
            <a:r>
              <a:rPr lang="nl-NL" sz="1600"/>
              <a:t> de groene en de digitale transitie tot een succes maken</a:t>
            </a:r>
          </a:p>
          <a:p>
            <a:pPr marL="285750" indent="-285750">
              <a:buFont typeface="Wingdings" panose="05000000000000000000" pitchFamily="2" charset="2"/>
              <a:buChar char="à"/>
            </a:pPr>
            <a:r>
              <a:rPr lang="nl-NL" sz="1600"/>
              <a:t>een innovatie- en bedrijfsvriendelijk klimaat bevorderen</a:t>
            </a:r>
          </a:p>
          <a:p>
            <a:pPr marL="285750" indent="-285750">
              <a:buFont typeface="Wingdings" panose="05000000000000000000" pitchFamily="2" charset="2"/>
              <a:buChar char="à"/>
            </a:pPr>
            <a:r>
              <a:rPr lang="nl-NL" sz="1600"/>
              <a:t>samen vooruitgang boeken</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nl-NL"/>
              <a:t>EU-prioriteiten 2024-2029</a:t>
            </a:r>
          </a:p>
          <a:p>
            <a:pPr>
              <a:lnSpc>
                <a:spcPts val="3000"/>
              </a:lnSpc>
            </a:pPr>
            <a:r>
              <a:rPr lang="nl-NL">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nl-NL"/>
              <a:t>27 EU-landen werken samen</a:t>
            </a:r>
          </a:p>
          <a:p>
            <a:pPr>
              <a:lnSpc>
                <a:spcPts val="3000"/>
              </a:lnSpc>
            </a:pPr>
            <a:r>
              <a:rPr lang="nl-NL">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2" y="1401783"/>
            <a:ext cx="9289727" cy="2073329"/>
          </a:xfrm>
        </p:spPr>
        <p:txBody>
          <a:bodyPr/>
          <a:lstStyle/>
          <a:p>
            <a:r>
              <a:rPr lang="nl-NL" dirty="0"/>
              <a:t>Elke zes maanden bekleedt een andere lidstaat het voorzitterschap. </a:t>
            </a:r>
          </a:p>
          <a:p>
            <a:r>
              <a:rPr lang="nl-NL" dirty="0"/>
              <a:t>De laatste keer dat </a:t>
            </a:r>
            <a:r>
              <a:rPr lang="nl-NL" b="1" dirty="0"/>
              <a:t>[uw land]</a:t>
            </a:r>
            <a:r>
              <a:rPr lang="nl-NL" dirty="0"/>
              <a:t> het voorzitterschap bekleedde, was in </a:t>
            </a:r>
            <a:r>
              <a:rPr lang="nl-NL" b="1" dirty="0"/>
              <a:t>[jaar]</a:t>
            </a:r>
            <a:r>
              <a:rPr lang="nl-NL" dirty="0"/>
              <a:t>.</a:t>
            </a:r>
          </a:p>
          <a:p>
            <a:r>
              <a:rPr lang="nl-NL" dirty="0"/>
              <a:t>De volgende keer dat </a:t>
            </a:r>
            <a:r>
              <a:rPr lang="nl-NL" b="1" dirty="0"/>
              <a:t>[uw land]</a:t>
            </a:r>
            <a:r>
              <a:rPr lang="nl-NL" dirty="0"/>
              <a:t> het voorzitterschap zal bekleden, is in </a:t>
            </a:r>
            <a:r>
              <a:rPr lang="nl-NL" b="1" dirty="0"/>
              <a:t>[jaar]</a:t>
            </a:r>
            <a:r>
              <a:rPr lang="nl-NL" dirty="0"/>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nl-NL" sz="3200" b="1">
                <a:solidFill>
                  <a:schemeClr val="tx1"/>
                </a:solidFill>
              </a:rPr>
              <a:t>Roterend voorzitterschap van de Europese Unie</a:t>
            </a:r>
          </a:p>
          <a:p>
            <a:pPr marL="12700" indent="0">
              <a:lnSpc>
                <a:spcPts val="3000"/>
              </a:lnSpc>
              <a:buNone/>
            </a:pPr>
            <a:r>
              <a:rPr lang="nl-NL"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1800">
                <a:latin typeface="Source Sans 3" panose="020B0303030403020204" pitchFamily="34" charset="0"/>
                <a:hlinkClick r:id="rId3"/>
              </a:rPr>
              <a:t>https://newsroom.consilium.europa.eu/events/20150629-what-is-the-council-presidency-and-how-does-it-work/106943-what-is-the-council-presidency-and-how-does-it-work-20150629</a:t>
            </a:r>
            <a:r>
              <a:rPr lang="nl-NL"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nl-NL"/>
              <a:t>Bekijk de link hieronder:</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nl-NL"/>
              <a:t>Bedankt voor je deelname!</a:t>
            </a:r>
          </a:p>
          <a:p>
            <a:pPr>
              <a:lnSpc>
                <a:spcPts val="3000"/>
              </a:lnSpc>
            </a:pPr>
            <a:r>
              <a:rPr lang="nl-NL">
                <a:solidFill>
                  <a:schemeClr val="accent2"/>
                </a:solidFill>
              </a:rPr>
              <a:t>⸺</a:t>
            </a:r>
          </a:p>
          <a:p>
            <a:pPr marL="0" lvl="1" indent="0">
              <a:buNone/>
            </a:pPr>
            <a:r>
              <a:rPr lang="nl-NL" sz="2800" i="1">
                <a:solidFill>
                  <a:schemeClr val="tx1"/>
                </a:solidFill>
                <a:latin typeface="Source Serif 4 14pt" panose="02040603050405020204" pitchFamily="18" charset="0"/>
                <a:ea typeface="Source Serif 4 14pt" panose="02040603050405020204" pitchFamily="18" charset="0"/>
              </a:rPr>
              <a:t>Wat heb je vandaag geleerd?</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157" y="507568"/>
            <a:ext cx="834313"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3" y="1869221"/>
            <a:ext cx="1387642" cy="1200329"/>
          </a:xfrm>
          <a:prstGeom prst="rect">
            <a:avLst/>
          </a:prstGeom>
          <a:noFill/>
        </p:spPr>
        <p:txBody>
          <a:bodyPr wrap="square">
            <a:spAutoFit/>
          </a:bodyPr>
          <a:lstStyle/>
          <a:p>
            <a:r>
              <a:rPr lang="nl-NL" sz="2400" b="1">
                <a:latin typeface="Source Sans 3" panose="020B0303030403020204" pitchFamily="34" charset="0"/>
              </a:rPr>
              <a:t>27</a:t>
            </a:r>
            <a:br>
              <a:rPr lang="nl-NL" sz="2400">
                <a:latin typeface="Source Sans 3" panose="020B0303030403020204" pitchFamily="34" charset="0"/>
              </a:rPr>
            </a:br>
            <a:r>
              <a:rPr lang="nl-NL" sz="2400">
                <a:latin typeface="Source Sans 3" panose="020B0303030403020204" pitchFamily="34" charset="0"/>
              </a:rPr>
              <a:t>lidstaten</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1" y="3364446"/>
            <a:ext cx="1387642" cy="1200329"/>
          </a:xfrm>
          <a:prstGeom prst="rect">
            <a:avLst/>
          </a:prstGeom>
          <a:noFill/>
        </p:spPr>
        <p:txBody>
          <a:bodyPr wrap="square">
            <a:spAutoFit/>
          </a:bodyPr>
          <a:lstStyle/>
          <a:p>
            <a:r>
              <a:rPr lang="nl-NL" sz="2400" b="1">
                <a:latin typeface="Source Sans 3" panose="020B0303030403020204" pitchFamily="34" charset="0"/>
              </a:rPr>
              <a:t>446</a:t>
            </a:r>
            <a:br>
              <a:rPr lang="nl-NL" sz="2400">
                <a:latin typeface="Source Sans 3" panose="020B0303030403020204" pitchFamily="34" charset="0"/>
              </a:rPr>
            </a:br>
            <a:r>
              <a:rPr lang="nl-NL" sz="2400">
                <a:latin typeface="Source Sans 3" panose="020B0303030403020204" pitchFamily="34" charset="0"/>
              </a:rPr>
              <a:t>miljoen burgers</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nl-NL" sz="2400" b="1">
                <a:latin typeface="Source Sans 3" panose="020B0303030403020204" pitchFamily="34" charset="0"/>
              </a:rPr>
              <a:t>24</a:t>
            </a:r>
            <a:br>
              <a:rPr lang="nl-NL" sz="2400">
                <a:latin typeface="Source Sans 3" panose="020B0303030403020204" pitchFamily="34" charset="0"/>
              </a:rPr>
            </a:br>
            <a:r>
              <a:rPr lang="nl-NL" sz="2400">
                <a:latin typeface="Source Sans 3" panose="020B0303030403020204" pitchFamily="34" charset="0"/>
              </a:rPr>
              <a:t>officiële talen</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nl-NL" dirty="0"/>
              <a:t>Oplossingen vinden voor grensoverschrijdende problemen</a:t>
            </a:r>
          </a:p>
          <a:p>
            <a:pPr>
              <a:lnSpc>
                <a:spcPts val="3000"/>
              </a:lnSpc>
            </a:pPr>
            <a:r>
              <a:rPr lang="nl-NL" dirty="0">
                <a:solidFill>
                  <a:schemeClr val="accent2"/>
                </a:solidFill>
              </a:rPr>
              <a:t>⸺</a:t>
            </a:r>
          </a:p>
        </p:txBody>
      </p:sp>
      <p:grpSp>
        <p:nvGrpSpPr>
          <p:cNvPr id="5" name="Group 4">
            <a:extLst>
              <a:ext uri="{FF2B5EF4-FFF2-40B4-BE49-F238E27FC236}">
                <a16:creationId xmlns:a16="http://schemas.microsoft.com/office/drawing/2014/main" id="{BB2193CD-BC98-34DB-309E-C28E8756C585}"/>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C273CB42-5450-E752-6B23-880C091BE404}"/>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Malta</a:t>
              </a:r>
            </a:p>
          </p:txBody>
        </p:sp>
        <p:sp>
          <p:nvSpPr>
            <p:cNvPr id="7" name="Oval 2">
              <a:extLst>
                <a:ext uri="{FF2B5EF4-FFF2-40B4-BE49-F238E27FC236}">
                  <a16:creationId xmlns:a16="http://schemas.microsoft.com/office/drawing/2014/main" id="{7130085F-AC4F-E44B-841C-5203379871C0}"/>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BD58E9F9-104E-2AD9-CCF6-D20EB2FDE4D8}"/>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E40CF62C-8534-BFDF-0526-E78015A7C5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4D8CE9F0-6585-7D64-2847-A253C9361049}"/>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05EDBC22-70CF-61D9-DD3A-F81FDF488D8E}"/>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4B649F9A-B6DE-4F6C-B57C-AEDB966ED87A}"/>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85B4A2DB-8944-2D4B-9ED3-83CED4536CAB}"/>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A8E7C241-AF68-7F80-C72E-60F292ADA8F2}"/>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16494B10-7418-6B92-0BDF-46053422A5CF}"/>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1A07FEE5-9D06-B4C1-D951-DB5BC89F23F8}"/>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21E6A4F0-BB56-5F0E-F903-9A541C2F8CD4}"/>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30F453CF-6209-4B7D-EE75-BB8FAAB7583C}"/>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ABD06C2F-F833-C816-A22B-38B06A4E5884}"/>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28B480DF-2F42-03E5-266B-2774756CA245}"/>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B3D0BBEC-F2BD-44DA-2EEE-89DBFF98020E}"/>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DA128536-B372-32DA-2C75-816FEA2690BB}"/>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6D146568-41F5-B3E2-B620-3158990C89A6}"/>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03C377B7-C836-D94E-55DA-A25AC2C7FECF}"/>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7B0ADC91-6ABB-7CC6-FCE2-246ABB2577C6}"/>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269C55CC-6877-BF2E-1078-C0EB74647580}"/>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ED71AE64-D1F2-626D-B887-E12CC490ED23}"/>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E09BC536-A37F-CB3F-9552-EA80D0DE5CCC}"/>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0A7F312C-031F-36B1-7C08-BB5FCA7C8939}"/>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FF9261B6-138E-4E8E-C54C-0AB0925BC517}"/>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42862BB7-356B-7D7E-8CF7-BA97D079E938}"/>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FB1047ED-EC34-D879-E753-7A860656A0C4}"/>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23FA579D-9EAF-1566-74A6-D54969D285B6}"/>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BA2D9AF1-4652-8A19-E5FB-DD712CEFCE6C}"/>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0EC60A75-E70E-05E7-B8A6-8E2F34AAEABB}"/>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CFFD2FC6-A3F0-EC48-54B5-03A139ECF80D}"/>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DD59E66F-DD40-7680-D12F-15EC4684277B}"/>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1BB61C11-F084-38FF-410E-293C6B300F67}"/>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37A773A1-35E8-C4CD-A885-C8BB146BF9DB}"/>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541296E2-3D56-7513-4766-B0A8219984CF}"/>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CA1D4FA8-877D-038E-929C-DB5878F101AD}"/>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83F99EC6-DB10-5370-1CDE-3D8B7A826C4D}"/>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7A3F81C2-74C6-C44D-F35F-115877C9B98F}"/>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82255F58-E336-D435-A401-843A7010D80F}"/>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510B1C93-77A9-757F-E4B2-77AB956D295A}"/>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E7E3D78B-7949-C711-3348-3CD387F1CF44}"/>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939FC312-7300-0578-34E2-094895F0D58E}"/>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27C8DE47-CE23-B4A5-FBE0-5871BCDFB948}"/>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BA328DC4-FC70-F203-F74D-67B063567984}"/>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3597156F-DCF2-49CC-560E-DC3984F769C1}"/>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95398DFB-AF73-7DCC-B551-F49E29CAC92E}"/>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Finland</a:t>
                  </a:r>
                </a:p>
              </p:txBody>
            </p:sp>
            <p:sp>
              <p:nvSpPr>
                <p:cNvPr id="19" name="TextBox 18">
                  <a:extLst>
                    <a:ext uri="{FF2B5EF4-FFF2-40B4-BE49-F238E27FC236}">
                      <a16:creationId xmlns:a16="http://schemas.microsoft.com/office/drawing/2014/main" id="{279C93F2-2117-1B15-056D-25D9F45D652F}"/>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Zweden</a:t>
                  </a:r>
                </a:p>
              </p:txBody>
            </p:sp>
            <p:sp>
              <p:nvSpPr>
                <p:cNvPr id="20" name="TextBox 19">
                  <a:extLst>
                    <a:ext uri="{FF2B5EF4-FFF2-40B4-BE49-F238E27FC236}">
                      <a16:creationId xmlns:a16="http://schemas.microsoft.com/office/drawing/2014/main" id="{BBC287C8-0012-2D7D-5B2A-04389498FC75}"/>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Estland</a:t>
                  </a:r>
                </a:p>
              </p:txBody>
            </p:sp>
            <p:sp>
              <p:nvSpPr>
                <p:cNvPr id="21" name="TextBox 20">
                  <a:extLst>
                    <a:ext uri="{FF2B5EF4-FFF2-40B4-BE49-F238E27FC236}">
                      <a16:creationId xmlns:a16="http://schemas.microsoft.com/office/drawing/2014/main" id="{848BDD27-347F-FB63-F215-FB8964B11479}"/>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Letland</a:t>
                  </a:r>
                </a:p>
              </p:txBody>
            </p:sp>
            <p:sp>
              <p:nvSpPr>
                <p:cNvPr id="22" name="TextBox 21">
                  <a:extLst>
                    <a:ext uri="{FF2B5EF4-FFF2-40B4-BE49-F238E27FC236}">
                      <a16:creationId xmlns:a16="http://schemas.microsoft.com/office/drawing/2014/main" id="{919DE5FF-7CE2-2D89-67D6-395D1AC5962C}"/>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Litouwen</a:t>
                  </a:r>
                </a:p>
              </p:txBody>
            </p:sp>
            <p:sp>
              <p:nvSpPr>
                <p:cNvPr id="23" name="TextBox 22">
                  <a:extLst>
                    <a:ext uri="{FF2B5EF4-FFF2-40B4-BE49-F238E27FC236}">
                      <a16:creationId xmlns:a16="http://schemas.microsoft.com/office/drawing/2014/main" id="{79E70FA9-375C-52AD-2A65-3FF93D40B285}"/>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Roemenië</a:t>
                  </a:r>
                </a:p>
              </p:txBody>
            </p:sp>
            <p:sp>
              <p:nvSpPr>
                <p:cNvPr id="24" name="TextBox 23">
                  <a:extLst>
                    <a:ext uri="{FF2B5EF4-FFF2-40B4-BE49-F238E27FC236}">
                      <a16:creationId xmlns:a16="http://schemas.microsoft.com/office/drawing/2014/main" id="{BC2A195D-28A8-B4B3-DAD4-A5D3C68030EB}"/>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Hongarije</a:t>
                  </a:r>
                </a:p>
              </p:txBody>
            </p:sp>
            <p:sp>
              <p:nvSpPr>
                <p:cNvPr id="25" name="TextBox 24">
                  <a:extLst>
                    <a:ext uri="{FF2B5EF4-FFF2-40B4-BE49-F238E27FC236}">
                      <a16:creationId xmlns:a16="http://schemas.microsoft.com/office/drawing/2014/main" id="{748E6645-A715-7EF0-E9C7-B03C2B0FC316}"/>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Kroatië</a:t>
                  </a:r>
                </a:p>
              </p:txBody>
            </p:sp>
            <p:sp>
              <p:nvSpPr>
                <p:cNvPr id="26" name="TextBox 25">
                  <a:extLst>
                    <a:ext uri="{FF2B5EF4-FFF2-40B4-BE49-F238E27FC236}">
                      <a16:creationId xmlns:a16="http://schemas.microsoft.com/office/drawing/2014/main" id="{456F3109-CED8-5F62-F06C-7C3F543C4835}"/>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Griekenland</a:t>
                  </a:r>
                </a:p>
              </p:txBody>
            </p:sp>
            <p:sp>
              <p:nvSpPr>
                <p:cNvPr id="27" name="TextBox 26">
                  <a:extLst>
                    <a:ext uri="{FF2B5EF4-FFF2-40B4-BE49-F238E27FC236}">
                      <a16:creationId xmlns:a16="http://schemas.microsoft.com/office/drawing/2014/main" id="{1CA15F04-7F62-1BD2-9734-0027BE067E9C}"/>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Italië</a:t>
                  </a:r>
                </a:p>
              </p:txBody>
            </p:sp>
            <p:sp>
              <p:nvSpPr>
                <p:cNvPr id="28" name="TextBox 27">
                  <a:extLst>
                    <a:ext uri="{FF2B5EF4-FFF2-40B4-BE49-F238E27FC236}">
                      <a16:creationId xmlns:a16="http://schemas.microsoft.com/office/drawing/2014/main" id="{73AC2EBE-9DAF-CA20-78B9-EE45959CEBD3}"/>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Slowakije</a:t>
                  </a:r>
                </a:p>
              </p:txBody>
            </p:sp>
            <p:sp>
              <p:nvSpPr>
                <p:cNvPr id="29" name="TextBox 28">
                  <a:extLst>
                    <a:ext uri="{FF2B5EF4-FFF2-40B4-BE49-F238E27FC236}">
                      <a16:creationId xmlns:a16="http://schemas.microsoft.com/office/drawing/2014/main" id="{28F28021-4C32-C5F4-8A04-FAE1A8285384}"/>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Tsjechië</a:t>
                  </a:r>
                </a:p>
              </p:txBody>
            </p:sp>
            <p:sp>
              <p:nvSpPr>
                <p:cNvPr id="30" name="TextBox 29">
                  <a:extLst>
                    <a:ext uri="{FF2B5EF4-FFF2-40B4-BE49-F238E27FC236}">
                      <a16:creationId xmlns:a16="http://schemas.microsoft.com/office/drawing/2014/main" id="{1B580514-A365-E263-07A8-AEBB5A885E1C}"/>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Polen</a:t>
                  </a:r>
                </a:p>
              </p:txBody>
            </p:sp>
            <p:sp>
              <p:nvSpPr>
                <p:cNvPr id="31" name="TextBox 30">
                  <a:extLst>
                    <a:ext uri="{FF2B5EF4-FFF2-40B4-BE49-F238E27FC236}">
                      <a16:creationId xmlns:a16="http://schemas.microsoft.com/office/drawing/2014/main" id="{A050A7EA-505B-EEAE-A371-A17A9143501E}"/>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Frankrijk</a:t>
                  </a:r>
                </a:p>
              </p:txBody>
            </p:sp>
            <p:sp>
              <p:nvSpPr>
                <p:cNvPr id="32" name="TextBox 31">
                  <a:extLst>
                    <a:ext uri="{FF2B5EF4-FFF2-40B4-BE49-F238E27FC236}">
                      <a16:creationId xmlns:a16="http://schemas.microsoft.com/office/drawing/2014/main" id="{2323DD05-D6D3-F19D-97FD-7365050B27B8}"/>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Spanje</a:t>
                  </a:r>
                </a:p>
              </p:txBody>
            </p:sp>
            <p:sp>
              <p:nvSpPr>
                <p:cNvPr id="34" name="TextBox 33">
                  <a:extLst>
                    <a:ext uri="{FF2B5EF4-FFF2-40B4-BE49-F238E27FC236}">
                      <a16:creationId xmlns:a16="http://schemas.microsoft.com/office/drawing/2014/main" id="{1ECD3F06-DDB1-8227-76F0-6D4019282EA4}"/>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Portugal</a:t>
                  </a:r>
                </a:p>
              </p:txBody>
            </p:sp>
            <p:sp>
              <p:nvSpPr>
                <p:cNvPr id="35" name="TextBox 34">
                  <a:extLst>
                    <a:ext uri="{FF2B5EF4-FFF2-40B4-BE49-F238E27FC236}">
                      <a16:creationId xmlns:a16="http://schemas.microsoft.com/office/drawing/2014/main" id="{FC6C53F1-0E90-8F41-0BAC-92E45118AA3C}"/>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nl-NL" sz="700" dirty="0">
                      <a:latin typeface="Arial" panose="020B0604020202020204" pitchFamily="34" charset="0"/>
                      <a:cs typeface="Arial" panose="020B0604020202020204" pitchFamily="34" charset="0"/>
                    </a:rPr>
                    <a:t>Ierland</a:t>
                  </a:r>
                </a:p>
              </p:txBody>
            </p:sp>
            <p:sp>
              <p:nvSpPr>
                <p:cNvPr id="36" name="TextBox 35">
                  <a:extLst>
                    <a:ext uri="{FF2B5EF4-FFF2-40B4-BE49-F238E27FC236}">
                      <a16:creationId xmlns:a16="http://schemas.microsoft.com/office/drawing/2014/main" id="{441ACD25-4B6F-29A7-10B2-959780482C21}"/>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België</a:t>
                  </a:r>
                </a:p>
              </p:txBody>
            </p:sp>
            <p:sp>
              <p:nvSpPr>
                <p:cNvPr id="37" name="TextBox 36">
                  <a:extLst>
                    <a:ext uri="{FF2B5EF4-FFF2-40B4-BE49-F238E27FC236}">
                      <a16:creationId xmlns:a16="http://schemas.microsoft.com/office/drawing/2014/main" id="{7B058DB7-21DE-B2FB-7CE1-CEC000AEE263}"/>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nl-NL" sz="700">
                      <a:latin typeface="Arial" panose="020B0604020202020204" pitchFamily="34" charset="0"/>
                      <a:cs typeface="Arial" panose="020B0604020202020204" pitchFamily="34" charset="0"/>
                    </a:rPr>
                    <a:t>Slovenië</a:t>
                  </a:r>
                </a:p>
              </p:txBody>
            </p:sp>
            <p:sp>
              <p:nvSpPr>
                <p:cNvPr id="38" name="TextBox 37">
                  <a:extLst>
                    <a:ext uri="{FF2B5EF4-FFF2-40B4-BE49-F238E27FC236}">
                      <a16:creationId xmlns:a16="http://schemas.microsoft.com/office/drawing/2014/main" id="{4E2F9BD0-8F9F-745C-5850-0673A3DA09D2}"/>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Bulgarije</a:t>
                  </a:r>
                </a:p>
              </p:txBody>
            </p:sp>
            <p:sp>
              <p:nvSpPr>
                <p:cNvPr id="39" name="TextBox 38">
                  <a:extLst>
                    <a:ext uri="{FF2B5EF4-FFF2-40B4-BE49-F238E27FC236}">
                      <a16:creationId xmlns:a16="http://schemas.microsoft.com/office/drawing/2014/main" id="{20A4FA7F-C8EC-5B02-4F23-AAB6C00A6785}"/>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nl-NL" sz="700" dirty="0">
                      <a:latin typeface="Arial" panose="020B0604020202020204" pitchFamily="34" charset="0"/>
                      <a:cs typeface="Arial" panose="020B0604020202020204" pitchFamily="34" charset="0"/>
                    </a:rPr>
                    <a:t>Duitsland</a:t>
                  </a:r>
                </a:p>
              </p:txBody>
            </p:sp>
            <p:sp>
              <p:nvSpPr>
                <p:cNvPr id="40" name="TextBox 39">
                  <a:extLst>
                    <a:ext uri="{FF2B5EF4-FFF2-40B4-BE49-F238E27FC236}">
                      <a16:creationId xmlns:a16="http://schemas.microsoft.com/office/drawing/2014/main" id="{86A1E1E3-7ED3-E6D1-73A3-6C34193412A8}"/>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Oostenrijk</a:t>
                  </a:r>
                </a:p>
              </p:txBody>
            </p:sp>
            <p:sp>
              <p:nvSpPr>
                <p:cNvPr id="41" name="TextBox 40">
                  <a:extLst>
                    <a:ext uri="{FF2B5EF4-FFF2-40B4-BE49-F238E27FC236}">
                      <a16:creationId xmlns:a16="http://schemas.microsoft.com/office/drawing/2014/main" id="{9E1C5102-C9BD-3A43-A695-3C7F38DFB3BE}"/>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Nederland</a:t>
                  </a:r>
                </a:p>
              </p:txBody>
            </p:sp>
            <p:sp>
              <p:nvSpPr>
                <p:cNvPr id="42" name="TextBox 41">
                  <a:extLst>
                    <a:ext uri="{FF2B5EF4-FFF2-40B4-BE49-F238E27FC236}">
                      <a16:creationId xmlns:a16="http://schemas.microsoft.com/office/drawing/2014/main" id="{954C1F91-096E-4F48-AF0F-DFF881B97FE8}"/>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Denemarken</a:t>
                  </a:r>
                </a:p>
              </p:txBody>
            </p:sp>
            <p:sp>
              <p:nvSpPr>
                <p:cNvPr id="43" name="TextBox 42">
                  <a:extLst>
                    <a:ext uri="{FF2B5EF4-FFF2-40B4-BE49-F238E27FC236}">
                      <a16:creationId xmlns:a16="http://schemas.microsoft.com/office/drawing/2014/main" id="{AF6F81CE-A961-45C0-4D9E-B133EA7867E5}"/>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nl-NL" sz="700">
                      <a:latin typeface="Arial" panose="020B0604020202020204" pitchFamily="34" charset="0"/>
                      <a:cs typeface="Arial" panose="020B0604020202020204" pitchFamily="34" charset="0"/>
                    </a:rPr>
                    <a:t>Luxemburg</a:t>
                  </a:r>
                </a:p>
              </p:txBody>
            </p:sp>
            <p:sp>
              <p:nvSpPr>
                <p:cNvPr id="44" name="TextBox 43">
                  <a:extLst>
                    <a:ext uri="{FF2B5EF4-FFF2-40B4-BE49-F238E27FC236}">
                      <a16:creationId xmlns:a16="http://schemas.microsoft.com/office/drawing/2014/main" id="{E842EBB5-25D2-80DA-EF8F-FAB094B157B5}"/>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nl-NL" sz="700">
                      <a:latin typeface="Arial" panose="020B0604020202020204" pitchFamily="34" charset="0"/>
                      <a:cs typeface="Arial" panose="020B0604020202020204" pitchFamily="34" charset="0"/>
                    </a:rPr>
                    <a:t>Cyprus</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nl-NL"/>
              <a:t>1952 – 1992</a:t>
            </a:r>
          </a:p>
          <a:p>
            <a:pPr lvl="1"/>
            <a:endParaRPr lang="es-ES" dirty="0"/>
          </a:p>
          <a:p>
            <a:pPr lvl="1" algn="ctr"/>
            <a:r>
              <a:rPr lang="nl-NL"/>
              <a:t>Er komen meer landen bij en er wordt op meer onderwerpen samengewerkt</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nl-NL"/>
              <a:t>1945</a:t>
            </a:r>
          </a:p>
          <a:p>
            <a:pPr lvl="1" algn="ctr"/>
            <a:endParaRPr lang="es-ES" dirty="0"/>
          </a:p>
          <a:p>
            <a:pPr lvl="1" algn="ctr"/>
            <a:r>
              <a:rPr lang="nl-NL"/>
              <a:t>“Nooit meer!”</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nl-NL"/>
              <a:t>1951-1952</a:t>
            </a:r>
          </a:p>
          <a:p>
            <a:pPr lvl="1"/>
            <a:endParaRPr lang="es-ES" dirty="0"/>
          </a:p>
          <a:p>
            <a:pPr lvl="1" algn="ctr"/>
            <a:r>
              <a:rPr lang="nl-NL"/>
              <a:t>Europese Gemeenschap voor Kolen en Staal</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nl-NL"/>
              <a:t>Het ontstaan van de Europese Unie</a:t>
            </a:r>
          </a:p>
          <a:p>
            <a:pPr>
              <a:lnSpc>
                <a:spcPts val="3000"/>
              </a:lnSpc>
            </a:pPr>
            <a:r>
              <a:rPr lang="nl-NL">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a:t>1992-1993</a:t>
            </a:r>
          </a:p>
          <a:p>
            <a:pPr lvl="1" algn="ctr"/>
            <a:endParaRPr lang="es-ES" dirty="0"/>
          </a:p>
          <a:p>
            <a:pPr lvl="1" algn="ctr"/>
            <a:r>
              <a:rPr lang="nl-NL"/>
              <a:t>Verdrag van Maastricht — Europese Unie</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a:t>1993 </a:t>
            </a:r>
            <a:r>
              <a:rPr lang="nl-NL">
                <a:sym typeface="Wingdings" panose="05000000000000000000" pitchFamily="2" charset="2"/>
              </a:rPr>
              <a:t></a:t>
            </a:r>
          </a:p>
          <a:p>
            <a:pPr algn="ctr"/>
            <a:endParaRPr lang="es-ES" dirty="0"/>
          </a:p>
          <a:p>
            <a:pPr lvl="1" algn="ctr"/>
            <a:r>
              <a:rPr lang="nl-NL"/>
              <a:t>Er wordt steeds meer samengewerkt, vandaag de dag met 27 lidstaten</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nl-NL"/>
              <a:t>De EU-instellingen</a:t>
            </a:r>
          </a:p>
          <a:p>
            <a:pPr>
              <a:lnSpc>
                <a:spcPts val="3000"/>
              </a:lnSpc>
            </a:pPr>
            <a:r>
              <a:rPr lang="nl-NL">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F184A2E4-8D61-66F7-3B5C-340BA7FF0BD5}"/>
              </a:ext>
            </a:extLst>
          </p:cNvPr>
          <p:cNvPicPr>
            <a:picLocks noChangeAspect="1"/>
          </p:cNvPicPr>
          <p:nvPr/>
        </p:nvPicPr>
        <p:blipFill>
          <a:blip r:embed="rId4"/>
          <a:stretch>
            <a:fillRect/>
          </a:stretch>
        </p:blipFill>
        <p:spPr>
          <a:xfrm>
            <a:off x="2094224" y="1958972"/>
            <a:ext cx="1975275" cy="1615580"/>
          </a:xfrm>
          <a:prstGeom prst="rect">
            <a:avLst/>
          </a:prstGeom>
        </p:spPr>
      </p:pic>
      <p:pic>
        <p:nvPicPr>
          <p:cNvPr id="18" name="Picture 17">
            <a:extLst>
              <a:ext uri="{FF2B5EF4-FFF2-40B4-BE49-F238E27FC236}">
                <a16:creationId xmlns:a16="http://schemas.microsoft.com/office/drawing/2014/main" id="{D6DA3E39-04B0-AF5D-85D5-3A48E502339F}"/>
              </a:ext>
            </a:extLst>
          </p:cNvPr>
          <p:cNvPicPr>
            <a:picLocks noChangeAspect="1"/>
          </p:cNvPicPr>
          <p:nvPr/>
        </p:nvPicPr>
        <p:blipFill>
          <a:blip r:embed="rId5"/>
          <a:stretch>
            <a:fillRect/>
          </a:stretch>
        </p:blipFill>
        <p:spPr>
          <a:xfrm>
            <a:off x="6955018" y="1813420"/>
            <a:ext cx="2334970" cy="1615580"/>
          </a:xfrm>
          <a:prstGeom prst="rect">
            <a:avLst/>
          </a:prstGeom>
        </p:spPr>
      </p:pic>
      <p:pic>
        <p:nvPicPr>
          <p:cNvPr id="20" name="Picture 19">
            <a:extLst>
              <a:ext uri="{FF2B5EF4-FFF2-40B4-BE49-F238E27FC236}">
                <a16:creationId xmlns:a16="http://schemas.microsoft.com/office/drawing/2014/main" id="{B47E3161-68E4-ECFA-92F5-B97448D3550B}"/>
              </a:ext>
            </a:extLst>
          </p:cNvPr>
          <p:cNvPicPr>
            <a:picLocks noChangeAspect="1"/>
          </p:cNvPicPr>
          <p:nvPr/>
        </p:nvPicPr>
        <p:blipFill>
          <a:blip r:embed="rId6"/>
          <a:stretch>
            <a:fillRect/>
          </a:stretch>
        </p:blipFill>
        <p:spPr>
          <a:xfrm>
            <a:off x="1648055" y="3923714"/>
            <a:ext cx="2421444" cy="1969086"/>
          </a:xfrm>
          <a:prstGeom prst="rect">
            <a:avLst/>
          </a:prstGeom>
        </p:spPr>
      </p:pic>
      <p:pic>
        <p:nvPicPr>
          <p:cNvPr id="21" name="Picture 20">
            <a:extLst>
              <a:ext uri="{FF2B5EF4-FFF2-40B4-BE49-F238E27FC236}">
                <a16:creationId xmlns:a16="http://schemas.microsoft.com/office/drawing/2014/main" id="{47E1EE74-CD53-1825-B926-5DBFB6BAB4A6}"/>
              </a:ext>
            </a:extLst>
          </p:cNvPr>
          <p:cNvPicPr>
            <a:picLocks noChangeAspect="1"/>
          </p:cNvPicPr>
          <p:nvPr/>
        </p:nvPicPr>
        <p:blipFill>
          <a:blip r:embed="rId7"/>
          <a:stretch>
            <a:fillRect/>
          </a:stretch>
        </p:blipFill>
        <p:spPr>
          <a:xfrm>
            <a:off x="7268989" y="4015161"/>
            <a:ext cx="1707028" cy="1621677"/>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nl-NL"/>
              <a:t>Europese wetgeving</a:t>
            </a:r>
          </a:p>
          <a:p>
            <a:pPr>
              <a:lnSpc>
                <a:spcPts val="3000"/>
              </a:lnSpc>
            </a:pPr>
            <a:r>
              <a:rPr lang="nl-NL">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nl-NL" sz="1100" b="1">
                <a:solidFill>
                  <a:srgbClr val="1C45EF"/>
                </a:solidFill>
                <a:latin typeface="Source Sans 3" panose="020B0303030403020204" pitchFamily="34" charset="0"/>
                <a:cs typeface="Arial" panose="020B0604020202020204" pitchFamily="34" charset="0"/>
              </a:rPr>
              <a:t>Voorstel</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nl-NL" sz="1400" b="1">
                <a:solidFill>
                  <a:srgbClr val="404A52"/>
                </a:solidFill>
                <a:latin typeface="Source Sans 3" panose="020B0303030403020204" pitchFamily="34" charset="0"/>
                <a:ea typeface="Arial" charset="0"/>
                <a:cs typeface="Arial" panose="020B0604020202020204" pitchFamily="34" charset="0"/>
              </a:rPr>
              <a:t>Europese Commissie</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nl-NL" sz="1400" b="1">
                <a:solidFill>
                  <a:srgbClr val="1C45EF"/>
                </a:solidFill>
                <a:latin typeface="Source Sans 3" panose="020B0303030403020204" pitchFamily="34" charset="0"/>
                <a:ea typeface="Arial" charset="0"/>
                <a:cs typeface="Arial" panose="020B0604020202020204" pitchFamily="34" charset="0"/>
              </a:rPr>
              <a:t>Politieke sturing</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nl-NL" sz="1400" b="1">
                <a:solidFill>
                  <a:srgbClr val="404A52"/>
                </a:solidFill>
                <a:latin typeface="Source Sans 3" panose="020B0303030403020204" pitchFamily="34" charset="0"/>
                <a:ea typeface="Arial" charset="0"/>
                <a:cs typeface="Arial" panose="020B0604020202020204" pitchFamily="34" charset="0"/>
              </a:rPr>
              <a:t>Raad van de Europese Unie</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nl-NL" sz="1400" b="1">
                <a:solidFill>
                  <a:srgbClr val="404A52"/>
                </a:solidFill>
                <a:latin typeface="Source Sans 3" panose="020B0303030403020204" pitchFamily="34" charset="0"/>
                <a:ea typeface="Arial" charset="0"/>
                <a:cs typeface="Arial" panose="020B0604020202020204" pitchFamily="34" charset="0"/>
              </a:rPr>
              <a:t>Europees Parlement</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nl-NL" sz="1100" b="1">
                <a:solidFill>
                  <a:srgbClr val="1C45EF"/>
                </a:solidFill>
                <a:latin typeface="Source Sans 3" panose="020B0303030403020204" pitchFamily="34" charset="0"/>
                <a:cs typeface="Arial" panose="020B0604020202020204" pitchFamily="34" charset="0"/>
              </a:rPr>
              <a:t>Vaststelling</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nl-NL" sz="1400" b="1">
                <a:solidFill>
                  <a:srgbClr val="404A52"/>
                </a:solidFill>
                <a:latin typeface="Source Sans 3" panose="020B0303030403020204" pitchFamily="34" charset="0"/>
                <a:ea typeface="Arial" charset="0"/>
                <a:cs typeface="Arial" panose="020B0604020202020204" pitchFamily="34" charset="0"/>
              </a:rPr>
              <a:t>Europese Raad</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nl-NL" sz="1200" b="0">
                <a:latin typeface="Source Sans 3" panose="020B0303030403020204" pitchFamily="34" charset="0"/>
              </a:rPr>
              <a:t>Beide debatteren over, brengen wijzigingen aan in en stemmen over de voorgestelde wetgeving</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nl-NL"/>
              <a:t>[NAAM LAND] in de EU</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nl-NL" sz="2200" b="0">
                <a:solidFill>
                  <a:srgbClr val="010101"/>
                </a:solidFill>
                <a:latin typeface="Source Sans 3" panose="020B0303030403020204" pitchFamily="34" charset="0"/>
                <a:sym typeface="Wingdings" panose="05000000000000000000" pitchFamily="2" charset="2"/>
              </a:rPr>
              <a:t> We traden toe tot de Europese Unie in </a:t>
            </a:r>
            <a:r>
              <a:rPr lang="nl-NL" sz="2200">
                <a:solidFill>
                  <a:srgbClr val="010101"/>
                </a:solidFill>
                <a:latin typeface="Source Sans 3" panose="020B0303030403020204" pitchFamily="34" charset="0"/>
                <a:sym typeface="Wingdings" panose="05000000000000000000" pitchFamily="2" charset="2"/>
              </a:rPr>
              <a:t>[jaar].</a:t>
            </a:r>
            <a:br>
              <a:rPr lang="nl-NL" sz="2200" b="0">
                <a:solidFill>
                  <a:srgbClr val="010101"/>
                </a:solidFill>
                <a:latin typeface="Source Sans 3" panose="020B0303030403020204" pitchFamily="34" charset="0"/>
                <a:sym typeface="Wingdings" panose="05000000000000000000" pitchFamily="2" charset="2"/>
              </a:rPr>
            </a:br>
            <a:endParaRPr lang="nl-NL" sz="2200" b="0">
              <a:solidFill>
                <a:srgbClr val="010101"/>
              </a:solidFill>
              <a:latin typeface="Source Sans 3" panose="020B0303030403020204" pitchFamily="34" charset="0"/>
              <a:sym typeface="Wingdings" panose="05000000000000000000" pitchFamily="2" charset="2"/>
            </a:endParaRPr>
          </a:p>
          <a:p>
            <a:pPr>
              <a:lnSpc>
                <a:spcPct val="100000"/>
              </a:lnSpc>
            </a:pPr>
            <a:r>
              <a:rPr lang="nl-NL" sz="2200" b="0">
                <a:solidFill>
                  <a:srgbClr val="010101"/>
                </a:solidFill>
                <a:latin typeface="Source Sans 3" panose="020B0303030403020204" pitchFamily="34" charset="0"/>
                <a:sym typeface="Wingdings" panose="05000000000000000000" pitchFamily="2" charset="2"/>
              </a:rPr>
              <a:t> We hebben </a:t>
            </a:r>
            <a:r>
              <a:rPr lang="nl-NL" sz="2200">
                <a:solidFill>
                  <a:srgbClr val="010101"/>
                </a:solidFill>
                <a:latin typeface="Source Sans 3" panose="020B0303030403020204" pitchFamily="34" charset="0"/>
                <a:sym typeface="Wingdings" panose="05000000000000000000" pitchFamily="2" charset="2"/>
              </a:rPr>
              <a:t>[aantal] </a:t>
            </a:r>
            <a:r>
              <a:rPr lang="nl-NL" sz="2200" b="0">
                <a:solidFill>
                  <a:srgbClr val="010101"/>
                </a:solidFill>
                <a:latin typeface="Source Sans 3" panose="020B0303030403020204" pitchFamily="34" charset="0"/>
                <a:sym typeface="Wingdings" panose="05000000000000000000" pitchFamily="2" charset="2"/>
              </a:rPr>
              <a:t>zetels in het Europees Parlement.</a:t>
            </a:r>
            <a:br>
              <a:rPr lang="nl-NL" sz="2200" b="0">
                <a:solidFill>
                  <a:srgbClr val="010101"/>
                </a:solidFill>
                <a:latin typeface="Source Sans 3" panose="020B0303030403020204" pitchFamily="34" charset="0"/>
                <a:sym typeface="Wingdings" panose="05000000000000000000" pitchFamily="2" charset="2"/>
              </a:rPr>
            </a:br>
            <a:endParaRPr lang="nl-NL" sz="2200" b="0">
              <a:solidFill>
                <a:srgbClr val="010101"/>
              </a:solidFill>
              <a:latin typeface="Source Sans 3" panose="020B0303030403020204" pitchFamily="34" charset="0"/>
              <a:sym typeface="Wingdings" panose="05000000000000000000" pitchFamily="2" charset="2"/>
            </a:endParaRPr>
          </a:p>
          <a:p>
            <a:pPr>
              <a:lnSpc>
                <a:spcPct val="100000"/>
              </a:lnSpc>
            </a:pPr>
            <a:r>
              <a:rPr lang="nl-NL" sz="2200" b="0">
                <a:solidFill>
                  <a:srgbClr val="010101"/>
                </a:solidFill>
                <a:latin typeface="Source Sans 3" panose="020B0303030403020204" pitchFamily="34" charset="0"/>
                <a:sym typeface="Wingdings" panose="05000000000000000000" pitchFamily="2" charset="2"/>
              </a:rPr>
              <a:t> Onze commissaris in de Europese Commissie is </a:t>
            </a:r>
            <a:r>
              <a:rPr lang="nl-NL" sz="2200">
                <a:solidFill>
                  <a:srgbClr val="010101"/>
                </a:solidFill>
                <a:latin typeface="Source Sans 3" panose="020B0303030403020204" pitchFamily="34" charset="0"/>
                <a:sym typeface="Wingdings" panose="05000000000000000000" pitchFamily="2" charset="2"/>
              </a:rPr>
              <a:t>[naam]</a:t>
            </a:r>
            <a:r>
              <a:rPr lang="nl-NL" sz="2200" b="0">
                <a:solidFill>
                  <a:srgbClr val="010101"/>
                </a:solidFill>
                <a:latin typeface="Source Sans 3" panose="020B0303030403020204" pitchFamily="34" charset="0"/>
                <a:sym typeface="Wingdings" panose="05000000000000000000" pitchFamily="2" charset="2"/>
              </a:rPr>
              <a:t>,</a:t>
            </a:r>
            <a:r>
              <a:rPr lang="nl-NL" sz="2200">
                <a:solidFill>
                  <a:srgbClr val="010101"/>
                </a:solidFill>
                <a:latin typeface="Source Sans 3" panose="020B0303030403020204" pitchFamily="34" charset="0"/>
                <a:sym typeface="Wingdings" panose="05000000000000000000" pitchFamily="2" charset="2"/>
              </a:rPr>
              <a:t> </a:t>
            </a:r>
            <a:r>
              <a:rPr lang="nl-NL" sz="2200" b="0">
                <a:solidFill>
                  <a:srgbClr val="010101"/>
                </a:solidFill>
                <a:latin typeface="Source Sans 3" panose="020B0303030403020204" pitchFamily="34" charset="0"/>
                <a:sym typeface="Wingdings" panose="05000000000000000000" pitchFamily="2" charset="2"/>
              </a:rPr>
              <a:t>verantwoordelijk voor </a:t>
            </a:r>
            <a:r>
              <a:rPr lang="nl-NL" sz="2200">
                <a:solidFill>
                  <a:srgbClr val="010101"/>
                </a:solidFill>
                <a:latin typeface="Source Sans 3" panose="020B0303030403020204" pitchFamily="34" charset="0"/>
                <a:sym typeface="Wingdings" panose="05000000000000000000" pitchFamily="2" charset="2"/>
              </a:rPr>
              <a:t>[specifiek beleidsgebied]</a:t>
            </a:r>
            <a:r>
              <a:rPr lang="nl-NL" sz="2200" b="0">
                <a:solidFill>
                  <a:srgbClr val="010101"/>
                </a:solidFill>
                <a:latin typeface="Source Sans 3" panose="020B0303030403020204" pitchFamily="34" charset="0"/>
                <a:sym typeface="Wingdings" panose="05000000000000000000" pitchFamily="2" charset="2"/>
              </a:rPr>
              <a:t>.</a:t>
            </a:r>
            <a:br>
              <a:rPr lang="nl-NL" sz="2200" b="0">
                <a:solidFill>
                  <a:srgbClr val="010101"/>
                </a:solidFill>
                <a:latin typeface="Source Sans 3" panose="020B0303030403020204" pitchFamily="34" charset="0"/>
                <a:sym typeface="Wingdings" panose="05000000000000000000" pitchFamily="2" charset="2"/>
              </a:rPr>
            </a:br>
            <a:endParaRPr lang="nl-NL" sz="2200" b="0">
              <a:solidFill>
                <a:srgbClr val="010101"/>
              </a:solidFill>
              <a:latin typeface="Source Sans 3" panose="020B0303030403020204" pitchFamily="34" charset="0"/>
              <a:sym typeface="Wingdings" panose="05000000000000000000" pitchFamily="2" charset="2"/>
            </a:endParaRPr>
          </a:p>
          <a:p>
            <a:pPr>
              <a:lnSpc>
                <a:spcPct val="100000"/>
              </a:lnSpc>
            </a:pPr>
            <a:r>
              <a:rPr lang="nl-NL" sz="2200" b="0">
                <a:solidFill>
                  <a:srgbClr val="010101"/>
                </a:solidFill>
                <a:latin typeface="Source Sans 3" panose="020B0303030403020204" pitchFamily="34" charset="0"/>
                <a:sym typeface="Wingdings" panose="05000000000000000000" pitchFamily="2" charset="2"/>
              </a:rPr>
              <a:t> Onze ministers </a:t>
            </a:r>
            <a:r>
              <a:rPr lang="nl-NL" sz="2200">
                <a:solidFill>
                  <a:srgbClr val="010101"/>
                </a:solidFill>
                <a:latin typeface="Source Sans 3" panose="020B0303030403020204" pitchFamily="34" charset="0"/>
                <a:sym typeface="Wingdings" panose="05000000000000000000" pitchFamily="2" charset="2"/>
              </a:rPr>
              <a:t>[naam en ministerspost] </a:t>
            </a:r>
            <a:r>
              <a:rPr lang="nl-NL" sz="2200" b="0">
                <a:solidFill>
                  <a:srgbClr val="010101"/>
                </a:solidFill>
                <a:latin typeface="Source Sans 3" panose="020B0303030403020204" pitchFamily="34" charset="0"/>
                <a:sym typeface="Wingdings" panose="05000000000000000000" pitchFamily="2" charset="2"/>
              </a:rPr>
              <a:t>en </a:t>
            </a:r>
            <a:r>
              <a:rPr lang="nl-NL" sz="2200">
                <a:solidFill>
                  <a:srgbClr val="010101"/>
                </a:solidFill>
                <a:latin typeface="Source Sans 3" panose="020B0303030403020204" pitchFamily="34" charset="0"/>
                <a:sym typeface="Wingdings" panose="05000000000000000000" pitchFamily="2" charset="2"/>
              </a:rPr>
              <a:t>[naam en ministerspost] </a:t>
            </a:r>
            <a:r>
              <a:rPr lang="nl-NL" sz="2200" b="0">
                <a:solidFill>
                  <a:srgbClr val="010101"/>
                </a:solidFill>
                <a:latin typeface="Source Sans 3" panose="020B0303030403020204" pitchFamily="34" charset="0"/>
                <a:sym typeface="Wingdings" panose="05000000000000000000" pitchFamily="2" charset="2"/>
              </a:rPr>
              <a:t>werken vaak samen met andere ministers in de EU. Zij ontmoeten hun collega’s uit andere lidstaten in de Raad van de Europese Unie. </a:t>
            </a:r>
            <a:br>
              <a:rPr lang="nl-NL" sz="2200" b="0">
                <a:solidFill>
                  <a:srgbClr val="010101"/>
                </a:solidFill>
                <a:latin typeface="Source Sans 3" panose="020B0303030403020204" pitchFamily="34" charset="0"/>
                <a:sym typeface="Wingdings" panose="05000000000000000000" pitchFamily="2" charset="2"/>
              </a:rPr>
            </a:br>
            <a:endParaRPr lang="nl-NL" sz="2200" b="0">
              <a:solidFill>
                <a:srgbClr val="010101"/>
              </a:solidFill>
              <a:latin typeface="Source Sans 3" panose="020B0303030403020204" pitchFamily="34" charset="0"/>
              <a:sym typeface="Wingdings" panose="05000000000000000000" pitchFamily="2" charset="2"/>
            </a:endParaRPr>
          </a:p>
          <a:p>
            <a:pPr>
              <a:lnSpc>
                <a:spcPct val="100000"/>
              </a:lnSpc>
            </a:pPr>
            <a:r>
              <a:rPr lang="nl-NL" sz="2200" b="0">
                <a:solidFill>
                  <a:srgbClr val="010101"/>
                </a:solidFill>
                <a:latin typeface="Source Sans 3" panose="020B0303030403020204" pitchFamily="34" charset="0"/>
                <a:sym typeface="Wingdings" panose="05000000000000000000" pitchFamily="2" charset="2"/>
              </a:rPr>
              <a:t> </a:t>
            </a:r>
            <a:r>
              <a:rPr lang="nl-NL" sz="2200" b="1">
                <a:solidFill>
                  <a:srgbClr val="010101"/>
                </a:solidFill>
                <a:latin typeface="Source Sans 3" panose="020B0303030403020204" pitchFamily="34" charset="0"/>
                <a:sym typeface="Wingdings" panose="05000000000000000000" pitchFamily="2" charset="2"/>
              </a:rPr>
              <a:t>[Ons staatshoofd/onze regeringsleider]</a:t>
            </a:r>
            <a:r>
              <a:rPr lang="nl-NL" sz="2200" b="0">
                <a:solidFill>
                  <a:srgbClr val="010101"/>
                </a:solidFill>
                <a:latin typeface="Source Sans 3" panose="020B0303030403020204" pitchFamily="34" charset="0"/>
                <a:sym typeface="Wingdings" panose="05000000000000000000" pitchFamily="2" charset="2"/>
              </a:rPr>
              <a:t>, </a:t>
            </a:r>
            <a:r>
              <a:rPr lang="nl-NL" sz="2200">
                <a:solidFill>
                  <a:srgbClr val="010101"/>
                </a:solidFill>
                <a:latin typeface="Source Sans 3" panose="020B0303030403020204" pitchFamily="34" charset="0"/>
                <a:sym typeface="Wingdings" panose="05000000000000000000" pitchFamily="2" charset="2"/>
              </a:rPr>
              <a:t>[naam]</a:t>
            </a:r>
            <a:r>
              <a:rPr lang="nl-NL" sz="2200" b="0">
                <a:solidFill>
                  <a:srgbClr val="010101"/>
                </a:solidFill>
                <a:latin typeface="Source Sans 3" panose="020B0303030403020204" pitchFamily="34" charset="0"/>
                <a:sym typeface="Wingdings" panose="05000000000000000000" pitchFamily="2" charset="2"/>
              </a:rPr>
              <a:t>, woont EU-toppen bij als lid van de Europese Raad.</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nl-NL"/>
              <a:t>[NAAM REGIO] in de EU</a:t>
            </a:r>
          </a:p>
          <a:p>
            <a:pPr>
              <a:lnSpc>
                <a:spcPts val="3000"/>
              </a:lnSpc>
            </a:pPr>
            <a:r>
              <a:rPr lang="nl-NL">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nl-NL"/>
              <a:t>[Screenshot van het project]</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pic>
        <p:nvPicPr>
          <p:cNvPr id="6" name="Picture 5">
            <a:extLst>
              <a:ext uri="{FF2B5EF4-FFF2-40B4-BE49-F238E27FC236}">
                <a16:creationId xmlns:a16="http://schemas.microsoft.com/office/drawing/2014/main" id="{869F27B6-46F3-1CD9-8A6B-44CB55CD7651}"/>
              </a:ext>
            </a:extLst>
          </p:cNvPr>
          <p:cNvPicPr>
            <a:picLocks noChangeAspect="1"/>
          </p:cNvPicPr>
          <p:nvPr/>
        </p:nvPicPr>
        <p:blipFill>
          <a:blip r:embed="rId6"/>
          <a:stretch>
            <a:fillRect/>
          </a:stretch>
        </p:blipFill>
        <p:spPr>
          <a:xfrm>
            <a:off x="7421012" y="3310131"/>
            <a:ext cx="2816596" cy="536494"/>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nl-NL"/>
              <a:t>[Beschrijving van het project in één korte zin]</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nl-NL"/>
              <a:t>[Beschrijving van het project in één korte zin]</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nl-NL"/>
              <a:t>Actuele kwesties</a:t>
            </a:r>
          </a:p>
          <a:p>
            <a:pPr>
              <a:lnSpc>
                <a:spcPts val="3000"/>
              </a:lnSpc>
            </a:pPr>
            <a:r>
              <a:rPr lang="nl-NL">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solidFill>
                  <a:srgbClr val="404A52"/>
                </a:solidFill>
              </a:rPr>
              <a:t>[Screenshot nieuwsartikel]</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nl-NL"/>
              <a:t>Toen en nu</a:t>
            </a:r>
          </a:p>
          <a:p>
            <a:pPr>
              <a:lnSpc>
                <a:spcPts val="3000"/>
              </a:lnSpc>
            </a:pPr>
            <a:r>
              <a:rPr lang="nl-NL">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nl-NL" sz="2400">
                <a:solidFill>
                  <a:schemeClr val="accent6"/>
                </a:solidFill>
              </a:rPr>
              <a:t>Werken en studeren in het buitenland</a:t>
            </a:r>
          </a:p>
          <a:p>
            <a:pPr>
              <a:lnSpc>
                <a:spcPct val="150000"/>
              </a:lnSpc>
              <a:buFont typeface="System Font Regular"/>
              <a:buChar char="→"/>
            </a:pPr>
            <a:r>
              <a:rPr lang="nl-NL" sz="2400">
                <a:solidFill>
                  <a:schemeClr val="accent6"/>
                </a:solidFill>
              </a:rPr>
              <a:t>Reizen/toerisme</a:t>
            </a:r>
          </a:p>
          <a:p>
            <a:pPr>
              <a:lnSpc>
                <a:spcPct val="150000"/>
              </a:lnSpc>
              <a:buFont typeface="System Font Regular"/>
              <a:buChar char="→"/>
            </a:pPr>
            <a:r>
              <a:rPr lang="nl-NL" sz="2400">
                <a:solidFill>
                  <a:schemeClr val="accent6"/>
                </a:solidFill>
              </a:rPr>
              <a:t>Vrede</a:t>
            </a:r>
          </a:p>
          <a:p>
            <a:pPr>
              <a:lnSpc>
                <a:spcPct val="150000"/>
              </a:lnSpc>
              <a:buFont typeface="System Font Regular"/>
              <a:buChar char="→"/>
            </a:pPr>
            <a:r>
              <a:rPr lang="nl-NL" sz="2400">
                <a:solidFill>
                  <a:schemeClr val="accent6"/>
                </a:solidFill>
              </a:rPr>
              <a:t>Infrastructuur</a:t>
            </a:r>
          </a:p>
          <a:p>
            <a:pPr>
              <a:lnSpc>
                <a:spcPct val="150000"/>
              </a:lnSpc>
              <a:buFont typeface="System Font Regular"/>
              <a:buChar char="→"/>
            </a:pPr>
            <a:r>
              <a:rPr lang="nl-NL" sz="2400">
                <a:solidFill>
                  <a:schemeClr val="accent6"/>
                </a:solidFill>
              </a:rPr>
              <a:t>Interne markt</a:t>
            </a:r>
          </a:p>
          <a:p>
            <a:pPr>
              <a:lnSpc>
                <a:spcPct val="150000"/>
              </a:lnSpc>
              <a:buFont typeface="System Font Regular"/>
              <a:buChar char="→"/>
            </a:pPr>
            <a:r>
              <a:rPr lang="nl-NL" sz="2400">
                <a:solidFill>
                  <a:schemeClr val="accent6"/>
                </a:solidFill>
              </a:rPr>
              <a:t>Bescherming van cultureel erfgoed</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2.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customXml/itemProps3.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7264</TotalTime>
  <Words>1134</Words>
  <Application>Microsoft Office PowerPoint</Application>
  <PresentationFormat>Widescreen</PresentationFormat>
  <Paragraphs>176</Paragraphs>
  <Slides>16</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48</cp:revision>
  <cp:lastPrinted>2020-03-11T16:07:50Z</cp:lastPrinted>
  <dcterms:created xsi:type="dcterms:W3CDTF">2020-03-24T15:57:55Z</dcterms:created>
  <dcterms:modified xsi:type="dcterms:W3CDTF">2025-01-30T16:55:15Z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