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79" d="100"/>
          <a:sy n="79" d="100"/>
        </p:scale>
        <p:origin x="1890" y="9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e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el/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kern="1200">
                <a:solidFill>
                  <a:schemeClr val="tx1"/>
                </a:solidFill>
                <a:effectLst/>
                <a:latin typeface="+mn-lt"/>
                <a:ea typeface="+mn-ea"/>
                <a:cs typeface="+mn-cs"/>
              </a:rPr>
              <a:t>Η Ευρωπαϊκή Ένωση αποτελεί ένα κοινό εγχείρημα οικονομικής και πολιτικής συνεργασίας μεταξύ 27 κρατών μελών. </a:t>
            </a:r>
            <a:br>
              <a:rPr lang="el-GR" sz="1200" b="0" kern="1200">
                <a:solidFill>
                  <a:schemeClr val="tx1"/>
                </a:solidFill>
                <a:effectLst/>
                <a:latin typeface="+mn-lt"/>
                <a:ea typeface="+mn-ea"/>
                <a:cs typeface="+mn-cs"/>
              </a:rPr>
            </a:br>
            <a:r>
              <a:rPr lang="el-GR" sz="1200" b="0" i="1" kern="1200">
                <a:solidFill>
                  <a:schemeClr val="tx1"/>
                </a:solidFill>
                <a:effectLst/>
                <a:latin typeface="+mn-lt"/>
                <a:ea typeface="+mn-ea"/>
                <a:cs typeface="+mn-cs"/>
              </a:rPr>
              <a:t>Μέσω της συνεργασίας τους, τα κράτη μέλη γίνονται ισχυρότερα. Η ΕΕ συνιστά υπερεθνικό πολιτικό φορέα, πράγμα που σημαίνει ότι η λήψη αποφάσεων για ορισμένα θέματα πραγματοποιείται από κοινού. Τα κράτη μέλη είναι υπεύθυνα για την εφαρμογή σε εθνικό επίπεδο των αποφάσεων που έχουν ληφθεί σε επίπεδο ΕΕ.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l-GR" sz="1200" kern="1200">
                <a:solidFill>
                  <a:schemeClr val="tx1"/>
                </a:solidFill>
                <a:effectLst/>
                <a:latin typeface="+mn-lt"/>
                <a:ea typeface="+mn-ea"/>
                <a:cs typeface="+mn-cs"/>
              </a:rPr>
              <a:t>Επισημάνετε ότι οι τρεις βασικές προτεραιότητες καλύπτουν και τα 10 θέματα (και περισσότερα):</a:t>
            </a:r>
          </a:p>
          <a:p>
            <a:r>
              <a:rPr lang="el-GR" sz="1200" kern="1200">
                <a:solidFill>
                  <a:schemeClr val="tx1"/>
                </a:solidFill>
                <a:effectLst/>
                <a:latin typeface="+mn-lt"/>
                <a:ea typeface="+mn-ea"/>
                <a:cs typeface="+mn-cs"/>
              </a:rPr>
              <a:t>- Ελεύθερη και δημοκρατική Ευρώπη: </a:t>
            </a:r>
            <a:r>
              <a:rPr lang="el-GR" sz="1200" i="1" kern="1200">
                <a:solidFill>
                  <a:schemeClr val="tx1"/>
                </a:solidFill>
                <a:effectLst/>
                <a:latin typeface="+mn-lt"/>
                <a:ea typeface="+mn-ea"/>
                <a:cs typeface="+mn-cs"/>
              </a:rPr>
              <a:t>αξίες, διαδίκτυο, καριέρα, υγεία, αγορές κ.λπ.</a:t>
            </a:r>
          </a:p>
          <a:p>
            <a:r>
              <a:rPr lang="el-GR" sz="1200" kern="1200">
                <a:solidFill>
                  <a:schemeClr val="tx1"/>
                </a:solidFill>
                <a:effectLst/>
                <a:latin typeface="+mn-lt"/>
                <a:ea typeface="+mn-ea"/>
                <a:cs typeface="+mn-cs"/>
              </a:rPr>
              <a:t>- Ισχυρή και ασφαλής Ευρώπη: </a:t>
            </a:r>
            <a:r>
              <a:rPr lang="el-GR" sz="1200" i="1" kern="1200">
                <a:solidFill>
                  <a:schemeClr val="tx1"/>
                </a:solidFill>
                <a:effectLst/>
                <a:latin typeface="+mn-lt"/>
                <a:ea typeface="+mn-ea"/>
                <a:cs typeface="+mn-cs"/>
              </a:rPr>
              <a:t>ασφάλεια, χρήματα, αγορές, ταξίδια κ.λπ.</a:t>
            </a:r>
          </a:p>
          <a:p>
            <a:r>
              <a:rPr lang="el-GR" sz="1200" kern="1200">
                <a:solidFill>
                  <a:schemeClr val="tx1"/>
                </a:solidFill>
                <a:effectLst/>
                <a:latin typeface="+mn-lt"/>
                <a:ea typeface="+mn-ea"/>
                <a:cs typeface="+mn-cs"/>
              </a:rPr>
              <a:t>- Ευημερούσα και ανταγωνιστική Ευρώπη: </a:t>
            </a:r>
            <a:r>
              <a:rPr lang="el-GR" sz="1200" i="1" kern="1200">
                <a:solidFill>
                  <a:schemeClr val="tx1"/>
                </a:solidFill>
                <a:effectLst/>
                <a:latin typeface="+mn-lt"/>
                <a:ea typeface="+mn-ea"/>
                <a:cs typeface="+mn-cs"/>
              </a:rPr>
              <a:t>χρήματα, καριέρα, φυσικό περιβάλλον, καριέρα κ.λπ.</a:t>
            </a:r>
            <a:r>
              <a:rPr lang="el-GR"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i="0" kern="1200">
                <a:solidFill>
                  <a:schemeClr val="tx1"/>
                </a:solidFill>
                <a:effectLst/>
                <a:latin typeface="+mn-lt"/>
                <a:ea typeface="+mn-ea"/>
                <a:cs typeface="+mn-cs"/>
              </a:rPr>
              <a:t>Η ιστορία της ΕΕ ξεκίνησε από τη συνεργασία στον τομέα του εμπορίου χάλυβα και άνθρακα, προκειμένου να διασφαλισθεί ότι δεν θα υπάρξει «ποτέ ξανά» πόλεμος στην ήπειρο, για να καταλήξει στην Ένωση αξιών που γνωρίζουμε σήμερα.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1" dirty="0">
                <a:sym typeface="Wingdings" panose="05000000000000000000" pitchFamily="2" charset="2"/>
              </a:rPr>
              <a:t></a:t>
            </a:r>
            <a:r>
              <a:rPr lang="el-GR" sz="1200" dirty="0"/>
              <a:t> </a:t>
            </a:r>
            <a:r>
              <a:rPr lang="el-GR" sz="1200" b="1" dirty="0"/>
              <a:t>Ευρωπαϊκό Συμβούλιο:</a:t>
            </a:r>
            <a:r>
              <a:rPr lang="el-GR" sz="1200" dirty="0"/>
              <a:t> αρχηγοί κρατών ή κυβερνήσεων που αποφασίζουν σχετικά με το πολιτικό θεματολόγιο της ΕΕ.</a:t>
            </a:r>
          </a:p>
          <a:p>
            <a:pPr marL="171450" indent="-171450">
              <a:buFont typeface="Wingdings" panose="05000000000000000000" pitchFamily="2" charset="2"/>
              <a:buChar char="à"/>
            </a:pPr>
            <a:r>
              <a:rPr lang="el-GR" sz="1200" b="1" dirty="0"/>
              <a:t>Ευρωπαϊκή Επιτροπή:</a:t>
            </a:r>
            <a:r>
              <a:rPr lang="el-GR" sz="1200" dirty="0"/>
              <a:t> η ανεξάρτητη εκτελεστική εξουσία της ΕΕ. Ένας ή μία Επίτροπος ανά κράτος μέλος. Ασκεί τη νομοθετική πρωτοβουλία της ΕΕ. </a:t>
            </a:r>
          </a:p>
          <a:p>
            <a:pPr marL="171450" indent="-171450">
              <a:buFont typeface="Wingdings" panose="05000000000000000000" pitchFamily="2" charset="2"/>
              <a:buChar char="à"/>
            </a:pPr>
            <a:r>
              <a:rPr lang="el-GR" sz="1200" b="1" dirty="0"/>
              <a:t>Ευρωπαϊκό Κοινοβούλιο: </a:t>
            </a:r>
            <a:r>
              <a:rPr lang="el-GR" sz="1200" dirty="0"/>
              <a:t>«η φωνή του λαού» στην ΕΕ. Δημοκρατικός έλεγχος της νομοθετικής διαδικασίας. Μοιράζεται τη νομοθετική εξουσία με το Συμβούλιο της Ευρωπαϊκής Ένωσης. </a:t>
            </a:r>
          </a:p>
          <a:p>
            <a:r>
              <a:rPr lang="el-GR" sz="1200" b="1" dirty="0">
                <a:sym typeface="Wingdings" panose="05000000000000000000" pitchFamily="2" charset="2"/>
              </a:rPr>
              <a:t></a:t>
            </a:r>
            <a:r>
              <a:rPr lang="el-GR" sz="1200" b="1" dirty="0"/>
              <a:t> Συμβούλιο της Ευρωπαϊκής Ένωσης: </a:t>
            </a:r>
            <a:r>
              <a:rPr lang="el-GR" sz="1200" dirty="0"/>
              <a:t>«η φωνή των κρατών μελών» στην ΕΕ. Ένας/Μία υπουργός από κάθε κράτος για δέκα διαφορετικά θέματα. Μοιράζεται τη νομοθετική εξουσία με το Ευρωπαϊκό Κοινοβούλιο.</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Αφού καθοριστούν οι προτεραιότητες από το Ευρωπαϊκό Συμβούλιο, η Ευρωπαϊκή Επιτροπή προτείνει νέα νομοθεσία. Τόσο το Ευρωπαϊκό Κοινοβούλιο όσο και το Συμβούλιο της Ευρωπαϊκής Ένωσης συζητούν την προτεινόμενη νομοθεσία, την τροποποιούν και ψηφίζουν επ’ αυτής, σε διάφορους γύρους, εάν χρειαστεί.</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Εάν</a:t>
            </a:r>
            <a:r>
              <a:rPr lang="en-GB" sz="1200" dirty="0"/>
              <a:t> </a:t>
            </a:r>
            <a:r>
              <a:rPr lang="el-GR" sz="1200" dirty="0"/>
              <a:t>η</a:t>
            </a:r>
            <a:r>
              <a:rPr lang="en-GB" sz="1200" dirty="0"/>
              <a:t> </a:t>
            </a:r>
            <a:r>
              <a:rPr lang="el-GR" sz="1200" dirty="0"/>
              <a:t>νομοθεσία θεσπιστεί, η Ευρωπαϊκή Επιτροπή είναι υπεύθυνη για την επιβολή της και τη διασφάλιση της εφαρμογής/κύρωσης της νομοθεσίας από τα κράτη μέλη σε εθνικό επίπεδο.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l-GR" sz="1200" b="0" i="1" kern="1200" noProof="0">
                <a:solidFill>
                  <a:schemeClr val="tx1"/>
                </a:solidFill>
                <a:effectLst/>
                <a:latin typeface="+mn-lt"/>
                <a:ea typeface="+mn-ea"/>
                <a:cs typeface="+mn-cs"/>
              </a:rPr>
              <a:t>Ενσωματώστε στατιστικές και αριθμητικά στοιχεία που προετοιμάσατε. </a:t>
            </a:r>
            <a:r>
              <a:rPr lang="el-GR" sz="1200" b="0" i="1" u="none" kern="1200" noProof="0">
                <a:solidFill>
                  <a:schemeClr val="tx1"/>
                </a:solidFill>
                <a:effectLst/>
                <a:latin typeface="+mn-lt"/>
                <a:ea typeface="+mn-ea"/>
                <a:cs typeface="+mn-cs"/>
              </a:rPr>
              <a:t>Διαγράψτε τη λέξη «κράτους/» ή «/κυβέρνησης», ανάλογα με την περίπτωση.</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l-GR" sz="1200" kern="1200" noProof="0">
                <a:solidFill>
                  <a:schemeClr val="tx1"/>
                </a:solidFill>
                <a:effectLst/>
                <a:latin typeface="+mn-lt"/>
                <a:ea typeface="+mn-ea"/>
                <a:cs typeface="+mn-cs"/>
              </a:rPr>
              <a:t>Χρήσιμη πηγή για προετοιμασία: </a:t>
            </a:r>
            <a:r>
              <a:rPr lang="el-GR" sz="1200" u="sng" kern="1200" noProof="0">
                <a:solidFill>
                  <a:schemeClr val="tx1"/>
                </a:solidFill>
                <a:effectLst/>
                <a:latin typeface="+mn-lt"/>
                <a:ea typeface="+mn-ea"/>
                <a:cs typeface="+mn-cs"/>
                <a:hlinkClick r:id="rId3"/>
              </a:rPr>
              <a:t>https://op.europa.eu/webpub/com/short-guide-eu/el/</a:t>
            </a:r>
            <a:r>
              <a:rPr lang="el-GR"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1" kern="1200" dirty="0">
                <a:solidFill>
                  <a:schemeClr val="tx1"/>
                </a:solidFill>
                <a:effectLst/>
                <a:latin typeface="+mn-lt"/>
                <a:ea typeface="+mn-ea"/>
                <a:cs typeface="+mn-cs"/>
                <a:sym typeface="Wingdings" pitchFamily="2" charset="2"/>
              </a:rPr>
              <a:t> Έργα στην περιφέρεια που θα θέλατε να επισημάνετε.  </a:t>
            </a:r>
          </a:p>
          <a:p>
            <a:r>
              <a:rPr lang="el-GR" sz="1200" b="0" i="1" kern="1200" dirty="0">
                <a:solidFill>
                  <a:schemeClr val="tx1"/>
                </a:solidFill>
                <a:effectLst/>
                <a:latin typeface="+mn-lt"/>
                <a:ea typeface="+mn-ea"/>
                <a:cs typeface="+mn-cs"/>
              </a:rPr>
              <a:t>Φυσικά, πολλά θέματα εξετάζονται σε διεθνές και εθνικό επίπεδο. Όπως όμως μπορούν να δουν οι συμμετέχοντες εδώ, η ΕΕ δεν είναι μακριά. Η ΕΕ χρηματοδοτεί πολλά περιφερειακά έργα.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i="0" kern="1200" dirty="0">
                <a:solidFill>
                  <a:schemeClr val="tx1"/>
                </a:solidFill>
                <a:effectLst/>
                <a:latin typeface="+mn-lt"/>
                <a:ea typeface="+mn-ea"/>
                <a:cs typeface="+mn-cs"/>
                <a:sym typeface="Wingdings" pitchFamily="2" charset="2"/>
              </a:rPr>
              <a:t></a:t>
            </a:r>
            <a:r>
              <a:rPr lang="el-GR" sz="1200" i="1" kern="1200" dirty="0">
                <a:solidFill>
                  <a:schemeClr val="tx1"/>
                </a:solidFill>
                <a:effectLst/>
                <a:latin typeface="+mn-lt"/>
                <a:ea typeface="+mn-ea"/>
                <a:cs typeface="+mn-cs"/>
                <a:sym typeface="Wingdings" pitchFamily="2" charset="2"/>
              </a:rPr>
              <a:t> </a:t>
            </a:r>
            <a:r>
              <a:rPr lang="el-GR" sz="1200" kern="1200" dirty="0">
                <a:solidFill>
                  <a:schemeClr val="tx1"/>
                </a:solidFill>
                <a:effectLst/>
                <a:latin typeface="+mn-lt"/>
                <a:ea typeface="+mn-ea"/>
                <a:cs typeface="+mn-cs"/>
                <a:sym typeface="Wingdings" pitchFamily="2" charset="2"/>
              </a:rPr>
              <a:t>Χρησιμοποιήστε τον ιστότοπο «Τι κάνει η Ευρώπη για μένα» για να βρείτε έργα στην περιφέρειά σας: </a:t>
            </a:r>
            <a:r>
              <a:rPr lang="el-GR" sz="1200" u="sng" kern="1200" dirty="0">
                <a:solidFill>
                  <a:schemeClr val="tx1"/>
                </a:solidFill>
                <a:effectLst/>
                <a:latin typeface="+mn-lt"/>
                <a:ea typeface="+mn-ea"/>
                <a:cs typeface="+mn-cs"/>
                <a:sym typeface="Wingdings" pitchFamily="2" charset="2"/>
                <a:hlinkClick r:id="rId3"/>
              </a:rPr>
              <a:t>https://what-europe-does-for-me.europarl.europa.eu/el/region</a:t>
            </a:r>
            <a:r>
              <a:rPr lang="el-GR" sz="1200" kern="1200" dirty="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a:sym typeface="Wingdings" panose="05000000000000000000" pitchFamily="2" charset="2"/>
              </a:rPr>
              <a:t></a:t>
            </a:r>
            <a:r>
              <a:rPr lang="el-GR"/>
              <a:t> Ανάλογα με το ειδησεογραφικό άρθρο που επιλέχθηκε κατά τη διάρκεια της προετοιμασίας.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el-GR"/>
              <a:t>Συνεργασία στην Ευρωπαϊκή Ένωση</a:t>
            </a:r>
          </a:p>
          <a:p>
            <a:pPr>
              <a:defRPr/>
            </a:pPr>
            <a:r>
              <a:rPr lang="el-GR">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l-GR" sz="1400" b="1">
                  <a:solidFill>
                    <a:schemeClr val="accent6"/>
                  </a:solidFill>
                  <a:latin typeface="Source Sans 3" panose="020B0303030403020204" pitchFamily="34" charset="0"/>
                  <a:cs typeface="Arial" panose="020B0604020202020204" pitchFamily="34" charset="0"/>
                </a:rPr>
                <a:t>Συμβούλιο της Ευρωπαϊκής Ένωσης</a:t>
              </a:r>
            </a:p>
            <a:p>
              <a:pPr eaLnBrk="1" hangingPunct="1">
                <a:spcBef>
                  <a:spcPts val="100"/>
                </a:spcBef>
                <a:spcAft>
                  <a:spcPts val="600"/>
                </a:spcAft>
                <a:buFontTx/>
                <a:buNone/>
                <a:defRPr/>
              </a:pPr>
              <a:r>
                <a:rPr lang="el-GR" sz="1400">
                  <a:solidFill>
                    <a:schemeClr val="accent6"/>
                  </a:solidFill>
                  <a:latin typeface="Source Sans 3" panose="020B0303030403020204" pitchFamily="34" charset="0"/>
                  <a:cs typeface="Arial" panose="020B0604020202020204" pitchFamily="34" charset="0"/>
                </a:rPr>
                <a:t>Γενική Γραμματεία</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800" i="1">
                <a:solidFill>
                  <a:schemeClr val="tx2"/>
                </a:solidFill>
                <a:latin typeface="Source Serif 4 14pt" panose="02040603050405020204" pitchFamily="18" charset="0"/>
                <a:ea typeface="Source Serif 4 14pt" panose="02040603050405020204" pitchFamily="18" charset="0"/>
              </a:rPr>
              <a:t>Δέσμη μαθημάτων αγωγής του πολίτη</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21" name="Rectangle 20">
            <a:extLst>
              <a:ext uri="{FF2B5EF4-FFF2-40B4-BE49-F238E27FC236}">
                <a16:creationId xmlns:a16="http://schemas.microsoft.com/office/drawing/2014/main" id="{C736E141-C0D8-6B75-2B5F-85243A0BFC9E}"/>
              </a:ext>
            </a:extLst>
          </p:cNvPr>
          <p:cNvSpPr/>
          <p:nvPr/>
        </p:nvSpPr>
        <p:spPr>
          <a:xfrm>
            <a:off x="7535008" y="2652880"/>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23" name="Picture 22">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3834" y="970858"/>
            <a:ext cx="1591741" cy="1591741"/>
          </a:xfrm>
          <a:prstGeom prst="rect">
            <a:avLst/>
          </a:prstGeom>
        </p:spPr>
      </p:pic>
      <p:pic>
        <p:nvPicPr>
          <p:cNvPr id="25" name="Picture 24">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3834" y="2657452"/>
            <a:ext cx="1608620" cy="1608620"/>
          </a:xfrm>
          <a:prstGeom prst="rect">
            <a:avLst/>
          </a:prstGeom>
        </p:spPr>
      </p:pic>
      <p:pic>
        <p:nvPicPr>
          <p:cNvPr id="30" name="Picture 2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01619" y="2652880"/>
            <a:ext cx="1600943" cy="1600943"/>
          </a:xfrm>
          <a:prstGeom prst="rect">
            <a:avLst/>
          </a:prstGeom>
        </p:spPr>
      </p:pic>
      <p:pic>
        <p:nvPicPr>
          <p:cNvPr id="32" name="Picture 31">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619" y="4351692"/>
            <a:ext cx="1608620" cy="1608620"/>
          </a:xfrm>
          <a:prstGeom prst="rect">
            <a:avLst/>
          </a:prstGeom>
        </p:spPr>
      </p:pic>
      <p:pic>
        <p:nvPicPr>
          <p:cNvPr id="33" name="Picture 3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901619" y="6058181"/>
            <a:ext cx="1608620" cy="824171"/>
          </a:xfrm>
          <a:prstGeom prst="rect">
            <a:avLst/>
          </a:prstGeom>
        </p:spPr>
      </p:pic>
      <p:pic>
        <p:nvPicPr>
          <p:cNvPr id="34" name="Picture 33">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81727" y="4351692"/>
            <a:ext cx="610273" cy="1608619"/>
          </a:xfrm>
          <a:prstGeom prst="rect">
            <a:avLst/>
          </a:prstGeom>
        </p:spPr>
      </p:pic>
      <p:pic>
        <p:nvPicPr>
          <p:cNvPr id="35" name="Picture 34">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81727" y="2669759"/>
            <a:ext cx="610273" cy="1591741"/>
          </a:xfrm>
          <a:prstGeom prst="rect">
            <a:avLst/>
          </a:prstGeom>
        </p:spPr>
      </p:pic>
      <p:pic>
        <p:nvPicPr>
          <p:cNvPr id="36" name="Picture 35">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70673" y="4351692"/>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l-GR" sz="4400">
                <a:solidFill>
                  <a:srgbClr val="003399"/>
                </a:solidFill>
              </a:rPr>
              <a:t>Η επιρροή της χώρας μας στην ΕΕ</a:t>
            </a:r>
          </a:p>
          <a:p>
            <a:pPr>
              <a:lnSpc>
                <a:spcPts val="3000"/>
              </a:lnSpc>
            </a:pPr>
            <a:r>
              <a:rPr lang="el-GR"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el-GR" sz="3200" b="1">
                <a:solidFill>
                  <a:srgbClr val="003399"/>
                </a:solidFill>
                <a:ea typeface="Arial" charset="0"/>
                <a:cs typeface="Arial" charset="0"/>
              </a:rPr>
              <a:t>_______</a:t>
            </a:r>
          </a:p>
          <a:p>
            <a:pPr marL="742950" indent="-742950" algn="l">
              <a:buAutoNum type="arabicPeriod"/>
            </a:pPr>
            <a:r>
              <a:rPr lang="el-GR" sz="3200" b="1">
                <a:solidFill>
                  <a:srgbClr val="003399"/>
                </a:solidFill>
                <a:ea typeface="Arial" charset="0"/>
                <a:cs typeface="Arial" charset="0"/>
              </a:rPr>
              <a:t>_______</a:t>
            </a:r>
          </a:p>
          <a:p>
            <a:pPr marL="742950" indent="-742950" algn="l">
              <a:buAutoNum type="arabicPeriod"/>
            </a:pPr>
            <a:r>
              <a:rPr lang="el-GR"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el-GR" sz="2400"/>
              <a:t>Φαγητό</a:t>
            </a:r>
          </a:p>
          <a:p>
            <a:pPr>
              <a:buClrTx/>
              <a:buSzPct val="100000"/>
              <a:buFont typeface="System Font Regular"/>
              <a:buChar char="→"/>
            </a:pPr>
            <a:r>
              <a:rPr lang="el-GR" sz="2400"/>
              <a:t>Αγορές </a:t>
            </a:r>
          </a:p>
          <a:p>
            <a:pPr>
              <a:buClrTx/>
              <a:buSzPct val="100000"/>
              <a:buFont typeface="System Font Regular"/>
              <a:buChar char="→"/>
            </a:pPr>
            <a:r>
              <a:rPr lang="el-GR" sz="2400"/>
              <a:t>Διαδίκτυο</a:t>
            </a:r>
          </a:p>
          <a:p>
            <a:pPr>
              <a:buClrTx/>
              <a:buSzPct val="100000"/>
              <a:buFont typeface="System Font Regular"/>
              <a:buChar char="→"/>
            </a:pPr>
            <a:r>
              <a:rPr lang="el-GR" sz="2400"/>
              <a:t>Φυσικό περιβάλλον</a:t>
            </a:r>
          </a:p>
          <a:p>
            <a:pPr>
              <a:buClrTx/>
              <a:buSzPct val="100000"/>
              <a:buFont typeface="System Font Regular"/>
              <a:buChar char="→"/>
            </a:pPr>
            <a:r>
              <a:rPr lang="el-GR" sz="2400"/>
              <a:t>Υγεία</a:t>
            </a:r>
          </a:p>
          <a:p>
            <a:pPr>
              <a:buClrTx/>
              <a:buSzPct val="100000"/>
              <a:buFont typeface="System Font Regular"/>
              <a:buChar char="→"/>
            </a:pPr>
            <a:r>
              <a:rPr lang="el-GR" sz="2400"/>
              <a:t>Καριέρα</a:t>
            </a:r>
          </a:p>
          <a:p>
            <a:pPr>
              <a:buClrTx/>
              <a:buSzPct val="100000"/>
              <a:buFont typeface="System Font Regular"/>
              <a:buChar char="→"/>
            </a:pPr>
            <a:r>
              <a:rPr lang="el-GR" sz="2400"/>
              <a:t>Χρήματα</a:t>
            </a:r>
          </a:p>
          <a:p>
            <a:pPr>
              <a:buClrTx/>
              <a:buSzPct val="100000"/>
              <a:buFont typeface="System Font Regular"/>
              <a:buChar char="→"/>
            </a:pPr>
            <a:r>
              <a:rPr lang="el-GR" sz="2400"/>
              <a:t>Ταξίδια </a:t>
            </a:r>
          </a:p>
          <a:p>
            <a:pPr>
              <a:buClrTx/>
              <a:buSzPct val="100000"/>
              <a:buFont typeface="System Font Regular"/>
              <a:buChar char="→"/>
            </a:pPr>
            <a:r>
              <a:rPr lang="el-GR" sz="2400"/>
              <a:t>Αξίες</a:t>
            </a:r>
          </a:p>
          <a:p>
            <a:pPr>
              <a:buClrTx/>
              <a:buSzPct val="100000"/>
              <a:buFont typeface="System Font Regular"/>
              <a:buChar char="→"/>
            </a:pPr>
            <a:r>
              <a:rPr lang="el-GR" sz="2400"/>
              <a:t>Ασφάλεια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el-GR"/>
              <a:t>Κατάταξη των δικών σας προτεραιοτήτων</a:t>
            </a:r>
          </a:p>
          <a:p>
            <a:pPr>
              <a:lnSpc>
                <a:spcPts val="3000"/>
              </a:lnSpc>
            </a:pPr>
            <a:r>
              <a:rPr lang="el-GR">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pPr marL="504000">
              <a:spcBef>
                <a:spcPts val="600"/>
              </a:spcBef>
            </a:pPr>
            <a:r>
              <a:rPr lang="el-GR" sz="1800" dirty="0"/>
              <a:t>Κάθε πέντε χρόνια ξεκινά νέος νομοθετικός κύκλος.</a:t>
            </a:r>
            <a:br>
              <a:rPr lang="el-GR" sz="1800" dirty="0"/>
            </a:br>
            <a:endParaRPr lang="el-GR" sz="1800" dirty="0"/>
          </a:p>
          <a:p>
            <a:pPr>
              <a:spcBef>
                <a:spcPts val="600"/>
              </a:spcBef>
            </a:pPr>
            <a:r>
              <a:rPr lang="el-GR" sz="1800" dirty="0"/>
              <a:t>Το Ευρωπαϊκό Συμβούλιο συνέρχεται για να συζητήσει τις προτεραιότητες σε σύνοδο κορυφής της ΕΕ. Οι 27 αρχηγοί κρατών ή κυβερνήσεων συμφωνούν επί στρατηγικού θεματολογίου.</a:t>
            </a:r>
            <a:br>
              <a:rPr lang="el-GR" sz="1800" dirty="0"/>
            </a:br>
            <a:endParaRPr lang="el-GR" sz="1800" dirty="0"/>
          </a:p>
          <a:p>
            <a:pPr>
              <a:spcBef>
                <a:spcPts val="600"/>
              </a:spcBef>
            </a:pPr>
            <a:r>
              <a:rPr lang="el-GR" sz="1800" dirty="0"/>
              <a:t>Το στρατηγικό θεματολόγιο καθορίζει πολιτικές κατευθυντήριες γραμμές στις οποίες βασίζονται οι εργασίες της Ευρωπαϊκής Επιτροπής.</a:t>
            </a:r>
            <a:br>
              <a:rPr lang="el-GR" sz="1800" dirty="0"/>
            </a:br>
            <a:endParaRPr lang="el-GR" sz="1800" dirty="0"/>
          </a:p>
          <a:p>
            <a:pPr>
              <a:spcBef>
                <a:spcPts val="600"/>
              </a:spcBef>
            </a:pPr>
            <a:r>
              <a:rPr lang="el-GR" sz="1800" dirty="0"/>
              <a:t>Κάθε έξι μήνες, το κράτος μέλος που ασκεί την Προεδρία θέτει τις δικές του προτεραιότητες, οι οποίες καθορίζονται σύμφωνα με κρίσιμα ζητήματα που αντιμετωπίζει η ΕΕ.</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el-GR"/>
              <a:t>Πώς καθορίζονται οι προτεραιότητες της ΕΕ</a:t>
            </a:r>
          </a:p>
          <a:p>
            <a:pPr>
              <a:lnSpc>
                <a:spcPts val="3000"/>
              </a:lnSpc>
            </a:pPr>
            <a:r>
              <a:rPr lang="el-GR">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el-GR" sz="1600" b="1" dirty="0"/>
              <a:t>Ελεύθερη και δημοκρατική Ευρώπη</a:t>
            </a:r>
          </a:p>
          <a:p>
            <a:r>
              <a:rPr lang="el-GR" sz="1600" dirty="0">
                <a:sym typeface="Wingdings" panose="05000000000000000000" pitchFamily="2" charset="2"/>
              </a:rPr>
              <a:t></a:t>
            </a:r>
            <a:r>
              <a:rPr lang="el-GR" sz="1600" dirty="0"/>
              <a:t> προάσπιση των ευρωπαϊκών αξιών εντός της ΕΕ</a:t>
            </a:r>
          </a:p>
          <a:p>
            <a:r>
              <a:rPr lang="el-GR" sz="1600" dirty="0">
                <a:sym typeface="Wingdings" panose="05000000000000000000" pitchFamily="2" charset="2"/>
              </a:rPr>
              <a:t></a:t>
            </a:r>
            <a:r>
              <a:rPr lang="el-GR" sz="1600" dirty="0"/>
              <a:t> σεβασμός των αξιών της ΕΕ σε παγκόσμιο επίπεδο</a:t>
            </a:r>
          </a:p>
          <a:p>
            <a:endParaRPr lang="en-US" sz="1600" dirty="0"/>
          </a:p>
          <a:p>
            <a:r>
              <a:rPr lang="el-GR" sz="1600" b="1" dirty="0"/>
              <a:t>Ισχυρή και ασφαλής Ευρώπη</a:t>
            </a:r>
          </a:p>
          <a:p>
            <a:r>
              <a:rPr lang="el-GR" sz="1600" dirty="0">
                <a:sym typeface="Wingdings" panose="05000000000000000000" pitchFamily="2" charset="2"/>
              </a:rPr>
              <a:t></a:t>
            </a:r>
            <a:r>
              <a:rPr lang="el-GR" sz="1600" dirty="0"/>
              <a:t> εξασφάλιση συνεκτικής και βαρύνουσας εξωτερικής δράσης</a:t>
            </a:r>
          </a:p>
          <a:p>
            <a:r>
              <a:rPr lang="el-GR" sz="1600" dirty="0">
                <a:sym typeface="Wingdings" panose="05000000000000000000" pitchFamily="2" charset="2"/>
              </a:rPr>
              <a:t></a:t>
            </a:r>
            <a:r>
              <a:rPr lang="el-GR" sz="1600" dirty="0"/>
              <a:t> ενίσχυση της ασφάλειας και της άμυνας της ΕΕ και προστασία των πολιτών της ΕΕ</a:t>
            </a:r>
          </a:p>
          <a:p>
            <a:r>
              <a:rPr lang="el-GR" sz="1600" dirty="0">
                <a:sym typeface="Wingdings" panose="05000000000000000000" pitchFamily="2" charset="2"/>
              </a:rPr>
              <a:t></a:t>
            </a:r>
            <a:r>
              <a:rPr lang="el-GR" sz="1600" dirty="0"/>
              <a:t> προετοιμασία για μια μεγαλύτερη και ισχυρότερη Ένωση</a:t>
            </a:r>
          </a:p>
          <a:p>
            <a:r>
              <a:rPr lang="el-GR" sz="1600" dirty="0">
                <a:sym typeface="Wingdings" panose="05000000000000000000" pitchFamily="2" charset="2"/>
              </a:rPr>
              <a:t></a:t>
            </a:r>
            <a:r>
              <a:rPr lang="el-GR" sz="1600" dirty="0"/>
              <a:t> υιοθέτηση μιας ολοκληρωμένης προσέγγισης για τη μετανάστευση και για  τη διαχείριση των συνόρων</a:t>
            </a:r>
          </a:p>
          <a:p>
            <a:endParaRPr lang="en-US" sz="1600" dirty="0"/>
          </a:p>
          <a:p>
            <a:r>
              <a:rPr lang="el-GR" sz="1600" b="1" dirty="0"/>
              <a:t>Ευημερούσα και ανταγωνιστική Ευρώπη</a:t>
            </a:r>
          </a:p>
          <a:p>
            <a:r>
              <a:rPr lang="el-GR" sz="1600" dirty="0">
                <a:sym typeface="Wingdings" panose="05000000000000000000" pitchFamily="2" charset="2"/>
              </a:rPr>
              <a:t></a:t>
            </a:r>
            <a:r>
              <a:rPr lang="el-GR" sz="1600" dirty="0"/>
              <a:t> τόνωση της ανταγωνιστικότητας της ΕΕ</a:t>
            </a:r>
          </a:p>
          <a:p>
            <a:r>
              <a:rPr lang="el-GR" sz="1600" dirty="0">
                <a:sym typeface="Wingdings" panose="05000000000000000000" pitchFamily="2" charset="2"/>
              </a:rPr>
              <a:t></a:t>
            </a:r>
            <a:r>
              <a:rPr lang="el-GR" sz="1600" dirty="0"/>
              <a:t> εξασφάλιση της επιτυχίας της πράσινης και της ψηφιακής μετάβασης</a:t>
            </a:r>
          </a:p>
          <a:p>
            <a:pPr marL="285750" indent="-285750">
              <a:buFont typeface="Wingdings" panose="05000000000000000000" pitchFamily="2" charset="2"/>
              <a:buChar char="à"/>
            </a:pPr>
            <a:r>
              <a:rPr lang="el-GR" sz="1600" dirty="0"/>
              <a:t>προαγωγή φιλικού προς την καινοτομία και τις επιχειρήσεις περιβάλλοντος</a:t>
            </a:r>
          </a:p>
          <a:p>
            <a:pPr marL="285750" indent="-285750">
              <a:buFont typeface="Wingdings" panose="05000000000000000000" pitchFamily="2" charset="2"/>
              <a:buChar char="à"/>
            </a:pPr>
            <a:r>
              <a:rPr lang="el-GR" sz="1600" dirty="0"/>
              <a:t>πρόοδος για όλους</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el-GR"/>
              <a:t>Προτεραιότητες της ΕΕ για την περίοδο 2024-2029</a:t>
            </a:r>
          </a:p>
          <a:p>
            <a:pPr>
              <a:lnSpc>
                <a:spcPts val="3000"/>
              </a:lnSpc>
            </a:pPr>
            <a:r>
              <a:rPr lang="el-GR">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el-GR"/>
              <a:t>Συνεργασία 27 χωρών της ΕΕ</a:t>
            </a:r>
          </a:p>
          <a:p>
            <a:pPr>
              <a:lnSpc>
                <a:spcPts val="3000"/>
              </a:lnSpc>
            </a:pPr>
            <a:r>
              <a:rPr lang="el-GR">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278406" cy="2073329"/>
          </a:xfrm>
        </p:spPr>
        <p:txBody>
          <a:bodyPr/>
          <a:lstStyle/>
          <a:p>
            <a:r>
              <a:rPr lang="el-GR" dirty="0"/>
              <a:t>Κάθε έξι μήνες, ένα κράτος μέλος αναλαμβάνει την Προεδρία. </a:t>
            </a:r>
          </a:p>
          <a:p>
            <a:r>
              <a:rPr lang="el-GR" dirty="0"/>
              <a:t>Η τελευταία φορά που </a:t>
            </a:r>
            <a:r>
              <a:rPr lang="el-GR" b="1" dirty="0"/>
              <a:t>[η χώρα σας]</a:t>
            </a:r>
            <a:r>
              <a:rPr lang="el-GR" dirty="0"/>
              <a:t> άσκησε την Προεδρία ήταν το </a:t>
            </a:r>
            <a:r>
              <a:rPr lang="el-GR" b="1" dirty="0"/>
              <a:t>[έτος]</a:t>
            </a:r>
            <a:r>
              <a:rPr lang="el-GR" dirty="0"/>
              <a:t>.</a:t>
            </a:r>
          </a:p>
          <a:p>
            <a:r>
              <a:rPr lang="el-GR" dirty="0"/>
              <a:t>Η επόμενη φορά </a:t>
            </a:r>
            <a:r>
              <a:rPr lang="el-GR" b="1" dirty="0"/>
              <a:t>[η χώρα σας]</a:t>
            </a:r>
            <a:r>
              <a:rPr lang="el-GR" dirty="0"/>
              <a:t> θα ασκήσει την Προεδρία είναι το </a:t>
            </a:r>
            <a:r>
              <a:rPr lang="el-GR" b="1" dirty="0"/>
              <a:t>[έτος]</a:t>
            </a:r>
            <a:r>
              <a:rPr lang="el-GR" dirty="0"/>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el-GR" sz="3200" b="1">
                <a:solidFill>
                  <a:schemeClr val="tx1"/>
                </a:solidFill>
              </a:rPr>
              <a:t>Εκ περιτροπής Προεδρία της Ευρωπαϊκής Ένωσης</a:t>
            </a:r>
          </a:p>
          <a:p>
            <a:pPr marL="12700" indent="0">
              <a:lnSpc>
                <a:spcPts val="3000"/>
              </a:lnSpc>
              <a:buNone/>
            </a:pPr>
            <a:r>
              <a:rPr lang="el-GR"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sz="1800">
                <a:latin typeface="Source Sans 3" panose="020B0303030403020204" pitchFamily="34" charset="0"/>
                <a:hlinkClick r:id="rId3"/>
              </a:rPr>
              <a:t>https://newsroom.consilium.europa.eu/events/20150629-what-is-the-council-presidency-and-how-does-it-work/106943-what-is-the-council-presidency-and-how-does-it-work-20150629</a:t>
            </a:r>
            <a:r>
              <a:rPr lang="el-GR"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el-GR"/>
              <a:t>Παρακολουθήστε στον παρακάτω σύνδεσμο:</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el-GR"/>
              <a:t>Ευχαριστούμε για τη συμμετοχή σας!</a:t>
            </a:r>
          </a:p>
          <a:p>
            <a:pPr>
              <a:lnSpc>
                <a:spcPts val="3000"/>
              </a:lnSpc>
            </a:pPr>
            <a:r>
              <a:rPr lang="el-GR">
                <a:solidFill>
                  <a:schemeClr val="accent2"/>
                </a:solidFill>
              </a:rPr>
              <a:t>⸺</a:t>
            </a:r>
          </a:p>
          <a:p>
            <a:pPr marL="0" lvl="1" indent="0">
              <a:buNone/>
            </a:pPr>
            <a:r>
              <a:rPr lang="el-GR" sz="2800" i="1">
                <a:solidFill>
                  <a:schemeClr val="tx1"/>
                </a:solidFill>
                <a:latin typeface="Source Serif 4 14pt" panose="02040603050405020204" pitchFamily="18" charset="0"/>
                <a:ea typeface="Source Serif 4 14pt" panose="02040603050405020204" pitchFamily="18" charset="0"/>
              </a:rPr>
              <a:t>Τι μάθατε σήμερα;</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387642" cy="1200329"/>
          </a:xfrm>
          <a:prstGeom prst="rect">
            <a:avLst/>
          </a:prstGeom>
          <a:noFill/>
        </p:spPr>
        <p:txBody>
          <a:bodyPr wrap="square">
            <a:spAutoFit/>
          </a:bodyPr>
          <a:lstStyle/>
          <a:p>
            <a:r>
              <a:rPr lang="el-GR" sz="2400" b="1">
                <a:latin typeface="Source Sans 3" panose="020B0303030403020204" pitchFamily="34" charset="0"/>
              </a:rPr>
              <a:t>27</a:t>
            </a:r>
            <a:br>
              <a:rPr lang="el-GR" sz="2400">
                <a:latin typeface="Source Sans 3" panose="020B0303030403020204" pitchFamily="34" charset="0"/>
              </a:rPr>
            </a:br>
            <a:r>
              <a:rPr lang="el-GR" sz="2400">
                <a:latin typeface="Source Sans 3" panose="020B0303030403020204" pitchFamily="34" charset="0"/>
              </a:rPr>
              <a:t>κράτη μέλη</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0" y="3364446"/>
            <a:ext cx="1908219" cy="1200329"/>
          </a:xfrm>
          <a:prstGeom prst="rect">
            <a:avLst/>
          </a:prstGeom>
          <a:noFill/>
        </p:spPr>
        <p:txBody>
          <a:bodyPr wrap="square">
            <a:spAutoFit/>
          </a:bodyPr>
          <a:lstStyle/>
          <a:p>
            <a:r>
              <a:rPr lang="el-GR" sz="2400" b="1" dirty="0">
                <a:latin typeface="Source Sans 3" panose="020B0303030403020204" pitchFamily="34" charset="0"/>
              </a:rPr>
              <a:t>446</a:t>
            </a:r>
            <a:br>
              <a:rPr lang="el-GR" sz="2400" b="1" dirty="0">
                <a:latin typeface="Source Sans 3" panose="020B0303030403020204" pitchFamily="34" charset="0"/>
              </a:rPr>
            </a:br>
            <a:r>
              <a:rPr lang="el-GR" sz="2400" dirty="0">
                <a:latin typeface="Source Sans 3" panose="020B0303030403020204" pitchFamily="34" charset="0"/>
              </a:rPr>
              <a:t>εκατομμύρια </a:t>
            </a:r>
            <a:br>
              <a:rPr lang="el-GR" sz="2400" dirty="0">
                <a:latin typeface="Source Sans 3" panose="020B0303030403020204" pitchFamily="34" charset="0"/>
              </a:rPr>
            </a:br>
            <a:r>
              <a:rPr lang="el-GR" sz="2400" dirty="0">
                <a:latin typeface="Source Sans 3" panose="020B0303030403020204" pitchFamily="34" charset="0"/>
              </a:rPr>
              <a:t>πολίτες</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el-GR" sz="2400" b="1" dirty="0">
                <a:latin typeface="Source Sans 3" panose="020B0303030403020204" pitchFamily="34" charset="0"/>
              </a:rPr>
              <a:t>24</a:t>
            </a:r>
            <a:br>
              <a:rPr lang="el-GR" sz="2400" b="1">
                <a:latin typeface="Source Sans 3" panose="020B0303030403020204" pitchFamily="34" charset="0"/>
              </a:rPr>
            </a:br>
            <a:r>
              <a:rPr lang="el-GR" sz="2400">
                <a:latin typeface="Source Sans 3" panose="020B0303030403020204" pitchFamily="34" charset="0"/>
              </a:rPr>
              <a:t>επίσημες</a:t>
            </a:r>
            <a:br>
              <a:rPr lang="el-GR" sz="2400">
                <a:latin typeface="Source Sans 3" panose="020B0303030403020204" pitchFamily="34" charset="0"/>
              </a:rPr>
            </a:br>
            <a:r>
              <a:rPr lang="el-GR" sz="2400">
                <a:latin typeface="Source Sans 3" panose="020B0303030403020204" pitchFamily="34" charset="0"/>
              </a:rPr>
              <a:t>γλώσσες</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el-GR"/>
              <a:t>Βρίσκοντας λύσεις σε διασυνοριακά προβλήματα</a:t>
            </a:r>
          </a:p>
          <a:p>
            <a:pPr>
              <a:lnSpc>
                <a:spcPts val="3000"/>
              </a:lnSpc>
            </a:pPr>
            <a:r>
              <a:rPr lang="el-GR">
                <a:solidFill>
                  <a:schemeClr val="accent2"/>
                </a:solidFill>
              </a:rPr>
              <a:t>⸺</a:t>
            </a:r>
          </a:p>
        </p:txBody>
      </p:sp>
      <p:grpSp>
        <p:nvGrpSpPr>
          <p:cNvPr id="5" name="Group 4">
            <a:extLst>
              <a:ext uri="{FF2B5EF4-FFF2-40B4-BE49-F238E27FC236}">
                <a16:creationId xmlns:a16="http://schemas.microsoft.com/office/drawing/2014/main" id="{0F85648A-6CAC-E596-208E-23CF9871BF95}"/>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3AF08C00-0CB6-1F01-81BD-06A552D31295}"/>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Μάλτα</a:t>
              </a:r>
            </a:p>
          </p:txBody>
        </p:sp>
        <p:sp>
          <p:nvSpPr>
            <p:cNvPr id="7" name="Oval 2">
              <a:extLst>
                <a:ext uri="{FF2B5EF4-FFF2-40B4-BE49-F238E27FC236}">
                  <a16:creationId xmlns:a16="http://schemas.microsoft.com/office/drawing/2014/main" id="{F9C1D437-09F9-AFB3-0644-655C869417F8}"/>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DF60241D-07CC-F5DB-D6F5-F5FDEED11CA1}"/>
              </a:ext>
            </a:extLst>
          </p:cNvPr>
          <p:cNvGrpSpPr/>
          <p:nvPr/>
        </p:nvGrpSpPr>
        <p:grpSpPr>
          <a:xfrm>
            <a:off x="560227" y="870397"/>
            <a:ext cx="8491791" cy="5686144"/>
            <a:chOff x="560227" y="774145"/>
            <a:chExt cx="8491791" cy="5686144"/>
          </a:xfrm>
        </p:grpSpPr>
        <p:pic>
          <p:nvPicPr>
            <p:cNvPr id="9" name="Graphic 8">
              <a:extLst>
                <a:ext uri="{FF2B5EF4-FFF2-40B4-BE49-F238E27FC236}">
                  <a16:creationId xmlns:a16="http://schemas.microsoft.com/office/drawing/2014/main" id="{A2C85E1C-7CCF-1B3F-3F63-2FD1349CBD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685AA41C-9AAF-0761-413D-1B4D913BC99F}"/>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22EAFB45-2D1C-D2C2-2959-B71CCAA76BFD}"/>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77B3E9BB-81EB-7ADD-670D-9B76837A374A}"/>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11D15C80-44E3-411B-474F-8E775D0826E2}"/>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9B276BCE-7912-08DC-3732-9DE1734600A2}"/>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4C5765AB-E611-BE7A-EBAD-24C0351AF3E4}"/>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6D76F895-E17E-6777-2A10-AB5BAA451896}"/>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2E8C31DC-8761-D8BE-A752-24C2CB83539D}"/>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C7AF2500-B707-5BE3-A957-A5E1D01C6728}"/>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0C114825-81D6-E742-DD68-AA8E175FAF5C}"/>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39D14C50-A6B4-D68B-09A7-928D3672EFCA}"/>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3B4990F2-6DED-BBFC-80C6-82CC66B5D839}"/>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B054D7DC-EFA8-AA2F-990E-C2827BFD711D}"/>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C52A5255-29CC-3F1D-B840-51E896B7D123}"/>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48C77A25-A83B-AB1E-571B-972911172E85}"/>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8D60A513-2608-5DC5-2EF6-1CC64D1FAEB5}"/>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6CD97BB3-084A-957C-F8AF-24E115D70A14}"/>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069BA17B-AA29-6806-3038-CE0B8FF45D65}"/>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6CB488F3-85EF-38EC-9204-94DA1749AD56}"/>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C1CCA901-6DCB-0AC7-8592-696EE62A0E5A}"/>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5FA4B3FD-FAC1-7934-6C7E-C9C03CD96C00}"/>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FF4C102B-6A46-D81D-AC35-061F057EF82E}"/>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668508CB-35B6-494C-C73C-F8BEF2EBE0FC}"/>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9972806B-5DDD-D612-6B6A-753287185886}"/>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E9484A53-9856-E11F-A80C-AD64010FF894}"/>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16D71E13-FA2F-FA5A-7155-1F16AAA6996F}"/>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40AC5F15-E0F6-01BB-61B7-5C54366DB94A}"/>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23E09406-A2D9-6257-1CF3-0889EFFDD66C}"/>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F9ABBB07-F33D-DAA9-8D6D-43ACB5D44C20}"/>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6B18C771-B38A-7081-A4AC-409EF70A8E84}"/>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E7BB7BC9-2850-851B-D6F8-82A028A9375B}"/>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CD3B9B48-59FF-EC53-D294-64EEE16B12E1}"/>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C6741708-61F5-49D9-181D-3A2A5F46A782}"/>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EE1C7652-7771-3646-AF82-5A13A8EAACA1}"/>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FA07AA02-0F8A-7BED-797C-1A2166A4D011}"/>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854D1650-34E6-2D17-7AA0-6762D1ED291C}"/>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02D563F9-E754-2D87-D7E6-B5BB11AD63B2}"/>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84C892B0-B78B-0450-9F52-C9FC1C706269}"/>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D42120F8-2E6D-2A89-FBDF-CAA9BE77C922}"/>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88692A7C-510B-2DAC-A934-0DD09CE12496}"/>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63179231-4E70-5616-47C9-1A1E6EFCE8C2}"/>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8F98EDFA-2A09-1BCD-C052-BAA25A4CB1A5}"/>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Φινλανδία</a:t>
                  </a:r>
                </a:p>
              </p:txBody>
            </p:sp>
            <p:sp>
              <p:nvSpPr>
                <p:cNvPr id="19" name="TextBox 18">
                  <a:extLst>
                    <a:ext uri="{FF2B5EF4-FFF2-40B4-BE49-F238E27FC236}">
                      <a16:creationId xmlns:a16="http://schemas.microsoft.com/office/drawing/2014/main" id="{60D8833C-62D1-8080-A1D3-2E431E544186}"/>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Σουηδία</a:t>
                  </a:r>
                </a:p>
              </p:txBody>
            </p:sp>
            <p:sp>
              <p:nvSpPr>
                <p:cNvPr id="20" name="TextBox 19">
                  <a:extLst>
                    <a:ext uri="{FF2B5EF4-FFF2-40B4-BE49-F238E27FC236}">
                      <a16:creationId xmlns:a16="http://schemas.microsoft.com/office/drawing/2014/main" id="{AC13DA15-A420-AEA4-26E0-BF66FD85704D}"/>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Εσθονία</a:t>
                  </a:r>
                </a:p>
              </p:txBody>
            </p:sp>
            <p:sp>
              <p:nvSpPr>
                <p:cNvPr id="21" name="TextBox 20">
                  <a:extLst>
                    <a:ext uri="{FF2B5EF4-FFF2-40B4-BE49-F238E27FC236}">
                      <a16:creationId xmlns:a16="http://schemas.microsoft.com/office/drawing/2014/main" id="{2BF4CEB6-3DA6-094E-8F0C-E98BB06B2B83}"/>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Λετονία</a:t>
                  </a:r>
                </a:p>
              </p:txBody>
            </p:sp>
            <p:sp>
              <p:nvSpPr>
                <p:cNvPr id="22" name="TextBox 21">
                  <a:extLst>
                    <a:ext uri="{FF2B5EF4-FFF2-40B4-BE49-F238E27FC236}">
                      <a16:creationId xmlns:a16="http://schemas.microsoft.com/office/drawing/2014/main" id="{3E18AC00-CFFF-923C-BDB7-A6095C3C167C}"/>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Λιθουανία</a:t>
                  </a:r>
                </a:p>
              </p:txBody>
            </p:sp>
            <p:sp>
              <p:nvSpPr>
                <p:cNvPr id="23" name="TextBox 22">
                  <a:extLst>
                    <a:ext uri="{FF2B5EF4-FFF2-40B4-BE49-F238E27FC236}">
                      <a16:creationId xmlns:a16="http://schemas.microsoft.com/office/drawing/2014/main" id="{25F9EE9A-4967-8A56-A5F2-E28F1BD4B707}"/>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Ρουμανία</a:t>
                  </a:r>
                </a:p>
              </p:txBody>
            </p:sp>
            <p:sp>
              <p:nvSpPr>
                <p:cNvPr id="24" name="TextBox 23">
                  <a:extLst>
                    <a:ext uri="{FF2B5EF4-FFF2-40B4-BE49-F238E27FC236}">
                      <a16:creationId xmlns:a16="http://schemas.microsoft.com/office/drawing/2014/main" id="{0559C60C-3787-27C3-1318-008FBDD762DD}"/>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Ουγγαρία</a:t>
                  </a:r>
                </a:p>
              </p:txBody>
            </p:sp>
            <p:sp>
              <p:nvSpPr>
                <p:cNvPr id="25" name="TextBox 24">
                  <a:extLst>
                    <a:ext uri="{FF2B5EF4-FFF2-40B4-BE49-F238E27FC236}">
                      <a16:creationId xmlns:a16="http://schemas.microsoft.com/office/drawing/2014/main" id="{A8F37A33-1B11-6FD2-A4AC-582ACBF064C9}"/>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Κροατία</a:t>
                  </a:r>
                </a:p>
              </p:txBody>
            </p:sp>
            <p:sp>
              <p:nvSpPr>
                <p:cNvPr id="26" name="TextBox 25">
                  <a:extLst>
                    <a:ext uri="{FF2B5EF4-FFF2-40B4-BE49-F238E27FC236}">
                      <a16:creationId xmlns:a16="http://schemas.microsoft.com/office/drawing/2014/main" id="{F6647091-5AAF-C172-3D20-C42DB9DE48A7}"/>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Ελλάδα</a:t>
                  </a:r>
                </a:p>
              </p:txBody>
            </p:sp>
            <p:sp>
              <p:nvSpPr>
                <p:cNvPr id="27" name="TextBox 26">
                  <a:extLst>
                    <a:ext uri="{FF2B5EF4-FFF2-40B4-BE49-F238E27FC236}">
                      <a16:creationId xmlns:a16="http://schemas.microsoft.com/office/drawing/2014/main" id="{E3BE1C9C-9037-7542-9099-3F021154285C}"/>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Ιταλία</a:t>
                  </a:r>
                </a:p>
              </p:txBody>
            </p:sp>
            <p:sp>
              <p:nvSpPr>
                <p:cNvPr id="28" name="TextBox 27">
                  <a:extLst>
                    <a:ext uri="{FF2B5EF4-FFF2-40B4-BE49-F238E27FC236}">
                      <a16:creationId xmlns:a16="http://schemas.microsoft.com/office/drawing/2014/main" id="{56817929-8F87-1A91-A978-EB12C80CE5B6}"/>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Σλοβακία</a:t>
                  </a:r>
                </a:p>
              </p:txBody>
            </p:sp>
            <p:sp>
              <p:nvSpPr>
                <p:cNvPr id="29" name="TextBox 28">
                  <a:extLst>
                    <a:ext uri="{FF2B5EF4-FFF2-40B4-BE49-F238E27FC236}">
                      <a16:creationId xmlns:a16="http://schemas.microsoft.com/office/drawing/2014/main" id="{7A2B5070-BFA8-215E-3247-60BC8D4F4206}"/>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Τσεχία</a:t>
                  </a:r>
                </a:p>
              </p:txBody>
            </p:sp>
            <p:sp>
              <p:nvSpPr>
                <p:cNvPr id="30" name="TextBox 29">
                  <a:extLst>
                    <a:ext uri="{FF2B5EF4-FFF2-40B4-BE49-F238E27FC236}">
                      <a16:creationId xmlns:a16="http://schemas.microsoft.com/office/drawing/2014/main" id="{1208B1F0-12B5-2408-D32D-6CAD816CC980}"/>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Πολωνία</a:t>
                  </a:r>
                </a:p>
              </p:txBody>
            </p:sp>
            <p:sp>
              <p:nvSpPr>
                <p:cNvPr id="31" name="TextBox 30">
                  <a:extLst>
                    <a:ext uri="{FF2B5EF4-FFF2-40B4-BE49-F238E27FC236}">
                      <a16:creationId xmlns:a16="http://schemas.microsoft.com/office/drawing/2014/main" id="{A1D310A3-4FB2-7B1D-DAA2-EA3F88FAA057}"/>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Γαλλία</a:t>
                  </a:r>
                </a:p>
              </p:txBody>
            </p:sp>
            <p:sp>
              <p:nvSpPr>
                <p:cNvPr id="32" name="TextBox 31">
                  <a:extLst>
                    <a:ext uri="{FF2B5EF4-FFF2-40B4-BE49-F238E27FC236}">
                      <a16:creationId xmlns:a16="http://schemas.microsoft.com/office/drawing/2014/main" id="{CFE06039-8BC8-6692-1457-21246EFAAD4F}"/>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Ισπανία</a:t>
                  </a:r>
                </a:p>
              </p:txBody>
            </p:sp>
            <p:sp>
              <p:nvSpPr>
                <p:cNvPr id="34" name="TextBox 33">
                  <a:extLst>
                    <a:ext uri="{FF2B5EF4-FFF2-40B4-BE49-F238E27FC236}">
                      <a16:creationId xmlns:a16="http://schemas.microsoft.com/office/drawing/2014/main" id="{16E85F30-4488-A1AE-258A-99CC4DF14AC6}"/>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Πορτογαλία</a:t>
                  </a:r>
                </a:p>
              </p:txBody>
            </p:sp>
            <p:sp>
              <p:nvSpPr>
                <p:cNvPr id="35" name="TextBox 34">
                  <a:extLst>
                    <a:ext uri="{FF2B5EF4-FFF2-40B4-BE49-F238E27FC236}">
                      <a16:creationId xmlns:a16="http://schemas.microsoft.com/office/drawing/2014/main" id="{91C84772-86FA-4EDD-F786-FD5CEF88AE9D}"/>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Ιρλανδία</a:t>
                  </a:r>
                </a:p>
              </p:txBody>
            </p:sp>
            <p:sp>
              <p:nvSpPr>
                <p:cNvPr id="36" name="TextBox 35">
                  <a:extLst>
                    <a:ext uri="{FF2B5EF4-FFF2-40B4-BE49-F238E27FC236}">
                      <a16:creationId xmlns:a16="http://schemas.microsoft.com/office/drawing/2014/main" id="{34139210-E026-D632-F8AE-D1B0CB387E1E}"/>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Βέλγιο</a:t>
                  </a:r>
                </a:p>
              </p:txBody>
            </p:sp>
            <p:sp>
              <p:nvSpPr>
                <p:cNvPr id="37" name="TextBox 36">
                  <a:extLst>
                    <a:ext uri="{FF2B5EF4-FFF2-40B4-BE49-F238E27FC236}">
                      <a16:creationId xmlns:a16="http://schemas.microsoft.com/office/drawing/2014/main" id="{93963110-1933-7137-5DD2-8A2355CFFA0B}"/>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el-GR" sz="700">
                      <a:latin typeface="Arial" panose="020B0604020202020204" pitchFamily="34" charset="0"/>
                      <a:cs typeface="Arial" panose="020B0604020202020204" pitchFamily="34" charset="0"/>
                    </a:rPr>
                    <a:t>Σλοβενία</a:t>
                  </a:r>
                </a:p>
              </p:txBody>
            </p:sp>
            <p:sp>
              <p:nvSpPr>
                <p:cNvPr id="38" name="TextBox 37">
                  <a:extLst>
                    <a:ext uri="{FF2B5EF4-FFF2-40B4-BE49-F238E27FC236}">
                      <a16:creationId xmlns:a16="http://schemas.microsoft.com/office/drawing/2014/main" id="{8397EC3A-5254-8583-25A0-C6391222C645}"/>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Βουλγαρία</a:t>
                  </a:r>
                </a:p>
              </p:txBody>
            </p:sp>
            <p:sp>
              <p:nvSpPr>
                <p:cNvPr id="39" name="TextBox 38">
                  <a:extLst>
                    <a:ext uri="{FF2B5EF4-FFF2-40B4-BE49-F238E27FC236}">
                      <a16:creationId xmlns:a16="http://schemas.microsoft.com/office/drawing/2014/main" id="{0977FC31-73A4-3205-1371-92821BD76252}"/>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Γερμανία</a:t>
                  </a:r>
                </a:p>
              </p:txBody>
            </p:sp>
            <p:sp>
              <p:nvSpPr>
                <p:cNvPr id="40" name="TextBox 39">
                  <a:extLst>
                    <a:ext uri="{FF2B5EF4-FFF2-40B4-BE49-F238E27FC236}">
                      <a16:creationId xmlns:a16="http://schemas.microsoft.com/office/drawing/2014/main" id="{F1030C48-D4BF-B31E-E933-CA49BD7682F0}"/>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Αυστρία</a:t>
                  </a:r>
                </a:p>
              </p:txBody>
            </p:sp>
            <p:sp>
              <p:nvSpPr>
                <p:cNvPr id="41" name="TextBox 40">
                  <a:extLst>
                    <a:ext uri="{FF2B5EF4-FFF2-40B4-BE49-F238E27FC236}">
                      <a16:creationId xmlns:a16="http://schemas.microsoft.com/office/drawing/2014/main" id="{EE1BB328-6468-4C89-BE4C-CC23374C93EE}"/>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Κάτω Χώρες</a:t>
                  </a:r>
                </a:p>
              </p:txBody>
            </p:sp>
            <p:sp>
              <p:nvSpPr>
                <p:cNvPr id="42" name="TextBox 41">
                  <a:extLst>
                    <a:ext uri="{FF2B5EF4-FFF2-40B4-BE49-F238E27FC236}">
                      <a16:creationId xmlns:a16="http://schemas.microsoft.com/office/drawing/2014/main" id="{5E1603AB-E830-5AB0-4B76-76A97487B80A}"/>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Δανία</a:t>
                  </a:r>
                </a:p>
              </p:txBody>
            </p:sp>
            <p:sp>
              <p:nvSpPr>
                <p:cNvPr id="43" name="TextBox 42">
                  <a:extLst>
                    <a:ext uri="{FF2B5EF4-FFF2-40B4-BE49-F238E27FC236}">
                      <a16:creationId xmlns:a16="http://schemas.microsoft.com/office/drawing/2014/main" id="{49796257-3346-DF50-57D7-DAD3E81F5007}"/>
                    </a:ext>
                  </a:extLst>
                </p:cNvPr>
                <p:cNvSpPr txBox="1"/>
                <p:nvPr/>
              </p:nvSpPr>
              <p:spPr>
                <a:xfrm>
                  <a:off x="5600118" y="4334812"/>
                  <a:ext cx="794983" cy="200055"/>
                </a:xfrm>
                <a:prstGeom prst="rect">
                  <a:avLst/>
                </a:prstGeom>
                <a:solidFill>
                  <a:schemeClr val="bg1">
                    <a:alpha val="84000"/>
                  </a:schemeClr>
                </a:solidFill>
                <a:ln>
                  <a:noFill/>
                </a:ln>
              </p:spPr>
              <p:txBody>
                <a:bodyPr wrap="square" rtlCol="0" anchor="ctr">
                  <a:spAutoFit/>
                </a:bodyPr>
                <a:lstStyle/>
                <a:p>
                  <a:pPr algn="ctr"/>
                  <a:r>
                    <a:rPr lang="el-GR" sz="700" dirty="0">
                      <a:latin typeface="Arial" panose="020B0604020202020204" pitchFamily="34" charset="0"/>
                      <a:cs typeface="Arial" panose="020B0604020202020204" pitchFamily="34" charset="0"/>
                    </a:rPr>
                    <a:t>Λουξεμβούργο</a:t>
                  </a:r>
                </a:p>
              </p:txBody>
            </p:sp>
            <p:sp>
              <p:nvSpPr>
                <p:cNvPr id="44" name="TextBox 43">
                  <a:extLst>
                    <a:ext uri="{FF2B5EF4-FFF2-40B4-BE49-F238E27FC236}">
                      <a16:creationId xmlns:a16="http://schemas.microsoft.com/office/drawing/2014/main" id="{656223DD-0049-A8B8-A4E4-E05D8F006F22}"/>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el-GR" sz="700">
                      <a:latin typeface="Arial" panose="020B0604020202020204" pitchFamily="34" charset="0"/>
                      <a:cs typeface="Arial" panose="020B0604020202020204" pitchFamily="34" charset="0"/>
                    </a:rPr>
                    <a:t>Κύπρος</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el-GR"/>
              <a:t>1952-1992</a:t>
            </a:r>
          </a:p>
          <a:p>
            <a:pPr lvl="1"/>
            <a:endParaRPr lang="es-ES" dirty="0"/>
          </a:p>
          <a:p>
            <a:pPr lvl="1" algn="ctr"/>
            <a:r>
              <a:rPr lang="el-GR"/>
              <a:t>Περισσότερες χώρες γίνονται μέλη και συνεργάζονται σε πιο πολλά θέματα</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el-GR"/>
              <a:t>1945</a:t>
            </a:r>
          </a:p>
          <a:p>
            <a:pPr lvl="1" algn="ctr"/>
            <a:endParaRPr lang="es-ES" dirty="0"/>
          </a:p>
          <a:p>
            <a:pPr lvl="1" algn="ctr"/>
            <a:r>
              <a:rPr lang="el-GR"/>
              <a:t>«Ποτέ ξανά!»</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el-GR"/>
              <a:t>1951/1952</a:t>
            </a:r>
          </a:p>
          <a:p>
            <a:pPr lvl="1"/>
            <a:endParaRPr lang="es-ES" dirty="0"/>
          </a:p>
          <a:p>
            <a:pPr lvl="1" algn="ctr"/>
            <a:r>
              <a:rPr lang="el-GR"/>
              <a:t>Ευρωπαϊκή Κοινότητα Άνθρακα και Χάλυβα</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el-GR"/>
              <a:t>Οι απαρχές της Ευρωπαϊκής Ένωσης</a:t>
            </a:r>
          </a:p>
          <a:p>
            <a:pPr>
              <a:lnSpc>
                <a:spcPts val="3000"/>
              </a:lnSpc>
            </a:pPr>
            <a:r>
              <a:rPr lang="el-GR">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l-GR"/>
              <a:t>1992/1993</a:t>
            </a:r>
          </a:p>
          <a:p>
            <a:pPr lvl="1" algn="ctr"/>
            <a:endParaRPr lang="es-ES" dirty="0"/>
          </a:p>
          <a:p>
            <a:pPr lvl="1" algn="ctr"/>
            <a:r>
              <a:rPr lang="el-GR"/>
              <a:t>Συνθήκη του Μάαστριχτ – Ευρωπαϊκή Ένωση</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l-GR"/>
              <a:t>1993 </a:t>
            </a:r>
            <a:r>
              <a:rPr lang="el-GR">
                <a:sym typeface="Wingdings" panose="05000000000000000000" pitchFamily="2" charset="2"/>
              </a:rPr>
              <a:t></a:t>
            </a:r>
          </a:p>
          <a:p>
            <a:pPr algn="ctr"/>
            <a:endParaRPr lang="es-ES" dirty="0"/>
          </a:p>
          <a:p>
            <a:pPr lvl="1" algn="ctr"/>
            <a:r>
              <a:rPr lang="el-GR"/>
              <a:t>Διαρκώς αυξανόμενη συνεργασία, με 27 κράτη μέλη σήμερα</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el-GR"/>
              <a:t>Τα θεσμικά όργανα της ΕΕ</a:t>
            </a:r>
          </a:p>
          <a:p>
            <a:pPr>
              <a:lnSpc>
                <a:spcPts val="3000"/>
              </a:lnSpc>
            </a:pPr>
            <a:r>
              <a:rPr lang="el-G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5" name="Picture 4">
            <a:extLst>
              <a:ext uri="{FF2B5EF4-FFF2-40B4-BE49-F238E27FC236}">
                <a16:creationId xmlns:a16="http://schemas.microsoft.com/office/drawing/2014/main" id="{34498257-DA06-A783-5207-897A78F56C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9221" y="1710047"/>
            <a:ext cx="3181900" cy="1866715"/>
          </a:xfrm>
          <a:prstGeom prst="rect">
            <a:avLst/>
          </a:prstGeom>
        </p:spPr>
      </p:pic>
      <p:pic>
        <p:nvPicPr>
          <p:cNvPr id="8" name="Picture 7">
            <a:extLst>
              <a:ext uri="{FF2B5EF4-FFF2-40B4-BE49-F238E27FC236}">
                <a16:creationId xmlns:a16="http://schemas.microsoft.com/office/drawing/2014/main" id="{589D1C9B-970C-7788-F062-B0FBF7956F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8511" y="1562285"/>
            <a:ext cx="2688475" cy="1866715"/>
          </a:xfrm>
          <a:prstGeom prst="rect">
            <a:avLst/>
          </a:prstGeom>
        </p:spPr>
      </p:pic>
      <p:pic>
        <p:nvPicPr>
          <p:cNvPr id="9" name="Picture 8">
            <a:extLst>
              <a:ext uri="{FF2B5EF4-FFF2-40B4-BE49-F238E27FC236}">
                <a16:creationId xmlns:a16="http://schemas.microsoft.com/office/drawing/2014/main" id="{2285C5C8-DEA0-A248-C01B-068FB60632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3483" y="3945244"/>
            <a:ext cx="3451065" cy="2535767"/>
          </a:xfrm>
          <a:prstGeom prst="rect">
            <a:avLst/>
          </a:prstGeom>
        </p:spPr>
      </p:pic>
      <p:pic>
        <p:nvPicPr>
          <p:cNvPr id="11" name="Picture 10">
            <a:extLst>
              <a:ext uri="{FF2B5EF4-FFF2-40B4-BE49-F238E27FC236}">
                <a16:creationId xmlns:a16="http://schemas.microsoft.com/office/drawing/2014/main" id="{99F31329-4E87-352C-1A25-F62B9F107D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8509" y="4202937"/>
            <a:ext cx="2719797" cy="1962787"/>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l-GR"/>
              <a:t>Ευρωπαϊκή νομοθεσία</a:t>
            </a:r>
          </a:p>
          <a:p>
            <a:pPr>
              <a:lnSpc>
                <a:spcPts val="3000"/>
              </a:lnSpc>
            </a:pPr>
            <a:r>
              <a:rPr lang="el-GR">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l-GR" sz="1100" b="1">
                <a:solidFill>
                  <a:srgbClr val="1C45EF"/>
                </a:solidFill>
                <a:latin typeface="Source Sans 3" panose="020B0303030403020204" pitchFamily="34" charset="0"/>
                <a:cs typeface="Arial" panose="020B0604020202020204" pitchFamily="34" charset="0"/>
              </a:rPr>
              <a:t>Πρόταση</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l-GR" sz="1400" b="1">
                <a:solidFill>
                  <a:srgbClr val="404A52"/>
                </a:solidFill>
                <a:latin typeface="Source Sans 3" panose="020B0303030403020204" pitchFamily="34" charset="0"/>
                <a:ea typeface="Arial" charset="0"/>
                <a:cs typeface="Arial" panose="020B0604020202020204" pitchFamily="34" charset="0"/>
              </a:rPr>
              <a:t>Ευρωπαϊκή Επιτροπή</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el-GR" sz="1400" b="1">
                <a:solidFill>
                  <a:srgbClr val="1C45EF"/>
                </a:solidFill>
                <a:latin typeface="Source Sans 3" panose="020B0303030403020204" pitchFamily="34" charset="0"/>
                <a:ea typeface="Arial" charset="0"/>
                <a:cs typeface="Arial" panose="020B0604020202020204" pitchFamily="34" charset="0"/>
              </a:rPr>
              <a:t>Πολιτική καθοδήγηση</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el-GR" sz="1400" b="1">
                <a:solidFill>
                  <a:srgbClr val="404A52"/>
                </a:solidFill>
                <a:latin typeface="Source Sans 3" panose="020B0303030403020204" pitchFamily="34" charset="0"/>
                <a:ea typeface="Arial" charset="0"/>
                <a:cs typeface="Arial" panose="020B0604020202020204" pitchFamily="34" charset="0"/>
              </a:rPr>
              <a:t>Συμβούλιο της Ευρωπαϊκής Ένωσης</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l-GR" sz="1400" b="1">
                <a:solidFill>
                  <a:srgbClr val="404A52"/>
                </a:solidFill>
                <a:latin typeface="Source Sans 3" panose="020B0303030403020204" pitchFamily="34" charset="0"/>
                <a:ea typeface="Arial" charset="0"/>
                <a:cs typeface="Arial" panose="020B0604020202020204" pitchFamily="34" charset="0"/>
              </a:rPr>
              <a:t>Ευρωπαϊκό Κοινοβούλιο</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l-GR" sz="1100" b="1">
                <a:solidFill>
                  <a:srgbClr val="1C45EF"/>
                </a:solidFill>
                <a:latin typeface="Source Sans 3" panose="020B0303030403020204" pitchFamily="34" charset="0"/>
                <a:cs typeface="Arial" panose="020B0604020202020204" pitchFamily="34" charset="0"/>
              </a:rPr>
              <a:t>Έκδοση</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el-GR" sz="1400" b="1" dirty="0">
                <a:solidFill>
                  <a:srgbClr val="404A52"/>
                </a:solidFill>
                <a:latin typeface="Source Sans 3" panose="020B0303030403020204" pitchFamily="34" charset="0"/>
                <a:ea typeface="Arial" charset="0"/>
                <a:cs typeface="Arial" panose="020B0604020202020204" pitchFamily="34" charset="0"/>
              </a:rPr>
              <a:t>Ευρωπαϊκό Συμβούλιο</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el-GR" sz="1200" b="0">
                <a:latin typeface="Source Sans 3" panose="020B0303030403020204" pitchFamily="34" charset="0"/>
              </a:rPr>
              <a:t>Τα δύο όργανα συζητούν, τροποποιούν και ψηφίζουν επί της προτεινόμενης νομοθεσίας</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l-GR"/>
              <a:t>[ΟΝΟΜΑ ΧΩΡΑΣ] στην ΕΕ</a:t>
            </a:r>
          </a:p>
          <a:p>
            <a:pPr>
              <a:lnSpc>
                <a:spcPts val="3000"/>
              </a:lnSpc>
            </a:pPr>
            <a:r>
              <a:rPr lang="el-G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el-GR" sz="2200" b="0" dirty="0">
                <a:solidFill>
                  <a:srgbClr val="010101"/>
                </a:solidFill>
                <a:latin typeface="Source Sans 3" panose="020B0303030403020204" pitchFamily="34" charset="0"/>
                <a:sym typeface="Wingdings" panose="05000000000000000000" pitchFamily="2" charset="2"/>
              </a:rPr>
              <a:t> Γίναμε μέλος της Ευρωπαϊκής Ένωσης το </a:t>
            </a:r>
            <a:r>
              <a:rPr lang="el-GR" sz="2200" dirty="0">
                <a:solidFill>
                  <a:srgbClr val="010101"/>
                </a:solidFill>
                <a:latin typeface="Source Sans 3" panose="020B0303030403020204" pitchFamily="34" charset="0"/>
                <a:sym typeface="Wingdings" panose="05000000000000000000" pitchFamily="2" charset="2"/>
              </a:rPr>
              <a:t>[έτος]</a:t>
            </a:r>
            <a:r>
              <a:rPr lang="el-GR" sz="2200" b="0" dirty="0">
                <a:solidFill>
                  <a:srgbClr val="010101"/>
                </a:solidFill>
                <a:latin typeface="Source Sans 3" panose="020B0303030403020204" pitchFamily="34" charset="0"/>
                <a:sym typeface="Wingdings" panose="05000000000000000000" pitchFamily="2" charset="2"/>
              </a:rPr>
              <a:t>.</a:t>
            </a:r>
            <a:br>
              <a:rPr lang="el-GR" sz="2200" b="0" dirty="0">
                <a:solidFill>
                  <a:srgbClr val="010101"/>
                </a:solidFill>
                <a:latin typeface="Source Sans 3" panose="020B0303030403020204" pitchFamily="34" charset="0"/>
                <a:sym typeface="Wingdings" panose="05000000000000000000" pitchFamily="2" charset="2"/>
              </a:rPr>
            </a:br>
            <a:endParaRPr lang="el-GR" sz="2200" b="0" dirty="0">
              <a:solidFill>
                <a:srgbClr val="010101"/>
              </a:solidFill>
              <a:latin typeface="Source Sans 3" panose="020B0303030403020204" pitchFamily="34" charset="0"/>
              <a:sym typeface="Wingdings" panose="05000000000000000000" pitchFamily="2" charset="2"/>
            </a:endParaRPr>
          </a:p>
          <a:p>
            <a:pPr>
              <a:lnSpc>
                <a:spcPct val="100000"/>
              </a:lnSpc>
            </a:pPr>
            <a:r>
              <a:rPr lang="el-GR" sz="2200" b="0" dirty="0">
                <a:solidFill>
                  <a:srgbClr val="010101"/>
                </a:solidFill>
                <a:latin typeface="Source Sans 3" panose="020B0303030403020204" pitchFamily="34" charset="0"/>
                <a:sym typeface="Wingdings" panose="05000000000000000000" pitchFamily="2" charset="2"/>
              </a:rPr>
              <a:t> Κατέχουμε </a:t>
            </a:r>
            <a:r>
              <a:rPr lang="el-GR" sz="2200" dirty="0">
                <a:solidFill>
                  <a:srgbClr val="010101"/>
                </a:solidFill>
                <a:latin typeface="Source Sans 3" panose="020B0303030403020204" pitchFamily="34" charset="0"/>
                <a:sym typeface="Wingdings" panose="05000000000000000000" pitchFamily="2" charset="2"/>
              </a:rPr>
              <a:t>[αριθμός] </a:t>
            </a:r>
            <a:r>
              <a:rPr lang="el-GR" sz="2200" b="0" dirty="0">
                <a:solidFill>
                  <a:srgbClr val="010101"/>
                </a:solidFill>
                <a:latin typeface="Source Sans 3" panose="020B0303030403020204" pitchFamily="34" charset="0"/>
                <a:sym typeface="Wingdings" panose="05000000000000000000" pitchFamily="2" charset="2"/>
              </a:rPr>
              <a:t>έδρες στο Ευρωπαϊκό Κοινοβούλιο.</a:t>
            </a:r>
            <a:br>
              <a:rPr lang="el-GR" sz="2200" b="0" dirty="0">
                <a:solidFill>
                  <a:srgbClr val="010101"/>
                </a:solidFill>
                <a:latin typeface="Source Sans 3" panose="020B0303030403020204" pitchFamily="34" charset="0"/>
                <a:sym typeface="Wingdings" panose="05000000000000000000" pitchFamily="2" charset="2"/>
              </a:rPr>
            </a:br>
            <a:endParaRPr lang="el-GR" sz="2200" b="0" dirty="0">
              <a:solidFill>
                <a:srgbClr val="010101"/>
              </a:solidFill>
              <a:latin typeface="Source Sans 3" panose="020B0303030403020204" pitchFamily="34" charset="0"/>
              <a:sym typeface="Wingdings" panose="05000000000000000000" pitchFamily="2" charset="2"/>
            </a:endParaRPr>
          </a:p>
          <a:p>
            <a:pPr>
              <a:lnSpc>
                <a:spcPct val="100000"/>
              </a:lnSpc>
            </a:pPr>
            <a:r>
              <a:rPr lang="el-GR" sz="2200" b="0" dirty="0">
                <a:solidFill>
                  <a:srgbClr val="010101"/>
                </a:solidFill>
                <a:latin typeface="Source Sans 3" panose="020B0303030403020204" pitchFamily="34" charset="0"/>
                <a:sym typeface="Wingdings" panose="05000000000000000000" pitchFamily="2" charset="2"/>
              </a:rPr>
              <a:t> Ο/Η επίτροπός μας στην Ευρωπαϊκή Επιτροπή είναι ο/η </a:t>
            </a:r>
            <a:r>
              <a:rPr lang="el-GR" sz="2200" dirty="0">
                <a:solidFill>
                  <a:srgbClr val="010101"/>
                </a:solidFill>
                <a:latin typeface="Source Sans 3" panose="020B0303030403020204" pitchFamily="34" charset="0"/>
                <a:sym typeface="Wingdings" panose="05000000000000000000" pitchFamily="2" charset="2"/>
              </a:rPr>
              <a:t>[όνομα]</a:t>
            </a:r>
            <a:r>
              <a:rPr lang="el-GR" sz="2200" b="0" dirty="0">
                <a:solidFill>
                  <a:srgbClr val="010101"/>
                </a:solidFill>
                <a:latin typeface="Source Sans 3" panose="020B0303030403020204" pitchFamily="34" charset="0"/>
                <a:sym typeface="Wingdings" panose="05000000000000000000" pitchFamily="2" charset="2"/>
              </a:rPr>
              <a:t>,</a:t>
            </a:r>
            <a:r>
              <a:rPr lang="el-GR" sz="2200" dirty="0">
                <a:solidFill>
                  <a:srgbClr val="010101"/>
                </a:solidFill>
                <a:latin typeface="Source Sans 3" panose="020B0303030403020204" pitchFamily="34" charset="0"/>
                <a:sym typeface="Wingdings" panose="05000000000000000000" pitchFamily="2" charset="2"/>
              </a:rPr>
              <a:t> </a:t>
            </a:r>
            <a:r>
              <a:rPr lang="el-GR" sz="2200" b="0" dirty="0">
                <a:solidFill>
                  <a:srgbClr val="010101"/>
                </a:solidFill>
                <a:latin typeface="Source Sans 3" panose="020B0303030403020204" pitchFamily="34" charset="0"/>
                <a:sym typeface="Wingdings" panose="05000000000000000000" pitchFamily="2" charset="2"/>
              </a:rPr>
              <a:t>αρμόδιος/-α για τον τομέα: </a:t>
            </a:r>
            <a:r>
              <a:rPr lang="el-GR" sz="2200" dirty="0">
                <a:solidFill>
                  <a:srgbClr val="010101"/>
                </a:solidFill>
                <a:latin typeface="Source Sans 3" panose="020B0303030403020204" pitchFamily="34" charset="0"/>
                <a:sym typeface="Wingdings" panose="05000000000000000000" pitchFamily="2" charset="2"/>
              </a:rPr>
              <a:t>[συγκεκριμένος τομέας πολιτικής]</a:t>
            </a:r>
            <a:r>
              <a:rPr lang="el-GR" sz="2200" b="0" dirty="0">
                <a:solidFill>
                  <a:srgbClr val="010101"/>
                </a:solidFill>
                <a:latin typeface="Source Sans 3" panose="020B0303030403020204" pitchFamily="34" charset="0"/>
                <a:sym typeface="Wingdings" panose="05000000000000000000" pitchFamily="2" charset="2"/>
              </a:rPr>
              <a:t>.</a:t>
            </a:r>
            <a:br>
              <a:rPr lang="el-GR" sz="2200" b="0" dirty="0">
                <a:solidFill>
                  <a:srgbClr val="010101"/>
                </a:solidFill>
                <a:latin typeface="Source Sans 3" panose="020B0303030403020204" pitchFamily="34" charset="0"/>
                <a:sym typeface="Wingdings" panose="05000000000000000000" pitchFamily="2" charset="2"/>
              </a:rPr>
            </a:br>
            <a:endParaRPr lang="el-GR" sz="2200" b="0" dirty="0">
              <a:solidFill>
                <a:srgbClr val="010101"/>
              </a:solidFill>
              <a:latin typeface="Source Sans 3" panose="020B0303030403020204" pitchFamily="34" charset="0"/>
              <a:sym typeface="Wingdings" panose="05000000000000000000" pitchFamily="2" charset="2"/>
            </a:endParaRPr>
          </a:p>
          <a:p>
            <a:pPr>
              <a:lnSpc>
                <a:spcPct val="100000"/>
              </a:lnSpc>
            </a:pPr>
            <a:r>
              <a:rPr lang="el-GR" sz="2200" b="0" dirty="0">
                <a:solidFill>
                  <a:srgbClr val="010101"/>
                </a:solidFill>
                <a:latin typeface="Source Sans 3" panose="020B0303030403020204" pitchFamily="34" charset="0"/>
                <a:sym typeface="Wingdings" panose="05000000000000000000" pitchFamily="2" charset="2"/>
              </a:rPr>
              <a:t> Οι υπουργοί μας,</a:t>
            </a:r>
            <a:r>
              <a:rPr lang="el-GR" sz="2200" dirty="0">
                <a:solidFill>
                  <a:srgbClr val="010101"/>
                </a:solidFill>
                <a:latin typeface="Source Sans 3" panose="020B0303030403020204" pitchFamily="34" charset="0"/>
                <a:sym typeface="Wingdings" panose="05000000000000000000" pitchFamily="2" charset="2"/>
              </a:rPr>
              <a:t> [όνομα και υπουργική θέση] </a:t>
            </a:r>
            <a:r>
              <a:rPr lang="el-GR" sz="2200" b="0" dirty="0">
                <a:solidFill>
                  <a:srgbClr val="010101"/>
                </a:solidFill>
                <a:latin typeface="Source Sans 3" panose="020B0303030403020204" pitchFamily="34" charset="0"/>
                <a:sym typeface="Wingdings" panose="05000000000000000000" pitchFamily="2" charset="2"/>
              </a:rPr>
              <a:t>και</a:t>
            </a:r>
            <a:r>
              <a:rPr lang="el-GR" sz="2200" dirty="0">
                <a:solidFill>
                  <a:srgbClr val="010101"/>
                </a:solidFill>
                <a:latin typeface="Source Sans 3" panose="020B0303030403020204" pitchFamily="34" charset="0"/>
                <a:sym typeface="Wingdings" panose="05000000000000000000" pitchFamily="2" charset="2"/>
              </a:rPr>
              <a:t> [όνομα και υπουργική θέση]</a:t>
            </a:r>
            <a:r>
              <a:rPr lang="el-GR" sz="2200" b="0" dirty="0">
                <a:solidFill>
                  <a:srgbClr val="010101"/>
                </a:solidFill>
                <a:latin typeface="Source Sans 3" panose="020B0303030403020204" pitchFamily="34" charset="0"/>
                <a:sym typeface="Wingdings" panose="05000000000000000000" pitchFamily="2" charset="2"/>
              </a:rPr>
              <a:t>,</a:t>
            </a:r>
            <a:r>
              <a:rPr lang="el-GR" sz="2200" dirty="0">
                <a:solidFill>
                  <a:srgbClr val="010101"/>
                </a:solidFill>
                <a:latin typeface="Source Sans 3" panose="020B0303030403020204" pitchFamily="34" charset="0"/>
                <a:sym typeface="Wingdings" panose="05000000000000000000" pitchFamily="2" charset="2"/>
              </a:rPr>
              <a:t> </a:t>
            </a:r>
            <a:r>
              <a:rPr lang="el-GR" sz="2200" b="0" dirty="0">
                <a:solidFill>
                  <a:srgbClr val="010101"/>
                </a:solidFill>
                <a:latin typeface="Source Sans 3" panose="020B0303030403020204" pitchFamily="34" charset="0"/>
                <a:sym typeface="Wingdings" panose="05000000000000000000" pitchFamily="2" charset="2"/>
              </a:rPr>
              <a:t>συνεργάζονται συχνά με άλλους στην ΕΕ. Συνεδριάζουν με τους/τις συναδέλφους τους από άλλα κράτη μέλη στο Συμβούλιο της Ευρωπαϊκής Ένωσης. </a:t>
            </a:r>
            <a:br>
              <a:rPr lang="el-GR" sz="2200" b="0" dirty="0">
                <a:solidFill>
                  <a:srgbClr val="010101"/>
                </a:solidFill>
                <a:latin typeface="Source Sans 3" panose="020B0303030403020204" pitchFamily="34" charset="0"/>
                <a:sym typeface="Wingdings" panose="05000000000000000000" pitchFamily="2" charset="2"/>
              </a:rPr>
            </a:br>
            <a:endParaRPr lang="el-GR" sz="2200" b="0" dirty="0">
              <a:solidFill>
                <a:srgbClr val="010101"/>
              </a:solidFill>
              <a:latin typeface="Source Sans 3" panose="020B0303030403020204" pitchFamily="34" charset="0"/>
              <a:sym typeface="Wingdings" panose="05000000000000000000" pitchFamily="2" charset="2"/>
            </a:endParaRPr>
          </a:p>
          <a:p>
            <a:pPr>
              <a:lnSpc>
                <a:spcPct val="100000"/>
              </a:lnSpc>
            </a:pPr>
            <a:r>
              <a:rPr lang="el-GR" sz="2200" b="0" dirty="0">
                <a:solidFill>
                  <a:srgbClr val="010101"/>
                </a:solidFill>
                <a:latin typeface="Source Sans 3" panose="020B0303030403020204" pitchFamily="34" charset="0"/>
                <a:sym typeface="Wingdings" panose="05000000000000000000" pitchFamily="2" charset="2"/>
              </a:rPr>
              <a:t> Ο/Η </a:t>
            </a:r>
            <a:r>
              <a:rPr lang="el-GR" sz="2200" b="1" dirty="0">
                <a:solidFill>
                  <a:srgbClr val="010101"/>
                </a:solidFill>
                <a:latin typeface="Source Sans 3" panose="020B0303030403020204" pitchFamily="34" charset="0"/>
                <a:sym typeface="Wingdings" panose="05000000000000000000" pitchFamily="2" charset="2"/>
              </a:rPr>
              <a:t>[αρχηγός κράτους/κυβέρνησης]</a:t>
            </a:r>
            <a:r>
              <a:rPr lang="el-GR" sz="2200" b="0" dirty="0">
                <a:solidFill>
                  <a:srgbClr val="010101"/>
                </a:solidFill>
                <a:latin typeface="Source Sans 3" panose="020B0303030403020204" pitchFamily="34" charset="0"/>
                <a:sym typeface="Wingdings" panose="05000000000000000000" pitchFamily="2" charset="2"/>
              </a:rPr>
              <a:t>,</a:t>
            </a:r>
            <a:r>
              <a:rPr lang="el-GR" sz="2200" dirty="0">
                <a:solidFill>
                  <a:srgbClr val="010101"/>
                </a:solidFill>
                <a:latin typeface="Source Sans 3" panose="020B0303030403020204" pitchFamily="34" charset="0"/>
                <a:sym typeface="Wingdings" panose="05000000000000000000" pitchFamily="2" charset="2"/>
              </a:rPr>
              <a:t> [όνομα]</a:t>
            </a:r>
            <a:r>
              <a:rPr lang="el-GR" sz="2200" b="0" dirty="0">
                <a:solidFill>
                  <a:srgbClr val="010101"/>
                </a:solidFill>
                <a:latin typeface="Source Sans 3" panose="020B0303030403020204" pitchFamily="34" charset="0"/>
                <a:sym typeface="Wingdings" panose="05000000000000000000" pitchFamily="2" charset="2"/>
              </a:rPr>
              <a:t>, συμμετέχει στις συνόδους κορυφής της ΕΕ, ως μέλος του Ευρωπαϊκού Συμβουλίου.</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l-GR"/>
              <a:t>[ΟΝΟΜΑ ΠΕΡΙΦΕΡΕΙΑΣ] στην ΕΕ</a:t>
            </a:r>
          </a:p>
          <a:p>
            <a:pPr>
              <a:lnSpc>
                <a:spcPts val="3000"/>
              </a:lnSpc>
            </a:pPr>
            <a:r>
              <a:rPr lang="el-G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el-GR" dirty="0"/>
              <a:t>[Στιγμιότυπο οθόνης του έργου]</a:t>
            </a:r>
          </a:p>
        </p:txBody>
      </p:sp>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el-GR"/>
              <a:t>[Περιγραφή του έργου με μία σύντομη πρόταση]</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el-GR"/>
              <a:t>[Περιγραφή του έργου με μία σύντομη πρόταση]</a:t>
            </a:r>
          </a:p>
        </p:txBody>
      </p:sp>
      <p:sp>
        <p:nvSpPr>
          <p:cNvPr id="3" name="Text Placeholder 6">
            <a:extLst>
              <a:ext uri="{FF2B5EF4-FFF2-40B4-BE49-F238E27FC236}">
                <a16:creationId xmlns:a16="http://schemas.microsoft.com/office/drawing/2014/main" id="{7364B352-527B-4F00-9B9C-74E03C6CDACA}"/>
              </a:ext>
            </a:extLst>
          </p:cNvPr>
          <p:cNvSpPr txBox="1">
            <a:spLocks/>
          </p:cNvSpPr>
          <p:nvPr/>
        </p:nvSpPr>
        <p:spPr>
          <a:xfrm>
            <a:off x="7133909" y="1645093"/>
            <a:ext cx="4125172" cy="3866570"/>
          </a:xfrm>
          <a:prstGeom prst="rect">
            <a:avLst/>
          </a:prstGeom>
          <a:solidFill>
            <a:srgbClr val="D9F2FB">
              <a:alpha val="20000"/>
            </a:srgb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a:p>
          <a:p>
            <a:pPr algn="ctr"/>
            <a:endParaRPr lang="en-GB"/>
          </a:p>
          <a:p>
            <a:pPr algn="ctr"/>
            <a:endParaRPr lang="en-GB"/>
          </a:p>
          <a:p>
            <a:pPr algn="ctr"/>
            <a:endParaRPr lang="en-GB"/>
          </a:p>
          <a:p>
            <a:pPr algn="ctr"/>
            <a:r>
              <a:rPr lang="el-GR"/>
              <a:t>[Στιγμιότυπο οθόνης του έργου]</a:t>
            </a:r>
            <a:endParaRPr lang="el-GR" dirty="0"/>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l-GR"/>
              <a:t>Θέματα επικαιρότητας</a:t>
            </a:r>
          </a:p>
          <a:p>
            <a:pPr>
              <a:lnSpc>
                <a:spcPts val="3000"/>
              </a:lnSpc>
            </a:pPr>
            <a:r>
              <a:rPr lang="el-G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solidFill>
                  <a:srgbClr val="404A52"/>
                </a:solidFill>
              </a:rPr>
              <a:t>[Στιγμιότυπο οθόνης του ειδησεογραφικού άρθρου]</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el-GR"/>
              <a:t>Τότε &amp; τώρα</a:t>
            </a:r>
          </a:p>
          <a:p>
            <a:pPr>
              <a:lnSpc>
                <a:spcPts val="3000"/>
              </a:lnSpc>
            </a:pPr>
            <a:r>
              <a:rPr lang="el-G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el-GR" sz="2400">
                <a:solidFill>
                  <a:schemeClr val="accent6"/>
                </a:solidFill>
              </a:rPr>
              <a:t>Εργασία και σπουδές στο εξωτερικό</a:t>
            </a:r>
          </a:p>
          <a:p>
            <a:pPr>
              <a:lnSpc>
                <a:spcPct val="150000"/>
              </a:lnSpc>
              <a:buFont typeface="System Font Regular"/>
              <a:buChar char="→"/>
            </a:pPr>
            <a:r>
              <a:rPr lang="el-GR" sz="2400">
                <a:solidFill>
                  <a:schemeClr val="accent6"/>
                </a:solidFill>
              </a:rPr>
              <a:t>Ταξίδια/τουρισμός</a:t>
            </a:r>
          </a:p>
          <a:p>
            <a:pPr>
              <a:lnSpc>
                <a:spcPct val="150000"/>
              </a:lnSpc>
              <a:buFont typeface="System Font Regular"/>
              <a:buChar char="→"/>
            </a:pPr>
            <a:r>
              <a:rPr lang="el-GR" sz="2400">
                <a:solidFill>
                  <a:schemeClr val="accent6"/>
                </a:solidFill>
              </a:rPr>
              <a:t>Ειρήνη</a:t>
            </a:r>
          </a:p>
          <a:p>
            <a:pPr>
              <a:lnSpc>
                <a:spcPct val="150000"/>
              </a:lnSpc>
              <a:buFont typeface="System Font Regular"/>
              <a:buChar char="→"/>
            </a:pPr>
            <a:r>
              <a:rPr lang="el-GR" sz="2400">
                <a:solidFill>
                  <a:schemeClr val="accent6"/>
                </a:solidFill>
              </a:rPr>
              <a:t>Υποδομές</a:t>
            </a:r>
          </a:p>
          <a:p>
            <a:pPr>
              <a:lnSpc>
                <a:spcPct val="150000"/>
              </a:lnSpc>
              <a:buFont typeface="System Font Regular"/>
              <a:buChar char="→"/>
            </a:pPr>
            <a:r>
              <a:rPr lang="el-GR" sz="2400">
                <a:solidFill>
                  <a:schemeClr val="accent6"/>
                </a:solidFill>
              </a:rPr>
              <a:t>Ενιαία αγορά</a:t>
            </a:r>
          </a:p>
          <a:p>
            <a:pPr>
              <a:lnSpc>
                <a:spcPct val="150000"/>
              </a:lnSpc>
              <a:buFont typeface="System Font Regular"/>
              <a:buChar char="→"/>
            </a:pPr>
            <a:r>
              <a:rPr lang="el-GR" sz="2400">
                <a:solidFill>
                  <a:schemeClr val="accent6"/>
                </a:solidFill>
              </a:rPr>
              <a:t>Προστασία της πολιτιστικής κληρονομιάς</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ppt_v3 _sample</Template>
  <TotalTime>7302</TotalTime>
  <Words>1165</Words>
  <Application>Microsoft Office PowerPoint</Application>
  <PresentationFormat>Widescreen</PresentationFormat>
  <Paragraphs>181</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53</cp:revision>
  <cp:lastPrinted>2020-03-11T16:07:50Z</cp:lastPrinted>
  <dcterms:created xsi:type="dcterms:W3CDTF">2020-03-24T15:57:55Z</dcterms:created>
  <dcterms:modified xsi:type="dcterms:W3CDTF">2025-01-30T16:49:13Z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