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BDCDD0"/>
    <a:srgbClr val="003399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>
                <a:latin typeface="Arial" panose="020B0604020202020204" pitchFamily="34" charset="0"/>
                <a:ea typeface="ＭＳ Ｐゴシック" panose="020B0600070205080204" pitchFamily="34" charset="-128"/>
              </a:rPr>
              <a:t>Polija pievienojās 2004. gadā</a:t>
            </a:r>
          </a:p>
          <a:p>
            <a:r>
              <a:rPr lang="lv-LV">
                <a:latin typeface="Arial" panose="020B0604020202020204" pitchFamily="34" charset="0"/>
                <a:ea typeface="ＭＳ Ｐゴシック" panose="020B0600070205080204" pitchFamily="34" charset="-128"/>
              </a:rPr>
              <a:t>Spānija pievienojās 1986. gadā</a:t>
            </a:r>
          </a:p>
          <a:p>
            <a:r>
              <a:rPr lang="lv-LV">
                <a:latin typeface="Arial" panose="020B0604020202020204" pitchFamily="34" charset="0"/>
                <a:ea typeface="ＭＳ Ｐゴシック" panose="020B0600070205080204" pitchFamily="34" charset="-128"/>
              </a:rPr>
              <a:t>Dānija pievienojās 1973. gadā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0">
                <a:solidFill>
                  <a:srgbClr val="01010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10 jaunas valstis ES pievienojās 2004. gadā</a:t>
            </a:r>
          </a:p>
          <a:p>
            <a:r>
              <a:rPr lang="lv-LV" b="0">
                <a:solidFill>
                  <a:srgbClr val="01010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Spānija Eirovīziju pirmo reizi uzvarēja 1968. gadā</a:t>
            </a:r>
          </a:p>
          <a:p>
            <a:r>
              <a:rPr lang="lv-LV" b="0">
                <a:solidFill>
                  <a:srgbClr val="01010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Pirmās Eiropas Parlamenta vēlēšanas notika 1979. gadā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Kipra, Malta un Īrija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Dānija uzvarēja 1992. gadā</a:t>
            </a:r>
          </a:p>
          <a:p>
            <a:r>
              <a:rPr lang="lv-LV"/>
              <a:t>Portugāle uzvarēja 2016. gadā</a:t>
            </a:r>
          </a:p>
          <a:p>
            <a:r>
              <a:rPr lang="lv-LV"/>
              <a:t>Grieķija uzvarēja 2004. gadā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>
                <a:latin typeface="Arial" panose="020B0604020202020204" pitchFamily="34" charset="0"/>
                <a:ea typeface="ＭＳ Ｐゴシック" panose="020B0600070205080204" pitchFamily="34" charset="-128"/>
              </a:rPr>
              <a:t>Beļģija, Igaunija, Vācija</a:t>
            </a:r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lv-LV" sz="7200" i="1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lv-LV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Eiropas Savienības Padome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lv-LV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Ģenerālsekretariāts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lv-LV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Komunikācijas un informācijas ģenerāldirektorāts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Iesācēju versija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Francija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Spānija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Itālija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Grieķija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ES valstis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valsts ir pazīstama picu, makaronu un tās slavenā šķībā torņa dēļ?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Luksemburga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Kipra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Slovēnija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ES valstis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Vidusjūras reģiona valsts ir platības ziņā mazākā ES valsts?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Somija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Bulgārija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Čehija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Spānija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ES valstis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Kuras valsts galvaspilsēta ir piekrastes pilsēta?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Kopīgs darbs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500"/>
              <a:t>Cik oficiālo valodu ir Eiropas Savienībā?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Uzvarēsim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Vienoti mēs esam stiprāki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Vienoti daudzveidībā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Kopā mieram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Kopīgs darbs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500"/>
              <a:t>Kas ir ES moto?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n-GB" dirty="0"/>
          </a:p>
          <a:p>
            <a:pPr lvl="1"/>
            <a:r>
              <a:rPr lang="lv-LV"/>
              <a:t>Eiropas Ārējās darbības dienests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n-GB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Eiropas Stabilitātes mehānisms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n-GB" dirty="0"/>
          </a:p>
          <a:p>
            <a:pPr lvl="1"/>
            <a:r>
              <a:rPr lang="lv-LV"/>
              <a:t>Eiropas Palīdzības aģentūra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n-GB" dirty="0"/>
          </a:p>
          <a:p>
            <a:pPr lvl="1"/>
            <a:r>
              <a:rPr lang="lv-LV"/>
              <a:t>ES civilās aizsardzības mehānisms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Kopīgs darbs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000"/>
              <a:t>Kuras ES iniciatīvas mērķis ir veicināt sadarbību un savstarpēju palīdzību starp dalībvalstīm dabas katastrofu vai citu ārkārtas situāciju gadījumā?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Vēsture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000"/>
              <a:t>Kurā gadā Eiropas Savienībai tika piešķirta Nobela Miera prēmija?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Beļģija un Luksemburga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Francija un Polija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Itālija un Spānija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Nīderlande un Dānija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Vēsture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Kuras divas valstis bija starp sešām (vēlākās) Eiropas Savienības dibinātājvalstīm?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Spānija pirmo reizi uzvarēja Eirovīzijas dziesmu konkursā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 pievienojās 10 jaunas valstis, palielinot dalībvalstu skaitu līdz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Apgrozībā nāca euro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Notika pirmās Eiropas Parlamenta vēlēšanas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Vēsture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000"/>
              <a:t>Kāds nozīmīgs notikums notika 2002. gadā?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Nīderlande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Itālija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Grieķija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Īrija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Ģeogrāfija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valsts ir pazīstama ar vējdzirnavām, tulpju laukiem un koka tupelēm?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Instrukcijas</a:t>
            </a:r>
            <a:br>
              <a:rPr lang="lv-LV"/>
            </a:br>
            <a:r>
              <a:rPr lang="lv-LV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>
                <a:latin typeface="Source Sans 3" panose="020B0303030403020204" pitchFamily="34" charset="0"/>
              </a:rPr>
              <a:t>Noklikšķiniet uz izvēlētā jautājuma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>
                <a:latin typeface="Source Sans 3" panose="020B0303030403020204" pitchFamily="34" charset="0"/>
              </a:rPr>
              <a:t>Kad komanda ir sniegusi atbildi, noklikšķiniet, lai atklātu pareizo atbildi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b="1">
                <a:latin typeface="Source Sans 3" panose="020B0303030403020204" pitchFamily="34" charset="0"/>
              </a:rPr>
              <a:t>Noklikšķiniet uz </a:t>
            </a:r>
            <a:r>
              <a:rPr lang="lv-LV" sz="1400" b="1" i="1">
                <a:latin typeface="Source Sans 3" panose="020B0303030403020204" pitchFamily="34" charset="0"/>
              </a:rPr>
              <a:t>Europa Quest</a:t>
            </a:r>
            <a:r>
              <a:rPr lang="lv-LV" sz="1400" b="1">
                <a:latin typeface="Source Sans 3" panose="020B0303030403020204" pitchFamily="34" charset="0"/>
              </a:rPr>
              <a:t>, lai atgrieztos pie kategoriju saraksta un izvēlētos citu jautājumu</a:t>
            </a:r>
          </a:p>
          <a:p>
            <a:r>
              <a:rPr lang="lv-LV" sz="1400" b="1">
                <a:latin typeface="Source Sans 3" panose="020B0303030403020204" pitchFamily="34" charset="0"/>
              </a:rPr>
              <a:t>Jau atbildētais jautājums būs iekrāsojies baltā krāsā.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Karpati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Pireneji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Apenīni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Ģeogrāfija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kalnu grēda atdala Franciju un Spāniju un stiepjas gandrīz 430 km garumā?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Ģeogrāfija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500"/>
              <a:t>Cik ES valstīm nav sauszemes robežas ar citu ES valsti?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Padome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Eiropas Parlaments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Likumdevēju asociācija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Centrālā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Iestādes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800"/>
              <a:t>Kura no šīm iestādēm piedalās ES likumdošanas procesā?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Komisija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Eiropas Parlaments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ES Padome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Centrālā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Iestādes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ES iestāde pārstāv dalībvalstu valdības?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Eiropadome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Eiropas Komisija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Revīzijas palāta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Parlaments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Iestādes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ES iestāde ir atbildīga par jaunu tiesību aktu ierosināšanu un lēmumu izpildi?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futbols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teniss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basketbols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vēršu cīņas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Sports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Kurš sports ir populārs Spānijā, un spēlētājiem ir vajadzīga rakete, lai to spēlētu?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Parīzē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Helsinkos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Berlīnē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Madridē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Sports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Kurā ES galvaspilsētā jūs, visticamāk, redzēsiet </a:t>
            </a:r>
            <a:r>
              <a:rPr lang="lv-LV" sz="2400" i="1"/>
              <a:t>Tour de France</a:t>
            </a:r>
            <a:r>
              <a:rPr lang="lv-LV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Portugāle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Ungārija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Dānija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Grieķija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Sports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valsts futbolā </a:t>
            </a:r>
            <a:r>
              <a:rPr lang="lv-LV" sz="2400" u="sng"/>
              <a:t>nekad</a:t>
            </a:r>
            <a:r>
              <a:rPr lang="lv-LV" sz="2400"/>
              <a:t> nav ieguvusi </a:t>
            </a:r>
            <a:r>
              <a:rPr lang="lv-LV" sz="2400" i="1"/>
              <a:t>UEFA</a:t>
            </a:r>
            <a:r>
              <a:rPr lang="lv-LV" sz="2400"/>
              <a:t> Eiropas čempionāta titulu?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Spānija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Rumānija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Beļģija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Itālija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Karogi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800"/>
              <a:t>Kuras valsts karogā ir melnā krāsa?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Karogi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800"/>
              <a:t>Cik daudz zvaigžņu ir ES karogā?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800" i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lv-LV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VĒSTURE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u="sng">
                          <a:effectLst/>
                        </a:rPr>
                        <a:t>ĢEOGRĀFIJA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u="sng">
                          <a:effectLst/>
                        </a:rPr>
                        <a:t>IESTĀDES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u="sng">
                          <a:effectLst/>
                        </a:rPr>
                        <a:t>SPORTS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u="sng">
                          <a:effectLst/>
                        </a:rPr>
                        <a:t>KAROGI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v-LV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MŪZIKA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v-LV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SNIEGTĀS PRIEKŠROCĪBAS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v-LV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VALSTIS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lv-LV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KOPĪGS DARBS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 dirty="0"/>
              <a:t>Karogi – 300 punkti</a:t>
            </a:r>
          </a:p>
          <a:p>
            <a:pPr>
              <a:lnSpc>
                <a:spcPts val="3000"/>
              </a:lnSpc>
            </a:pPr>
            <a:r>
              <a:rPr lang="lv-LV" dirty="0">
                <a:solidFill>
                  <a:schemeClr val="accent2"/>
                </a:solidFill>
              </a:rPr>
              <a:t>⸺</a:t>
            </a:r>
          </a:p>
          <a:p>
            <a:r>
              <a:rPr lang="lv-LV" sz="2400" dirty="0"/>
              <a:t>Cik ES valstu karogos ir melnā krāsa?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 i="1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 i="1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 i="1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 i="1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Mūzika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Zviedrijas popgrupa ir slavena ar tādām populārām dziesmām kā “</a:t>
            </a:r>
            <a:r>
              <a:rPr lang="lv-LV" sz="2400" i="1"/>
              <a:t>Dancing Queen</a:t>
            </a:r>
            <a:r>
              <a:rPr lang="lv-LV" sz="2400"/>
              <a:t>” un “</a:t>
            </a:r>
            <a:r>
              <a:rPr lang="lv-LV" sz="2400" i="1"/>
              <a:t>Mamma Mia</a:t>
            </a:r>
            <a:r>
              <a:rPr lang="lv-LV" sz="2400"/>
              <a:t>”?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Volfgangs Amadejs Mocarts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Džuzepe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Johans Sebastiāns Bahs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Mūzika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000"/>
              <a:t>Kurš itāļu komponists ir vislabāk pazīstams ar savu darbu “Četri gadalaiki” un tiek uzskatīts par vienu no izcilākajiem baroka komponistiem?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Beļģija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Vācija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Francija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 sz="1800"/>
              <a:t>Dānija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Mūzika – 300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No kuras valsts ir saksofona radītājs Ādolfs Sakss?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Centrālā banka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Šengenas nolīgums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kopējā lauksaimniecības politika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Savienības Tiesa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ES sniegtās priekšrocības – 100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Kurš no šiem ļauj ES valstu pilsoņiem brīvi ceļot ES bez vīzas vai bez robežkontrolēm?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Solidaritātes korpuss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 i="1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“Apvārsnis Eiropa”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Garantija jauniešiem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/>
              <a:t>ES sniegtās priekšrocības – 200 punkti</a:t>
            </a:r>
          </a:p>
          <a:p>
            <a:pPr>
              <a:lnSpc>
                <a:spcPts val="3000"/>
              </a:lnSpc>
            </a:pPr>
            <a:r>
              <a:rPr lang="lv-LV">
                <a:solidFill>
                  <a:schemeClr val="accent2"/>
                </a:solidFill>
              </a:rPr>
              <a:t>⸺</a:t>
            </a:r>
          </a:p>
          <a:p>
            <a:r>
              <a:rPr lang="lv-LV" sz="2400"/>
              <a:t>Kura programma nodrošina finansējumu studentiem studijām citā ES valstī, veicinot kultūras apmaiņu un mācīšanos?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C</a:t>
            </a:r>
          </a:p>
          <a:p>
            <a:pPr lvl="1"/>
            <a:endParaRPr lang="es-ES" dirty="0"/>
          </a:p>
          <a:p>
            <a:pPr lvl="1"/>
            <a:r>
              <a:rPr lang="lv-LV"/>
              <a:t>Eiropas karte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lv-LV"/>
              <a:t>A</a:t>
            </a:r>
          </a:p>
          <a:p>
            <a:endParaRPr lang="es-ES" sz="1800" dirty="0"/>
          </a:p>
          <a:p>
            <a:r>
              <a:rPr lang="lv-LV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zirgs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B</a:t>
            </a:r>
          </a:p>
          <a:p>
            <a:pPr lvl="1"/>
            <a:endParaRPr lang="es-ES" dirty="0"/>
          </a:p>
          <a:p>
            <a:pPr lvl="1"/>
            <a:r>
              <a:rPr lang="lv-LV"/>
              <a:t>olīvkoka zars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lv-LV"/>
              <a:t>D</a:t>
            </a:r>
          </a:p>
          <a:p>
            <a:pPr lvl="1"/>
            <a:endParaRPr lang="es-ES" dirty="0"/>
          </a:p>
          <a:p>
            <a:pPr lvl="1"/>
            <a:r>
              <a:rPr lang="lv-LV"/>
              <a:t>zvaigzne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lv-LV" dirty="0"/>
              <a:t>ES sniegtās priekšrocības – 300 punkti</a:t>
            </a:r>
          </a:p>
          <a:p>
            <a:pPr>
              <a:lnSpc>
                <a:spcPts val="3000"/>
              </a:lnSpc>
            </a:pPr>
            <a:r>
              <a:rPr lang="lv-LV" dirty="0">
                <a:solidFill>
                  <a:schemeClr val="accent2"/>
                </a:solidFill>
              </a:rPr>
              <a:t>⸺</a:t>
            </a:r>
          </a:p>
          <a:p>
            <a:r>
              <a:rPr lang="lv-LV" sz="2400" dirty="0"/>
              <a:t>Kāds kopīgs elements ir uz visām 1 EUR monētām?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7499</TotalTime>
  <Words>987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62</cp:revision>
  <cp:lastPrinted>2020-03-11T16:07:50Z</cp:lastPrinted>
  <dcterms:created xsi:type="dcterms:W3CDTF">2020-03-24T15:57:55Z</dcterms:created>
  <dcterms:modified xsi:type="dcterms:W3CDTF">2024-06-20T12:52:13Z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2024-06-20T12:52:09Z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4793dd20-e1a9-4239-937c-923192e7c005</vt:lpwstr>
  </property>
  <property fmtid="{D5CDD505-2E9C-101B-9397-08002B2CF9AE}" pid="10" name="MSIP_Label_af60b174-6478-47f9-866e-33f097bb6603_ContentBits">
    <vt:lpwstr>0</vt:lpwstr>
  </property>
</Properties>
</file>