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70392" autoAdjust="0"/>
  </p:normalViewPr>
  <p:slideViewPr>
    <p:cSldViewPr snapToGrid="0" snapToObjects="1">
      <p:cViewPr varScale="1">
        <p:scale>
          <a:sx n="88" d="100"/>
          <a:sy n="88" d="100"/>
        </p:scale>
        <p:origin x="153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sv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sv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 är ett gemensamt projekt för ekonomiskt och politiskt samarbete mellan 27 medlemsländer. </a:t>
            </a:r>
            <a:br>
              <a:rPr lang="sv-S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 samarbete står medlemsländerna starkare. EU är en överstatlig politisk aktör, vilket innebär att beslutsfattandet i vissa frågor sker gemensamt. Medlemsländerna ansvarar för att på nationell nivå genomföra de beslut som har fattats på EU-nivå.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Påpeka att alla tio ämnen (och fler) hör till de tre huvudprioriteringarna:</a:t>
            </a:r>
          </a:p>
          <a:p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Ett fritt och demokratiskt Europa: 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värden, internet, karriär, hälsa, inköp osv.</a:t>
            </a:r>
          </a:p>
          <a:p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Ett starkt och säkert Europa: 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säkerhet, pengar, inköp, resor osv.</a:t>
            </a:r>
          </a:p>
          <a:p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Ett blomstrande och konkurrenskraftigt Europa: 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pengar, karriär, utomhusaktiviteter, mat osv.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EU:s historia har gått från samarbete inom handel med stål och kol, för att säkerställa att krig ”aldrig mer” drabbar Europa, till den union av värden vi känner i dag.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1">
                <a:sym typeface="Wingdings" panose="05000000000000000000" pitchFamily="2" charset="2"/>
              </a:rPr>
              <a:t></a:t>
            </a:r>
            <a:r>
              <a:rPr lang="sv-SE" sz="1200" b="1"/>
              <a:t> Europeiska rådet: </a:t>
            </a:r>
            <a:r>
              <a:rPr lang="sv-SE" sz="1200"/>
              <a:t>stats- eller regeringschefer som sätter EU:s politiska agenda.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v-SE" sz="1200" b="1"/>
              <a:t>Europeiska kommissionen: </a:t>
            </a:r>
            <a:r>
              <a:rPr lang="sv-SE" sz="1200"/>
              <a:t>EU:s oberoende verkställande organ. En kommissionsledamot per medlemsland. Tar initiativ till ny EU-lagstiftning.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v-SE" sz="1200" b="1"/>
              <a:t>Europaparlamentet: </a:t>
            </a:r>
            <a:r>
              <a:rPr lang="sv-SE" sz="1200"/>
              <a:t>”folkets röst” i EU. Demokratisk kontroll av lagstiftningsprocessen. Delar lagstiftningsbefogenheterna med Europeiska unionens råd. </a:t>
            </a:r>
          </a:p>
          <a:p>
            <a:r>
              <a:rPr lang="sv-SE" sz="1200" b="1">
                <a:sym typeface="Wingdings" panose="05000000000000000000" pitchFamily="2" charset="2"/>
              </a:rPr>
              <a:t></a:t>
            </a:r>
            <a:r>
              <a:rPr lang="sv-SE" sz="1200" b="1"/>
              <a:t> Europeiska unionens råd: </a:t>
            </a:r>
            <a:r>
              <a:rPr lang="sv-SE" sz="1200"/>
              <a:t>”medlemsländernas röst” i EU. En minister från varje stat på tio olika politikområden. Delar lagstiftningsbefogenheterna med Europaparlamentet.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/>
              <a:t>När Europeiska rådet har fastställt prioriteringar tar EU-kommissionen initiativ till ny lagstiftning. Både Europaparlamentet och Europeiska unionens råd diskuterar, ändrar och röstar om den föreslagna lagstiftningen, vid behov i flera omgångar. Om lagstiftningen antas ansvarar EU-kommissionen för att den verkställs och att medlemsländerna genomför/ratificerar den på nationell nivå.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sv-SE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Statistik och siffror som du har förberett. </a:t>
            </a:r>
            <a:r>
              <a:rPr lang="sv-SE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Stryk ”stats/” eller ”/regerings” beroende på vad som är lämpligt.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sv-SE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Användbar resurs: </a:t>
            </a:r>
            <a:br>
              <a:rPr lang="sv-SE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https://op.europa.eu/webpub/com/short-guide-eu/sv/</a:t>
            </a:r>
            <a:r>
              <a:rPr lang="sv-SE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Projekt i regionen som du skulle vilja lyfta fram.  </a:t>
            </a:r>
          </a:p>
          <a:p>
            <a:r>
              <a:rPr lang="sv-SE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Naturligtvis behandlas många ämnen på internationell och nationell nivå men som man kan se här är EU också involverat i mycket. EU finansierar många regionala projekt.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sv-S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Använd webbplatsen ”Det här gör EU för mig” för att hitta projekt i din region: </a:t>
            </a:r>
            <a:r>
              <a:rPr lang="sv-SE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https://what‑europe-does-for-me.europarl.europa.eu/sv/region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>
                <a:sym typeface="Wingdings" panose="05000000000000000000" pitchFamily="2" charset="2"/>
              </a:rPr>
              <a:t></a:t>
            </a:r>
            <a:r>
              <a:rPr lang="sv-SE"/>
              <a:t> Beroende på vilken nyhetsartikel som valts under förberedelserna.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sv-SE"/>
              <a:t>Samarbetet inom Europeiska unionen</a:t>
            </a:r>
          </a:p>
          <a:p>
            <a:pPr>
              <a:defRPr/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v-SE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Europeiska unionens råd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v-SE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Paketet för medborgarutbildning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47901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844" y="946506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844" y="2633100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629" y="2628528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629" y="4327340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845629" y="6033829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25737" y="4327340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25737" y="2645407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468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sv-SE" sz="4400">
                <a:solidFill>
                  <a:srgbClr val="003399"/>
                </a:solidFill>
              </a:rPr>
              <a:t>Vårt lands inflytande i EU</a:t>
            </a:r>
          </a:p>
          <a:p>
            <a:pPr>
              <a:lnSpc>
                <a:spcPts val="3000"/>
              </a:lnSpc>
            </a:pPr>
            <a:r>
              <a:rPr lang="sv-SE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sv-SE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sv-SE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sv-SE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Mat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Inköp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Utomhusaktiviteter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Hälsa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Karriär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Pengar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Resor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Värden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v-SE" sz="2400"/>
              <a:t>Säkerhet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Rangordna dina egna prioriteringar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sv-SE" sz="1800"/>
              <a:t>En ny lagstiftningscykel inleds vart femte år.</a:t>
            </a:r>
            <a:br>
              <a:rPr lang="sv-SE" sz="1800"/>
            </a:br>
            <a:endParaRPr lang="sv-SE" sz="1800"/>
          </a:p>
          <a:p>
            <a:r>
              <a:rPr lang="sv-SE" sz="1800"/>
              <a:t>Europeiska rådet träffas för att diskutera prioriteringar vid ett EU-toppmöte. De 27 stats- och regeringscheferna enas om en strategisk agenda.</a:t>
            </a:r>
            <a:br>
              <a:rPr lang="sv-SE" sz="1800"/>
            </a:br>
            <a:endParaRPr lang="sv-SE" sz="1800"/>
          </a:p>
          <a:p>
            <a:r>
              <a:rPr lang="sv-SE" sz="1800"/>
              <a:t>I den strategiska agendan fastställs politiska riktlinjer som Europeiska kommissionen ska arbeta med.</a:t>
            </a:r>
            <a:br>
              <a:rPr lang="sv-SE" sz="1800"/>
            </a:br>
            <a:endParaRPr lang="sv-SE" sz="1800"/>
          </a:p>
          <a:p>
            <a:r>
              <a:rPr lang="sv-SE" sz="1800"/>
              <a:t>Var sjätte månad fastställer det medlemsland som innehar ordförandeskapet sina egna prioriteringar med utgångspunkt i brådskande EU-frågor.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Så fastställs EU:s prioriteringar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sv-SE" sz="1600" b="1"/>
              <a:t>Ett fritt och demokratiskt Europa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upprätthålla europeiska värden inom unionen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leva upp till EU:s värden på den globala arenan</a:t>
            </a:r>
          </a:p>
          <a:p>
            <a:endParaRPr lang="en-US" sz="1600" dirty="0"/>
          </a:p>
          <a:p>
            <a:r>
              <a:rPr lang="sv-SE" sz="1600" b="1"/>
              <a:t>Ett starkt och säkert Europa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säkerställa samstämmiga och inflytelserika yttre åtgärder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stärka EU:s säkerhet och försvar samt skydda medborgarna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förbereda för en större och starkare union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tillämpa en övergripande strategi för migration och gränsförvaltning</a:t>
            </a:r>
          </a:p>
          <a:p>
            <a:endParaRPr lang="en-US" sz="1600" dirty="0"/>
          </a:p>
          <a:p>
            <a:r>
              <a:rPr lang="sv-SE" sz="1600" b="1"/>
              <a:t>Ett blomstrande och konkurrenskraftigt Europa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stärka EU:s konkurrenskraft</a:t>
            </a:r>
          </a:p>
          <a:p>
            <a:r>
              <a:rPr lang="sv-SE" sz="1600">
                <a:sym typeface="Wingdings" panose="05000000000000000000" pitchFamily="2" charset="2"/>
              </a:rPr>
              <a:t></a:t>
            </a:r>
            <a:r>
              <a:rPr lang="sv-SE" sz="1600"/>
              <a:t> säkerställa att den gröna och digitala omställningen blir framgångsrik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v-SE" sz="1600"/>
              <a:t>främja en innovations- och företagsvänlig miljö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v-SE" sz="1600"/>
              <a:t>göra framsteg tillsammans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EU:s prioriteringar för 2024–2029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sv-SE"/>
              <a:t>27 EU-länder samarbetar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sv-SE"/>
              <a:t>Var sjätte månad tar ett nytt medlemsland över ordförandeskapet. </a:t>
            </a:r>
          </a:p>
          <a:p>
            <a:r>
              <a:rPr lang="sv-SE"/>
              <a:t>Förra gången </a:t>
            </a:r>
            <a:r>
              <a:rPr lang="sv-SE" b="1"/>
              <a:t>[ditt land]</a:t>
            </a:r>
            <a:r>
              <a:rPr lang="sv-SE"/>
              <a:t> innehade ordförandeskapet var </a:t>
            </a:r>
            <a:r>
              <a:rPr lang="sv-SE" b="1"/>
              <a:t>[år].</a:t>
            </a:r>
          </a:p>
          <a:p>
            <a:r>
              <a:rPr lang="sv-SE"/>
              <a:t>Nästa gång </a:t>
            </a:r>
            <a:r>
              <a:rPr lang="sv-SE" b="1"/>
              <a:t>[ditt land] </a:t>
            </a:r>
            <a:r>
              <a:rPr lang="sv-SE">
                <a:latin typeface="Arial" charset="0"/>
                <a:ea typeface="Arial" charset="0"/>
                <a:cs typeface="Arial" charset="0"/>
              </a:rPr>
              <a:t>kommer att inneha ordförandeskapet är</a:t>
            </a:r>
            <a:r>
              <a:rPr lang="sv-SE"/>
              <a:t> </a:t>
            </a:r>
            <a:r>
              <a:rPr lang="sv-SE" b="1"/>
              <a:t>[år].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sv-SE" sz="3200" b="1">
                <a:solidFill>
                  <a:schemeClr val="tx1"/>
                </a:solidFill>
              </a:rPr>
              <a:t>Europeiska unionens roterande ordförandeskap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sv-SE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sv-SE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/>
              <a:t>Titta på videon via länken: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sv-SE"/>
              <a:t>Tack för att du deltog!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sv-SE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Vad har du lärt dig i dag?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>
                <a:latin typeface="Source Sans 3" panose="020B0303030403020204" pitchFamily="34" charset="0"/>
              </a:rPr>
              <a:t>27</a:t>
            </a:r>
            <a:br>
              <a:rPr lang="sv-SE" sz="2400" dirty="0">
                <a:latin typeface="Source Sans 3" panose="020B0303030403020204" pitchFamily="34" charset="0"/>
              </a:rPr>
            </a:br>
            <a:r>
              <a:rPr lang="sv-SE" sz="2200" dirty="0">
                <a:latin typeface="Source Sans 3" panose="020B0303030403020204" pitchFamily="34" charset="0"/>
              </a:rPr>
              <a:t>medlems-länder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>
                <a:latin typeface="Source Sans 3" panose="020B0303030403020204" pitchFamily="34" charset="0"/>
              </a:rPr>
              <a:t>446</a:t>
            </a:r>
            <a:br>
              <a:rPr lang="sv-SE" sz="2400" b="1">
                <a:latin typeface="Source Sans 3" panose="020B0303030403020204" pitchFamily="34" charset="0"/>
              </a:rPr>
            </a:br>
            <a:r>
              <a:rPr lang="sv-SE" sz="2400">
                <a:latin typeface="Source Sans 3" panose="020B0303030403020204" pitchFamily="34" charset="0"/>
              </a:rPr>
              <a:t>miljoner invånare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>
                <a:latin typeface="Source Sans 3" panose="020B0303030403020204" pitchFamily="34" charset="0"/>
              </a:rPr>
              <a:t>24</a:t>
            </a:r>
            <a:br>
              <a:rPr lang="sv-SE" sz="2400" b="1">
                <a:latin typeface="Source Sans 3" panose="020B0303030403020204" pitchFamily="34" charset="0"/>
              </a:rPr>
            </a:br>
            <a:r>
              <a:rPr lang="sv-SE" sz="2400">
                <a:latin typeface="Source Sans 3" panose="020B0303030403020204" pitchFamily="34" charset="0"/>
              </a:rPr>
              <a:t>officiella </a:t>
            </a:r>
            <a:br>
              <a:rPr lang="sv-SE" sz="2400">
                <a:latin typeface="Source Sans 3" panose="020B0303030403020204" pitchFamily="34" charset="0"/>
              </a:rPr>
            </a:br>
            <a:r>
              <a:rPr lang="sv-SE" sz="2400">
                <a:latin typeface="Source Sans 3" panose="020B0303030403020204" pitchFamily="34" charset="0"/>
              </a:rPr>
              <a:t>språk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Lösningar på gränsöverskridande problem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B60128-F04C-982C-831F-20B48347708E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2F6AC7-79E7-E1B0-FC84-0EB00AB19A27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sv-SE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5DCBA068-9782-D019-1475-D633AB14EAFA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23E4617-5146-CE6B-EB53-FB2DB83ED258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8705D8E-8996-0E64-7885-2A656ACF5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927AFA9-82C2-253C-4688-4865B595999F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E2208727-9BDB-A86D-ECB3-D0E4DA4B1BD8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A1FF1BEA-744C-BA94-F433-5A788EC5119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36467C35-B202-7420-CC8E-845E924ECC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0A88CF02-DE9C-5940-1566-17D778B06D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46D13BBC-7044-A5A9-5ABB-54BF4B61A8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C0FE4AE5-6734-BB32-D31B-A1F8CC0905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ACE5626B-133A-9E74-F236-48771952D7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EAF69663-4D7F-0BAD-4C55-756ED16125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84E8F236-404D-1C5C-49C9-1BB8804B41E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8194E671-728C-1DF5-53C7-04D990F8C9C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01A02DF5-812F-6AF1-9469-AE5BA7E2DF5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77B7F4B9-3ED9-8A99-6794-B3DA0D3893DC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0AC96D2F-698B-F5C1-F8DE-C00016F10F21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9AB69687-A606-F5E5-AA2A-B2A814FC25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7B4AB57D-F95C-FA4F-21FD-920AA0F605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859A80C0-DF9C-0232-DE2E-EBBBD1ECF8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99E61AB3-B811-2AF3-3970-37026B51CD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D4BFA6A9-EAAA-65E3-16D6-19A1086E7E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3F764CC9-8CF9-91B3-2EAE-31788760544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E0BB3BC4-5864-5D91-DDE2-8A81743BB66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774AAD52-0569-56CC-0140-D2E893DD7C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028FE14C-229F-0DFC-D644-2F37DB558F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5026DC32-643B-D11F-5AC3-C8DEFB320A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52CE78A6-BA11-E05F-31ED-365812D22F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F95F214B-1AC2-B360-3104-5586D3B1BCD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29E7A738-20FD-B1C2-473C-5CDC8C1FD8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BFF6EE6A-C803-F40D-07FF-C9DFE38B81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79E44912-5869-B339-3937-4AE495B366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460D9E84-5FEF-E155-920F-F7B8EC2FED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41079AFB-762D-06A7-4EDD-B14925C97B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9AFD757C-47EF-CAAF-EFF0-BEE7F26FBD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BF6201F8-06C7-928F-433C-AAF3DC1C7A6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B364E26A-26C1-FD26-94FA-0212BBFAD2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B69CBA9B-AE72-DD30-71F6-CE21D57DDAB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71E0F641-78FB-B4CF-B2F2-6F08972403D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02D98D39-D74B-5016-FB10-541C4EDB716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EE81B052-D5B1-9C47-DF17-6DC8879305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8F11A595-21A7-F50A-2BD3-3171322C02E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FB50DEE-6B03-E225-245A-E03DEC80ACFA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AEB65BDE-6ECD-EFA3-6C5C-97384A44974D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9EA1068-153C-F72D-B688-14B5945B29AC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Finland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D5CC61C-2D6D-ED1B-75E8-52664E9F453E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Sverige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41D3963-1CF2-F60E-5834-E152A2913237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Estland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AF7EB78-C5EF-A147-4326-0281E44D404B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Lettland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68AA34F-7246-5567-7E1F-2492EC8166E5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Litauen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E43A3AD-73DC-9D44-ECC7-2379D68DC681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Rumänien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CF91763-FA40-4A72-959F-D42A877067FF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Ungern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AA3CAAD-6034-2002-7032-4FB43846523B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Kroatien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3E0DBD6-A9F4-A9C8-156E-10631A0DCF15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Grekland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F6A1A78-CCD1-55FC-90FB-DA2F0FC99C75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Italien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1A97486-B80C-C104-14F0-D93A2D3D4FA1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Slovakien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2D88BBA-F8EB-C8D5-6383-D288EF7D04C0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Tjeckien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3A848B0-2F3F-D90F-3181-C8DD1BA0EDE6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Polen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AA8BA41-D81A-E807-F384-0C768DA57483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Frankrike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4AE9C05-AC26-2032-8681-30F331EE59C1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Spanien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72938B8-350B-0EC4-5EE1-D75FFF45F4DA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4C7422B-7DD8-5020-1690-F6620AA283CF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887D157-5818-E956-B5E5-3C93D108B6C3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Belgien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485E9813-1DD5-1FED-7969-24B51CE1F5D6}"/>
                    </a:ext>
                  </a:extLst>
                </p:cNvPr>
                <p:cNvSpPr txBox="1"/>
                <p:nvPr/>
              </p:nvSpPr>
              <p:spPr>
                <a:xfrm>
                  <a:off x="6197616" y="4865505"/>
                  <a:ext cx="53735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Slovenien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F59DAB4-BB71-FDDB-F62E-DB6FCFE220BB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Bulgarien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8D835DA-9607-64CB-7930-F8B2522E6CC6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Tyskland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047253E-8F96-9E0A-0AAB-5F84672D5929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Österrike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E2E4152-9159-4A36-BA52-0C8442FFCB5D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Nederländerna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4285440-0CC4-A5FA-5414-3E864EFBE1BB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Danmark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C96CCD2-D460-1298-8363-153B4AB6A28B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Luxemburg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FD00B08B-D15C-F1F2-768C-593A87A625A0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v-S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Cypern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sv-SE"/>
              <a:t>1952–1992</a:t>
            </a:r>
          </a:p>
          <a:p>
            <a:pPr lvl="1"/>
            <a:endParaRPr lang="es-ES" dirty="0"/>
          </a:p>
          <a:p>
            <a:pPr lvl="1" algn="ctr"/>
            <a:r>
              <a:rPr lang="sv-SE"/>
              <a:t>Fler länder ansluter sig och samarbetar i fler frågor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sv-SE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sv-SE"/>
              <a:t>”Aldrig mer!”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sv-SE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sv-SE"/>
              <a:t>Europeiska kol- och stålgemenskapen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unionens uppkomst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sv-SE"/>
              <a:t>Maastrichtfördraget – Europeiska unionen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/>
              <a:t>1993 </a:t>
            </a:r>
            <a:r>
              <a:rPr lang="sv-SE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sv-SE"/>
              <a:t>Vi samarbetar mer och mer, med 27 medlemsländer i dag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EU:s institutioner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807A6B-7701-53F8-AF1A-AA0E0D7B9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83" y="2116168"/>
            <a:ext cx="2155125" cy="1587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40D825-BF22-0039-ABAC-901DAB63A8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218" y="2116168"/>
            <a:ext cx="2286502" cy="15876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7EBA51-5018-8124-6ECE-A153FAA919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4" y="4140286"/>
            <a:ext cx="2411758" cy="19557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DDE239-D631-AF32-1422-42F2C7CB68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064" y="4140286"/>
            <a:ext cx="1727851" cy="172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EU-lagstiftningen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Förslag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sv-SE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EU-kommissionen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sv-SE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Politisk vägledning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sv-SE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Ministerrådet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sv-SE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EU-parlamentet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Antagande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sv-SE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Europeiska rådet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sv-SE" sz="1200" b="0">
                <a:latin typeface="Source Sans 3" panose="020B0303030403020204" pitchFamily="34" charset="0"/>
              </a:rPr>
              <a:t>Båda diskuterar, ändrar och röstar om den föreslagna lagstiftningen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[NAME COUNTRY] i EU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Vi gick med i EU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[år]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v-S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Vi har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[antal] 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mandat i Europaparlamentet.</a:t>
            </a:r>
            <a:b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v-S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Vår kommissionär i Europeiska kommissionen är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[namn]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med ansvar för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[särskilt politikområde]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v-S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[namn och ministerpost] 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och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[namn och ministerpost] 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samarbetar ofta med andra ministrar i EU. De träffar kollegor från andra medlemsländer i Europeiska unionens råd. </a:t>
            </a:r>
            <a:b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v-S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Vår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[stats-/regeringschef]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</a:t>
            </a:r>
            <a:r>
              <a:rPr lang="sv-S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[namn]</a:t>
            </a:r>
            <a:r>
              <a:rPr lang="sv-S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deltar i EU-toppmöten som medlem av Europeiska rådet.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[NAME REGION] i EU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sv-SE"/>
              <a:t>[Skärmdump av projektet]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97" y="1591938"/>
            <a:ext cx="4127350" cy="3871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F27B6-46F3-1CD9-8A6B-44CB55CD7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012" y="3310131"/>
            <a:ext cx="2816596" cy="536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/>
              <a:t>[Beskrivning av projektet i en kort mening]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/>
              <a:t>[Beskrivning av projektet i en kort mening]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Aktuella frågor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solidFill>
                  <a:srgbClr val="404A52"/>
                </a:solidFill>
              </a:rPr>
              <a:t>[Skärmdump av nyhetsartikel]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Förr och nu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v-SE" sz="2400">
                <a:solidFill>
                  <a:schemeClr val="accent6"/>
                </a:solidFill>
              </a:rPr>
              <a:t>Jobba och studera utomlands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v-SE" sz="2400">
                <a:solidFill>
                  <a:schemeClr val="accent6"/>
                </a:solidFill>
              </a:rPr>
              <a:t>Resor/turism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v-SE" sz="2400">
                <a:solidFill>
                  <a:schemeClr val="accent6"/>
                </a:solidFill>
              </a:rPr>
              <a:t>Fred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v-SE" sz="2400">
                <a:solidFill>
                  <a:schemeClr val="accent6"/>
                </a:solidFill>
              </a:rPr>
              <a:t>Infrastruktur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v-SE" sz="2400">
                <a:solidFill>
                  <a:schemeClr val="accent6"/>
                </a:solidFill>
              </a:rPr>
              <a:t>Den inre marknaden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v-SE" sz="2400">
                <a:solidFill>
                  <a:schemeClr val="accent6"/>
                </a:solidFill>
              </a:rPr>
              <a:t>Skydd av kulturarvet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7257</TotalTime>
  <Words>987</Words>
  <Application>Microsoft Office PowerPoint</Application>
  <PresentationFormat>Widescreen</PresentationFormat>
  <Paragraphs>175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46</cp:revision>
  <cp:lastPrinted>2020-03-11T16:07:50Z</cp:lastPrinted>
  <dcterms:created xsi:type="dcterms:W3CDTF">2020-03-24T15:57:55Z</dcterms:created>
  <dcterms:modified xsi:type="dcterms:W3CDTF">2025-01-30T16:57:44Z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