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varScale="1">
        <p:scale>
          <a:sx n="88" d="100"/>
          <a:sy n="88" d="100"/>
        </p:scale>
        <p:origin x="1530" y="9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ro/"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ro/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0" kern="1200">
                <a:solidFill>
                  <a:schemeClr val="tx1"/>
                </a:solidFill>
                <a:effectLst/>
                <a:latin typeface="+mn-lt"/>
                <a:ea typeface="+mn-ea"/>
                <a:cs typeface="+mn-cs"/>
              </a:rPr>
              <a:t>Uniunea Europeană este un proiect comun de cooperare economică și politică între 27 de state membre. </a:t>
            </a:r>
            <a:br>
              <a:rPr lang="ro-RO" sz="1200" b="0" kern="1200">
                <a:solidFill>
                  <a:schemeClr val="tx1"/>
                </a:solidFill>
                <a:effectLst/>
                <a:latin typeface="+mn-lt"/>
                <a:ea typeface="+mn-ea"/>
                <a:cs typeface="+mn-cs"/>
              </a:rPr>
            </a:br>
            <a:r>
              <a:rPr lang="ro-RO" sz="1200" b="0" i="1" kern="1200">
                <a:solidFill>
                  <a:schemeClr val="tx1"/>
                </a:solidFill>
                <a:effectLst/>
                <a:latin typeface="+mn-lt"/>
                <a:ea typeface="+mn-ea"/>
                <a:cs typeface="+mn-cs"/>
              </a:rPr>
              <a:t>Lucrând împreună, statele membre sunt mai puternice. UE este un actor politic supranațional, ceea ce înseamnă că procesul decizional pe anumite teme are loc în comun. Statele membre sunt responsabile de punerea în aplicare la nivel național a deciziilor care au fost luate la nivelul UE.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o-RO" sz="1200" kern="1200">
                <a:solidFill>
                  <a:schemeClr val="tx1"/>
                </a:solidFill>
                <a:effectLst/>
                <a:latin typeface="+mn-lt"/>
                <a:ea typeface="+mn-ea"/>
                <a:cs typeface="+mn-cs"/>
              </a:rPr>
              <a:t>Arătați că toate cele 10 subiecte (și mai multe) se încadrează undeva în cele trei priorități principale:</a:t>
            </a:r>
          </a:p>
          <a:p>
            <a:r>
              <a:rPr lang="ro-RO" sz="1200" kern="1200">
                <a:solidFill>
                  <a:schemeClr val="tx1"/>
                </a:solidFill>
                <a:effectLst/>
                <a:latin typeface="+mn-lt"/>
                <a:ea typeface="+mn-ea"/>
                <a:cs typeface="+mn-cs"/>
              </a:rPr>
              <a:t>- O Europă liberă și democratică: </a:t>
            </a:r>
            <a:r>
              <a:rPr lang="ro-RO" sz="1200" i="1" kern="1200">
                <a:solidFill>
                  <a:schemeClr val="tx1"/>
                </a:solidFill>
                <a:effectLst/>
                <a:latin typeface="+mn-lt"/>
                <a:ea typeface="+mn-ea"/>
                <a:cs typeface="+mn-cs"/>
              </a:rPr>
              <a:t>Valori, internet, carieră, sănătate, cumpărături etc.</a:t>
            </a:r>
          </a:p>
          <a:p>
            <a:r>
              <a:rPr lang="ro-RO" sz="1200" kern="1200">
                <a:solidFill>
                  <a:schemeClr val="tx1"/>
                </a:solidFill>
                <a:effectLst/>
                <a:latin typeface="+mn-lt"/>
                <a:ea typeface="+mn-ea"/>
                <a:cs typeface="+mn-cs"/>
              </a:rPr>
              <a:t>- O Europă puternică și sigură: </a:t>
            </a:r>
            <a:r>
              <a:rPr lang="ro-RO" sz="1200" i="1" kern="1200">
                <a:solidFill>
                  <a:schemeClr val="tx1"/>
                </a:solidFill>
                <a:effectLst/>
                <a:latin typeface="+mn-lt"/>
                <a:ea typeface="+mn-ea"/>
                <a:cs typeface="+mn-cs"/>
              </a:rPr>
              <a:t>Securitate, bani, cumpărături, călătorii etc.</a:t>
            </a:r>
          </a:p>
          <a:p>
            <a:r>
              <a:rPr lang="ro-RO" sz="1200" kern="1200">
                <a:solidFill>
                  <a:schemeClr val="tx1"/>
                </a:solidFill>
                <a:effectLst/>
                <a:latin typeface="+mn-lt"/>
                <a:ea typeface="+mn-ea"/>
                <a:cs typeface="+mn-cs"/>
              </a:rPr>
              <a:t>- O Europă prosperă și competitivă: </a:t>
            </a:r>
            <a:r>
              <a:rPr lang="ro-RO" sz="1200" i="1" kern="1200">
                <a:solidFill>
                  <a:schemeClr val="tx1"/>
                </a:solidFill>
                <a:effectLst/>
                <a:latin typeface="+mn-lt"/>
                <a:ea typeface="+mn-ea"/>
                <a:cs typeface="+mn-cs"/>
              </a:rPr>
              <a:t>Bani, carieră, viață în aer liber, alimente etc.</a:t>
            </a:r>
            <a:r>
              <a:rPr lang="ro-RO"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b="0" i="0" kern="1200">
                <a:solidFill>
                  <a:schemeClr val="tx1"/>
                </a:solidFill>
                <a:effectLst/>
                <a:latin typeface="+mn-lt"/>
                <a:ea typeface="+mn-ea"/>
                <a:cs typeface="+mn-cs"/>
              </a:rPr>
              <a:t>Povestea UE a evoluat de la cooperarea în domeniul comerțului cu oțel și cărbune, pentru a se asigura dispariția pentru totdeauna a războiului de pe continent, până la Uniunea valorilor pe care o cunoaștem în acest moment.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1">
                <a:sym typeface="Wingdings" panose="05000000000000000000" pitchFamily="2" charset="2"/>
              </a:rPr>
              <a:t></a:t>
            </a:r>
            <a:r>
              <a:rPr lang="ro-RO" sz="1200" b="1"/>
              <a:t> Consiliul European:</a:t>
            </a:r>
            <a:r>
              <a:rPr lang="ro-RO" sz="1200"/>
              <a:t> șefii de stat sau de guvern, care decid cu privire la agenda politică a UE.</a:t>
            </a:r>
          </a:p>
          <a:p>
            <a:pPr marL="171450" indent="-171450">
              <a:buFont typeface="Wingdings" panose="05000000000000000000" pitchFamily="2" charset="2"/>
              <a:buChar char="à"/>
            </a:pPr>
            <a:r>
              <a:rPr lang="ro-RO" sz="1200" b="1"/>
              <a:t>Comisia Europeană:</a:t>
            </a:r>
            <a:r>
              <a:rPr lang="ro-RO" sz="1200"/>
              <a:t> puterea executivă independentă a UE. Câte un comisar pentru fiecare stat membru. Ia inițiativa pentru noile acte legislative ale UE. </a:t>
            </a:r>
          </a:p>
          <a:p>
            <a:pPr marL="171450" indent="-171450">
              <a:buFont typeface="Wingdings" panose="05000000000000000000" pitchFamily="2" charset="2"/>
              <a:buChar char="à"/>
            </a:pPr>
            <a:r>
              <a:rPr lang="ro-RO" sz="1200" b="1"/>
              <a:t>Parlamentul European: </a:t>
            </a:r>
            <a:r>
              <a:rPr lang="ro-RO" sz="1200"/>
              <a:t>„vocea poporului” din UE. Controlul democratic al procesului legislativ. Deține puterea legislativă în comun cu Consiliul Uniunii Europene. </a:t>
            </a:r>
          </a:p>
          <a:p>
            <a:r>
              <a:rPr lang="ro-RO" sz="1200" b="1">
                <a:sym typeface="Wingdings" panose="05000000000000000000" pitchFamily="2" charset="2"/>
              </a:rPr>
              <a:t></a:t>
            </a:r>
            <a:r>
              <a:rPr lang="ro-RO" sz="1200" b="1"/>
              <a:t> Consiliul Uniunii Europene: </a:t>
            </a:r>
            <a:r>
              <a:rPr lang="ro-RO" sz="1200"/>
              <a:t>„vocea statelor membre” din UE. Câte un ministru din fiecare stat pentru zece tematici diferite. Deține puterea legislativă în comun cu Parlamentul European.</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a:t>Atunci când Consiliul European stabilește priorități, Comisia Europeană înaintează noi propuneri legislative. Atât Parlamentul European, cât și Consiliul Uniunii Europene discută, modifică și votează legislația propusă, în mai multe runde, dacă este necesar. Dacă legislația este adoptată, Comisia Europeană este responsabilă pentru aplicarea acesteia și asigurarea faptului că statele membre o pun în aplicare/o ratifică la nivel național.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ro-RO" sz="1200" b="0" i="1" kern="1200" noProof="0">
                <a:solidFill>
                  <a:schemeClr val="tx1"/>
                </a:solidFill>
                <a:effectLst/>
                <a:latin typeface="+mn-lt"/>
                <a:ea typeface="+mn-ea"/>
                <a:cs typeface="+mn-cs"/>
              </a:rPr>
              <a:t>Introduceți statistici și cifre în funcție de ce ați pregătit dvs. </a:t>
            </a:r>
            <a:r>
              <a:rPr lang="ro-RO" sz="1200" b="0" i="1" u="none" kern="1200" noProof="0">
                <a:solidFill>
                  <a:schemeClr val="tx1"/>
                </a:solidFill>
                <a:effectLst/>
                <a:latin typeface="+mn-lt"/>
                <a:ea typeface="+mn-ea"/>
                <a:cs typeface="+mn-cs"/>
              </a:rPr>
              <a:t>A se elimina „de stat/” sau „/de guvern”, după caz.</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ro-RO" sz="1200" kern="1200" noProof="0">
                <a:solidFill>
                  <a:schemeClr val="tx1"/>
                </a:solidFill>
                <a:effectLst/>
                <a:latin typeface="+mn-lt"/>
                <a:ea typeface="+mn-ea"/>
                <a:cs typeface="+mn-cs"/>
              </a:rPr>
              <a:t>Resursă utilă pentru pregătire: </a:t>
            </a:r>
            <a:r>
              <a:rPr lang="ro-RO" sz="1200" u="sng" kern="1200" noProof="0">
                <a:solidFill>
                  <a:schemeClr val="tx1"/>
                </a:solidFill>
                <a:effectLst/>
                <a:latin typeface="+mn-lt"/>
                <a:ea typeface="+mn-ea"/>
                <a:cs typeface="+mn-cs"/>
                <a:hlinkClick r:id="rId3"/>
              </a:rPr>
              <a:t>https://op.europa.eu/webpub/com/short-guide-eu/ro/</a:t>
            </a:r>
            <a:r>
              <a:rPr lang="ro-RO"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0" i="1" kern="1200">
                <a:solidFill>
                  <a:schemeClr val="tx1"/>
                </a:solidFill>
                <a:effectLst/>
                <a:latin typeface="+mn-lt"/>
                <a:ea typeface="+mn-ea"/>
                <a:cs typeface="+mn-cs"/>
                <a:sym typeface="Wingdings" pitchFamily="2" charset="2"/>
              </a:rPr>
              <a:t> Proiecte din regiune pe care doriți să le evidențiați.  </a:t>
            </a:r>
          </a:p>
          <a:p>
            <a:r>
              <a:rPr lang="ro-RO" sz="1200" b="0" i="1" kern="1200">
                <a:solidFill>
                  <a:schemeClr val="tx1"/>
                </a:solidFill>
                <a:effectLst/>
                <a:latin typeface="+mn-lt"/>
                <a:ea typeface="+mn-ea"/>
                <a:cs typeface="+mn-cs"/>
              </a:rPr>
              <a:t>Desigur, multe subiecte sunt abordate la nivel internațional și național. Dar, după cum pot vedea participanții aici, UE este, de asemenea, aproape. UE finanțează numeroase proiecte regionale. </a:t>
            </a: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i="0" kern="1200">
                <a:solidFill>
                  <a:schemeClr val="tx1"/>
                </a:solidFill>
                <a:effectLst/>
                <a:latin typeface="+mn-lt"/>
                <a:ea typeface="+mn-ea"/>
                <a:cs typeface="+mn-cs"/>
                <a:sym typeface="Wingdings" pitchFamily="2" charset="2"/>
              </a:rPr>
              <a:t></a:t>
            </a:r>
            <a:r>
              <a:rPr lang="ro-RO" sz="1200" i="1" kern="1200">
                <a:solidFill>
                  <a:schemeClr val="tx1"/>
                </a:solidFill>
                <a:effectLst/>
                <a:latin typeface="+mn-lt"/>
                <a:ea typeface="+mn-ea"/>
                <a:cs typeface="+mn-cs"/>
                <a:sym typeface="Wingdings" pitchFamily="2" charset="2"/>
              </a:rPr>
              <a:t> </a:t>
            </a:r>
            <a:r>
              <a:rPr lang="ro-RO" sz="1200" kern="1200">
                <a:solidFill>
                  <a:schemeClr val="tx1"/>
                </a:solidFill>
                <a:effectLst/>
                <a:latin typeface="+mn-lt"/>
                <a:ea typeface="+mn-ea"/>
                <a:cs typeface="+mn-cs"/>
                <a:sym typeface="Wingdings" pitchFamily="2" charset="2"/>
              </a:rPr>
              <a:t>Folosiți site-ul „Ce face Europa pentru mine” pentru a găsi proiecte din regiunea dvs.: </a:t>
            </a:r>
            <a:r>
              <a:rPr lang="ro-RO" sz="1200" u="sng" kern="1200">
                <a:solidFill>
                  <a:schemeClr val="tx1"/>
                </a:solidFill>
                <a:effectLst/>
                <a:latin typeface="+mn-lt"/>
                <a:ea typeface="+mn-ea"/>
                <a:cs typeface="+mn-cs"/>
                <a:sym typeface="Wingdings" pitchFamily="2" charset="2"/>
                <a:hlinkClick r:id="rId3"/>
              </a:rPr>
              <a:t>https://what-europe-does-for-me.europarl.europa.eu/ro/region</a:t>
            </a:r>
            <a:r>
              <a:rPr lang="ro-RO"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sym typeface="Wingdings" panose="05000000000000000000" pitchFamily="2" charset="2"/>
              </a:rPr>
              <a:t></a:t>
            </a:r>
            <a:r>
              <a:rPr lang="ro-RO"/>
              <a:t> În funcție de articolul de știri ales în timpul pregătirii.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with-romanian-subtitles-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ro-RO"/>
              <a:t>Colaborarea în cadrul Uniunii Europene</a:t>
            </a:r>
          </a:p>
          <a:p>
            <a:pPr>
              <a:defRPr/>
            </a:pPr>
            <a:r>
              <a:rPr lang="ro-RO">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ro-RO" sz="1400" b="1">
                  <a:solidFill>
                    <a:schemeClr val="accent6"/>
                  </a:solidFill>
                  <a:latin typeface="Source Sans 3" panose="020B0303030403020204" pitchFamily="34" charset="0"/>
                  <a:cs typeface="Arial" panose="020B0604020202020204" pitchFamily="34" charset="0"/>
                </a:rPr>
                <a:t>Consiliul Uniunii Europene</a:t>
              </a:r>
            </a:p>
            <a:p>
              <a:pPr eaLnBrk="1" hangingPunct="1">
                <a:spcBef>
                  <a:spcPts val="100"/>
                </a:spcBef>
                <a:spcAft>
                  <a:spcPts val="600"/>
                </a:spcAft>
                <a:buFontTx/>
                <a:buNone/>
                <a:defRPr/>
              </a:pPr>
              <a:r>
                <a:rPr lang="ro-RO" sz="1400">
                  <a:solidFill>
                    <a:schemeClr val="accent6"/>
                  </a:solidFill>
                  <a:latin typeface="Source Sans 3" panose="020B0303030403020204" pitchFamily="34" charset="0"/>
                  <a:cs typeface="Arial" panose="020B0604020202020204" pitchFamily="34" charset="0"/>
                </a:rPr>
                <a:t>Secretariatul General</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sz="2800" i="1" dirty="0">
                <a:solidFill>
                  <a:schemeClr val="tx2"/>
                </a:solidFill>
                <a:latin typeface="Source Serif 4 14pt" panose="02040603050405020204" pitchFamily="18" charset="0"/>
                <a:ea typeface="Source Serif 4 14pt" panose="02040603050405020204" pitchFamily="18" charset="0"/>
              </a:rPr>
              <a:t>Pachetul privind educația civică</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35008" y="2641117"/>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3834" y="959095"/>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3834" y="2645689"/>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01619" y="2641117"/>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01619" y="4339929"/>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901619" y="6046418"/>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81727" y="4339929"/>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81727" y="2657996"/>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70673" y="4339929"/>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ro-RO" sz="4400">
                <a:solidFill>
                  <a:srgbClr val="003399"/>
                </a:solidFill>
              </a:rPr>
              <a:t>Influența țării noastre în UE</a:t>
            </a:r>
          </a:p>
          <a:p>
            <a:pPr>
              <a:lnSpc>
                <a:spcPts val="3000"/>
              </a:lnSpc>
            </a:pPr>
            <a:r>
              <a:rPr lang="ro-RO"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ro-RO" sz="3200" b="1">
                <a:solidFill>
                  <a:srgbClr val="003399"/>
                </a:solidFill>
                <a:ea typeface="Arial" charset="0"/>
                <a:cs typeface="Arial" charset="0"/>
              </a:rPr>
              <a:t>_______</a:t>
            </a:r>
          </a:p>
          <a:p>
            <a:pPr marL="742950" indent="-742950" algn="l">
              <a:buAutoNum type="arabicPeriod"/>
            </a:pPr>
            <a:r>
              <a:rPr lang="ro-RO" sz="3200" b="1">
                <a:solidFill>
                  <a:srgbClr val="003399"/>
                </a:solidFill>
                <a:ea typeface="Arial" charset="0"/>
                <a:cs typeface="Arial" charset="0"/>
              </a:rPr>
              <a:t>_______</a:t>
            </a:r>
          </a:p>
          <a:p>
            <a:pPr marL="742950" indent="-742950" algn="l">
              <a:buAutoNum type="arabicPeriod"/>
            </a:pPr>
            <a:r>
              <a:rPr lang="ro-RO"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ro-RO" sz="2400"/>
              <a:t>Alimente</a:t>
            </a:r>
          </a:p>
          <a:p>
            <a:pPr>
              <a:buClrTx/>
              <a:buSzPct val="100000"/>
              <a:buFont typeface="System Font Regular"/>
              <a:buChar char="→"/>
            </a:pPr>
            <a:r>
              <a:rPr lang="ro-RO" sz="2400"/>
              <a:t>Cumpărături </a:t>
            </a:r>
          </a:p>
          <a:p>
            <a:pPr>
              <a:buClrTx/>
              <a:buSzPct val="100000"/>
              <a:buFont typeface="System Font Regular"/>
              <a:buChar char="→"/>
            </a:pPr>
            <a:r>
              <a:rPr lang="ro-RO" sz="2400"/>
              <a:t>Internet</a:t>
            </a:r>
          </a:p>
          <a:p>
            <a:pPr>
              <a:buClrTx/>
              <a:buSzPct val="100000"/>
              <a:buFont typeface="System Font Regular"/>
              <a:buChar char="→"/>
            </a:pPr>
            <a:r>
              <a:rPr lang="ro-RO" sz="2400"/>
              <a:t>Viața în aer liber</a:t>
            </a:r>
          </a:p>
          <a:p>
            <a:pPr>
              <a:buClrTx/>
              <a:buSzPct val="100000"/>
              <a:buFont typeface="System Font Regular"/>
              <a:buChar char="→"/>
            </a:pPr>
            <a:r>
              <a:rPr lang="ro-RO" sz="2400"/>
              <a:t>Sănătate</a:t>
            </a:r>
          </a:p>
          <a:p>
            <a:pPr>
              <a:buClrTx/>
              <a:buSzPct val="100000"/>
              <a:buFont typeface="System Font Regular"/>
              <a:buChar char="→"/>
            </a:pPr>
            <a:r>
              <a:rPr lang="ro-RO" sz="2400"/>
              <a:t>Carieră</a:t>
            </a:r>
          </a:p>
          <a:p>
            <a:pPr>
              <a:buClrTx/>
              <a:buSzPct val="100000"/>
              <a:buFont typeface="System Font Regular"/>
              <a:buChar char="→"/>
            </a:pPr>
            <a:r>
              <a:rPr lang="ro-RO" sz="2400"/>
              <a:t>Bani</a:t>
            </a:r>
          </a:p>
          <a:p>
            <a:pPr>
              <a:buClrTx/>
              <a:buSzPct val="100000"/>
              <a:buFont typeface="System Font Regular"/>
              <a:buChar char="→"/>
            </a:pPr>
            <a:r>
              <a:rPr lang="ro-RO" sz="2400"/>
              <a:t>Călătorii </a:t>
            </a:r>
          </a:p>
          <a:p>
            <a:pPr>
              <a:buClrTx/>
              <a:buSzPct val="100000"/>
              <a:buFont typeface="System Font Regular"/>
              <a:buChar char="→"/>
            </a:pPr>
            <a:r>
              <a:rPr lang="ro-RO" sz="2400"/>
              <a:t>Valori</a:t>
            </a:r>
          </a:p>
          <a:p>
            <a:pPr>
              <a:buClrTx/>
              <a:buSzPct val="100000"/>
              <a:buFont typeface="System Font Regular"/>
              <a:buChar char="→"/>
            </a:pPr>
            <a:r>
              <a:rPr lang="ro-RO" sz="2400"/>
              <a:t>Securitate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ro-RO"/>
              <a:t>Clasamentul propriilor dvs. priorități</a:t>
            </a:r>
          </a:p>
          <a:p>
            <a:pPr>
              <a:lnSpc>
                <a:spcPts val="3000"/>
              </a:lnSpc>
            </a:pPr>
            <a:r>
              <a:rPr lang="ro-RO">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ro-RO" sz="1800"/>
              <a:t>O dată la cinci ani începe un nou ciclu legislativ.</a:t>
            </a:r>
            <a:br>
              <a:rPr lang="ro-RO" sz="1800"/>
            </a:br>
            <a:endParaRPr lang="ro-RO" sz="1800"/>
          </a:p>
          <a:p>
            <a:r>
              <a:rPr lang="ro-RO" sz="1800"/>
              <a:t>Consiliul European se reunește pentru a discuta prioritățile în cadrul unui summit al UE. Cei 27 de șefi de stat sau de guvern convin asupra unei agende strategice.</a:t>
            </a:r>
            <a:br>
              <a:rPr lang="ro-RO" sz="1800"/>
            </a:br>
            <a:endParaRPr lang="ro-RO" sz="1800"/>
          </a:p>
          <a:p>
            <a:r>
              <a:rPr lang="ro-RO" sz="1800"/>
              <a:t>Agenda strategică stabilește orientări politice pe baza cărora urmează să lucreze Comisia Europeană.</a:t>
            </a:r>
            <a:br>
              <a:rPr lang="ro-RO" sz="1800"/>
            </a:br>
            <a:endParaRPr lang="ro-RO" sz="1800"/>
          </a:p>
          <a:p>
            <a:r>
              <a:rPr lang="ro-RO" sz="1800"/>
              <a:t>O dată la șase luni, statul membru care deține președinția își stabilește propriile priorități, determinate de problemele presante la nivelul UE.</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ro-RO"/>
              <a:t>Cum se stabilesc prioritățile UE</a:t>
            </a:r>
          </a:p>
          <a:p>
            <a:pPr>
              <a:lnSpc>
                <a:spcPts val="3000"/>
              </a:lnSpc>
            </a:pPr>
            <a:r>
              <a:rPr lang="ro-RO">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ro-RO" sz="1600" b="1"/>
              <a:t>O Europă liberă și democratică</a:t>
            </a:r>
          </a:p>
          <a:p>
            <a:r>
              <a:rPr lang="ro-RO" sz="1600">
                <a:sym typeface="Wingdings" panose="05000000000000000000" pitchFamily="2" charset="2"/>
              </a:rPr>
              <a:t></a:t>
            </a:r>
            <a:r>
              <a:rPr lang="ro-RO" sz="1600"/>
              <a:t> menținem valorile europene în cadrul UE</a:t>
            </a:r>
          </a:p>
          <a:p>
            <a:r>
              <a:rPr lang="ro-RO" sz="1600">
                <a:sym typeface="Wingdings" panose="05000000000000000000" pitchFamily="2" charset="2"/>
              </a:rPr>
              <a:t></a:t>
            </a:r>
            <a:r>
              <a:rPr lang="ro-RO" sz="1600"/>
              <a:t> acționăm la nivel mondial la înălțimea valorilor UE</a:t>
            </a:r>
          </a:p>
          <a:p>
            <a:endParaRPr lang="en-US" sz="1600" dirty="0"/>
          </a:p>
          <a:p>
            <a:r>
              <a:rPr lang="ro-RO" sz="1600" b="1"/>
              <a:t>O Europă puternică și sigură</a:t>
            </a:r>
          </a:p>
          <a:p>
            <a:r>
              <a:rPr lang="ro-RO" sz="1600">
                <a:sym typeface="Wingdings" panose="05000000000000000000" pitchFamily="2" charset="2"/>
              </a:rPr>
              <a:t></a:t>
            </a:r>
            <a:r>
              <a:rPr lang="ro-RO" sz="1600"/>
              <a:t> asigurăm o acțiune externă coerentă și influentă</a:t>
            </a:r>
          </a:p>
          <a:p>
            <a:r>
              <a:rPr lang="ro-RO" sz="1600">
                <a:sym typeface="Wingdings" panose="05000000000000000000" pitchFamily="2" charset="2"/>
              </a:rPr>
              <a:t></a:t>
            </a:r>
            <a:r>
              <a:rPr lang="ro-RO" sz="1600"/>
              <a:t> ne consolidăm securitatea și apărarea și ne protejăm cetățenii</a:t>
            </a:r>
          </a:p>
          <a:p>
            <a:r>
              <a:rPr lang="ro-RO" sz="1600">
                <a:sym typeface="Wingdings" panose="05000000000000000000" pitchFamily="2" charset="2"/>
              </a:rPr>
              <a:t></a:t>
            </a:r>
            <a:r>
              <a:rPr lang="ro-RO" sz="1600"/>
              <a:t> ne pregătim pentru o Uniune mai mare și mai puternică</a:t>
            </a:r>
          </a:p>
          <a:p>
            <a:r>
              <a:rPr lang="ro-RO" sz="1600">
                <a:sym typeface="Wingdings" panose="05000000000000000000" pitchFamily="2" charset="2"/>
              </a:rPr>
              <a:t></a:t>
            </a:r>
            <a:r>
              <a:rPr lang="ro-RO" sz="1600"/>
              <a:t> urmărim o abordare cuprinzătoare în domeniul migrației și al gestionării frontierelor</a:t>
            </a:r>
          </a:p>
          <a:p>
            <a:endParaRPr lang="en-US" sz="1600" dirty="0"/>
          </a:p>
          <a:p>
            <a:r>
              <a:rPr lang="ro-RO" sz="1600" b="1"/>
              <a:t>O Europă prosperă și competitivă</a:t>
            </a:r>
          </a:p>
          <a:p>
            <a:r>
              <a:rPr lang="ro-RO" sz="1600">
                <a:sym typeface="Wingdings" panose="05000000000000000000" pitchFamily="2" charset="2"/>
              </a:rPr>
              <a:t></a:t>
            </a:r>
            <a:r>
              <a:rPr lang="ro-RO" sz="1600"/>
              <a:t> stimulăm competitivitatea UE</a:t>
            </a:r>
          </a:p>
          <a:p>
            <a:r>
              <a:rPr lang="ro-RO" sz="1600">
                <a:sym typeface="Wingdings" panose="05000000000000000000" pitchFamily="2" charset="2"/>
              </a:rPr>
              <a:t></a:t>
            </a:r>
            <a:r>
              <a:rPr lang="ro-RO" sz="1600"/>
              <a:t> realizăm cu succes tranziția verde și pe cea digitală</a:t>
            </a:r>
          </a:p>
          <a:p>
            <a:pPr marL="285750" indent="-285750">
              <a:buFont typeface="Wingdings" panose="05000000000000000000" pitchFamily="2" charset="2"/>
              <a:buChar char="à"/>
            </a:pPr>
            <a:r>
              <a:rPr lang="ro-RO" sz="1600"/>
              <a:t>promovăm un mediu favorabil inovării și întreprinderilor</a:t>
            </a:r>
          </a:p>
          <a:p>
            <a:pPr marL="285750" indent="-285750">
              <a:buFont typeface="Wingdings" panose="05000000000000000000" pitchFamily="2" charset="2"/>
              <a:buChar char="à"/>
            </a:pPr>
            <a:r>
              <a:rPr lang="ro-RO" sz="1600"/>
              <a:t>mergem înainte împreună</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ro-RO"/>
              <a:t>Prioritățile UE pentru 2024-2029</a:t>
            </a:r>
          </a:p>
          <a:p>
            <a:pPr>
              <a:lnSpc>
                <a:spcPts val="3000"/>
              </a:lnSpc>
            </a:pPr>
            <a:r>
              <a:rPr lang="ro-RO">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ro-RO"/>
              <a:t>27 de state membre ale UE care colaborează</a:t>
            </a:r>
          </a:p>
          <a:p>
            <a:pPr>
              <a:lnSpc>
                <a:spcPts val="3000"/>
              </a:lnSpc>
            </a:pPr>
            <a:r>
              <a:rPr lang="ro-RO">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046242" cy="2073329"/>
          </a:xfrm>
        </p:spPr>
        <p:txBody>
          <a:bodyPr/>
          <a:lstStyle/>
          <a:p>
            <a:r>
              <a:rPr lang="ro-RO"/>
              <a:t>O dată la șase luni, un stat membru preia președinția. </a:t>
            </a:r>
          </a:p>
          <a:p>
            <a:r>
              <a:rPr lang="ro-RO"/>
              <a:t>Ultima dată când </a:t>
            </a:r>
            <a:r>
              <a:rPr lang="ro-RO" b="1"/>
              <a:t>[țara dvs.]</a:t>
            </a:r>
            <a:r>
              <a:rPr lang="ro-RO"/>
              <a:t> a deținut președinția a fost </a:t>
            </a:r>
            <a:r>
              <a:rPr lang="ro-RO" b="1"/>
              <a:t>[anul]</a:t>
            </a:r>
            <a:r>
              <a:rPr lang="ro-RO"/>
              <a:t>.</a:t>
            </a:r>
          </a:p>
          <a:p>
            <a:r>
              <a:rPr lang="ro-RO"/>
              <a:t>Următoarea dată în care </a:t>
            </a:r>
            <a:r>
              <a:rPr lang="ro-RO" b="1"/>
              <a:t>[țara dvs.]</a:t>
            </a:r>
            <a:r>
              <a:rPr lang="ro-RO"/>
              <a:t> va deține președinția este </a:t>
            </a:r>
            <a:r>
              <a:rPr lang="ro-RO" b="1"/>
              <a:t>[anul]</a:t>
            </a:r>
            <a:r>
              <a:rPr lang="ro-RO"/>
              <a:t>.</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ro-RO" sz="3200" b="1">
                <a:solidFill>
                  <a:schemeClr val="tx1"/>
                </a:solidFill>
              </a:rPr>
              <a:t>Președinția prin rotație a Uniunii Europene</a:t>
            </a:r>
          </a:p>
          <a:p>
            <a:pPr marL="12700" indent="0">
              <a:lnSpc>
                <a:spcPts val="3000"/>
              </a:lnSpc>
              <a:buNone/>
            </a:pPr>
            <a:r>
              <a:rPr lang="ro-RO"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o-RO" sz="1800">
                <a:latin typeface="Source Sans 3" panose="020B0303030403020204" pitchFamily="34" charset="0"/>
                <a:hlinkClick r:id="rId3"/>
              </a:rPr>
              <a:t>https://newsroom.consilium.europa.eu/events/20150629-what-is-the-council-presidency-and-how-does-it-work/106943-what-is-the-council-presidency-and-how-does-it-work-with-romanian-subtitles-20150629</a:t>
            </a:r>
            <a:r>
              <a:rPr lang="ro-RO"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ro-RO"/>
              <a:t>Urmăriți clipul din linkul de mai jos:</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ro-RO"/>
              <a:t>Vă mulțumim pentru participare!</a:t>
            </a:r>
          </a:p>
          <a:p>
            <a:pPr>
              <a:lnSpc>
                <a:spcPts val="3000"/>
              </a:lnSpc>
            </a:pPr>
            <a:r>
              <a:rPr lang="ro-RO">
                <a:solidFill>
                  <a:schemeClr val="accent2"/>
                </a:solidFill>
              </a:rPr>
              <a:t>⸺</a:t>
            </a:r>
          </a:p>
          <a:p>
            <a:pPr marL="0" lvl="1" indent="0">
              <a:buNone/>
            </a:pPr>
            <a:r>
              <a:rPr lang="ro-RO" sz="2800" i="1">
                <a:solidFill>
                  <a:schemeClr val="tx1"/>
                </a:solidFill>
                <a:latin typeface="Source Serif 4 14pt" panose="02040603050405020204" pitchFamily="18" charset="0"/>
                <a:ea typeface="Source Serif 4 14pt" panose="02040603050405020204" pitchFamily="18" charset="0"/>
              </a:rPr>
              <a:t>Ce ați învățat astăzi?</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3" y="1869221"/>
            <a:ext cx="1387642" cy="1200329"/>
          </a:xfrm>
          <a:prstGeom prst="rect">
            <a:avLst/>
          </a:prstGeom>
          <a:noFill/>
        </p:spPr>
        <p:txBody>
          <a:bodyPr wrap="square">
            <a:spAutoFit/>
          </a:bodyPr>
          <a:lstStyle/>
          <a:p>
            <a:r>
              <a:rPr lang="ro-RO" sz="2400" b="1">
                <a:latin typeface="Source Sans 3" panose="020B0303030403020204" pitchFamily="34" charset="0"/>
              </a:rPr>
              <a:t>27</a:t>
            </a:r>
            <a:br>
              <a:rPr lang="ro-RO" sz="2400">
                <a:latin typeface="Source Sans 3" panose="020B0303030403020204" pitchFamily="34" charset="0"/>
              </a:rPr>
            </a:br>
            <a:r>
              <a:rPr lang="ro-RO" sz="2400">
                <a:latin typeface="Source Sans 3" panose="020B0303030403020204" pitchFamily="34" charset="0"/>
              </a:rPr>
              <a:t>de state membre</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0" y="3364446"/>
            <a:ext cx="1723387" cy="1200329"/>
          </a:xfrm>
          <a:prstGeom prst="rect">
            <a:avLst/>
          </a:prstGeom>
          <a:noFill/>
        </p:spPr>
        <p:txBody>
          <a:bodyPr wrap="square">
            <a:spAutoFit/>
          </a:bodyPr>
          <a:lstStyle/>
          <a:p>
            <a:r>
              <a:rPr lang="ro-RO" sz="2400" b="1" dirty="0">
                <a:latin typeface="Source Sans 3" panose="020B0303030403020204" pitchFamily="34" charset="0"/>
              </a:rPr>
              <a:t>446</a:t>
            </a:r>
            <a:br>
              <a:rPr lang="ro-RO" sz="2400" dirty="0">
                <a:latin typeface="Source Sans 3" panose="020B0303030403020204" pitchFamily="34" charset="0"/>
              </a:rPr>
            </a:br>
            <a:r>
              <a:rPr lang="ro-RO" sz="2400" dirty="0">
                <a:latin typeface="Source Sans 3" panose="020B0303030403020204" pitchFamily="34" charset="0"/>
              </a:rPr>
              <a:t>de milioane de cetățeni</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ro-RO" sz="2400" b="1">
                <a:latin typeface="Source Sans 3" panose="020B0303030403020204" pitchFamily="34" charset="0"/>
              </a:rPr>
              <a:t>24</a:t>
            </a:r>
            <a:br>
              <a:rPr lang="ro-RO" sz="2400">
                <a:latin typeface="Source Sans 3" panose="020B0303030403020204" pitchFamily="34" charset="0"/>
              </a:rPr>
            </a:br>
            <a:r>
              <a:rPr lang="ro-RO" sz="2400">
                <a:latin typeface="Source Sans 3" panose="020B0303030403020204" pitchFamily="34" charset="0"/>
              </a:rPr>
              <a:t>de limbi</a:t>
            </a:r>
            <a:br>
              <a:rPr lang="ro-RO" sz="2400">
                <a:latin typeface="Source Sans 3" panose="020B0303030403020204" pitchFamily="34" charset="0"/>
              </a:rPr>
            </a:br>
            <a:r>
              <a:rPr lang="ro-RO" sz="2400">
                <a:latin typeface="Source Sans 3" panose="020B0303030403020204" pitchFamily="34" charset="0"/>
              </a:rPr>
              <a:t>oficiale</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ro-RO"/>
              <a:t>Găsirea de soluții la problemele transfrontaliere</a:t>
            </a:r>
          </a:p>
          <a:p>
            <a:pPr>
              <a:lnSpc>
                <a:spcPts val="3000"/>
              </a:lnSpc>
            </a:pPr>
            <a:r>
              <a:rPr lang="ro-RO">
                <a:solidFill>
                  <a:schemeClr val="accent2"/>
                </a:solidFill>
              </a:rPr>
              <a:t>⸺</a:t>
            </a:r>
          </a:p>
        </p:txBody>
      </p:sp>
      <p:grpSp>
        <p:nvGrpSpPr>
          <p:cNvPr id="5" name="Group 4">
            <a:extLst>
              <a:ext uri="{FF2B5EF4-FFF2-40B4-BE49-F238E27FC236}">
                <a16:creationId xmlns:a16="http://schemas.microsoft.com/office/drawing/2014/main" id="{CD0BA8E4-DD22-A7C5-268F-420845F5A9FB}"/>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184A237A-B9DE-A82E-58AF-4F7972546259}"/>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Malta</a:t>
              </a:r>
            </a:p>
          </p:txBody>
        </p:sp>
        <p:sp>
          <p:nvSpPr>
            <p:cNvPr id="7" name="Oval 2">
              <a:extLst>
                <a:ext uri="{FF2B5EF4-FFF2-40B4-BE49-F238E27FC236}">
                  <a16:creationId xmlns:a16="http://schemas.microsoft.com/office/drawing/2014/main" id="{76F23293-96D4-F290-B1E8-736B3A3F1EF7}"/>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6DD7FDE0-DA4F-4FB1-DF7D-6DF83DABA7FD}"/>
              </a:ext>
            </a:extLst>
          </p:cNvPr>
          <p:cNvGrpSpPr/>
          <p:nvPr/>
        </p:nvGrpSpPr>
        <p:grpSpPr>
          <a:xfrm>
            <a:off x="560227" y="774145"/>
            <a:ext cx="8491791" cy="5686144"/>
            <a:chOff x="560227" y="774145"/>
            <a:chExt cx="8491791" cy="5686144"/>
          </a:xfrm>
        </p:grpSpPr>
        <p:pic>
          <p:nvPicPr>
            <p:cNvPr id="9" name="Graphic 8">
              <a:extLst>
                <a:ext uri="{FF2B5EF4-FFF2-40B4-BE49-F238E27FC236}">
                  <a16:creationId xmlns:a16="http://schemas.microsoft.com/office/drawing/2014/main" id="{E64D8DF2-57FB-18F4-802A-6AE6984CFB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8BA3212F-282F-B987-5EB7-09692ABEF10A}"/>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86858530-6FB4-D4BB-3456-D69AE03546EC}"/>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B68EECC8-0A02-6EEC-3909-3C50F58E53DB}"/>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1E6EB9D6-0C5E-7A16-FFFF-DDBC8326234E}"/>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42239554-25D7-8533-3F7F-F070AE570789}"/>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42EB8971-9675-4C4B-2D6B-4BC582857F7E}"/>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CFC8EFE4-EF8A-E39B-C7B1-0900708AC154}"/>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B0BB9CED-6B36-4EA8-4935-4BE96FBDDBFF}"/>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E209E026-CF1E-29B5-F398-EDF938423DF8}"/>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6BE5C214-097A-FE67-E175-CEF25C626860}"/>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B3A7578E-F6A1-C993-7A94-50828E181E36}"/>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87608D83-D48F-FE83-76F2-4A9056DCC725}"/>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E4C1EB8F-913E-7512-E766-4E7C6704F875}"/>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B48887EE-B28A-11A5-F9B7-AEE46EB989A5}"/>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FDF710D3-9E80-8792-4EA2-9F501EF9E5E5}"/>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0E512EE2-0BF2-4B48-104C-233BF614B3DD}"/>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D92EE5C3-C52B-20B7-16FD-48355A95F307}"/>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7A2899CE-560B-FAB0-4044-29564FEA8630}"/>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0BC5379A-DA11-250A-9CD3-83B01E172CEA}"/>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322FA0E3-22A6-2CAF-F17C-4C481A10853B}"/>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2D1D5B51-5C69-A4F8-67C3-602A7FB2CDFA}"/>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BEF100D5-DF7F-498B-FA46-0D4BF749148D}"/>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551C83C7-DCA3-503C-B2D3-F27128196894}"/>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47284113-8A24-58CC-4B96-7D2B646BFDA6}"/>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4412A97F-E1F3-FE01-B559-96208E9A90D7}"/>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E1CBE58B-AFD8-016C-7C9B-026C889F92AE}"/>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A538E421-2AA0-A541-A0CF-ED099392DCEC}"/>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67C05522-ACC0-EEA0-B885-DE49ED1285DC}"/>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7BE207D9-94E7-36E3-A474-948B8F9261A7}"/>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91755249-0D70-0FD9-CFF1-6A29BAE0BD92}"/>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9F0326E9-5935-7E79-218A-35B9F58E74DB}"/>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989D40AC-AE49-1F1D-7E9F-D96F3CC99ECF}"/>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9EE90277-EE79-E518-1175-750F2870B783}"/>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7E5D4901-5907-78C2-E647-C32A1CA6B08C}"/>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96BC20BB-BBBB-E3D8-C494-425299C4E938}"/>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ACF362E0-F6A6-C8E0-DF26-D8DA2A8F775D}"/>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B22D6524-6C4D-7BAC-817D-0D67CACB2BFA}"/>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BFD03514-D54F-D452-4FBB-90F6C4BB535A}"/>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E120D417-1537-0258-397E-236F38D696B9}"/>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E124847F-2560-E17A-76E3-000A4CD886FD}"/>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40A2EAFA-89FB-8139-CFF0-275433207175}"/>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1D9B1964-B918-03E1-8F8E-0B69B465310F}"/>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Finlanda</a:t>
                  </a:r>
                </a:p>
              </p:txBody>
            </p:sp>
            <p:sp>
              <p:nvSpPr>
                <p:cNvPr id="19" name="TextBox 18">
                  <a:extLst>
                    <a:ext uri="{FF2B5EF4-FFF2-40B4-BE49-F238E27FC236}">
                      <a16:creationId xmlns:a16="http://schemas.microsoft.com/office/drawing/2014/main" id="{73A1C467-57E7-06B3-5CFC-1112810FA0CB}"/>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Suedia</a:t>
                  </a:r>
                </a:p>
              </p:txBody>
            </p:sp>
            <p:sp>
              <p:nvSpPr>
                <p:cNvPr id="20" name="TextBox 19">
                  <a:extLst>
                    <a:ext uri="{FF2B5EF4-FFF2-40B4-BE49-F238E27FC236}">
                      <a16:creationId xmlns:a16="http://schemas.microsoft.com/office/drawing/2014/main" id="{776BF13C-C531-3D56-DF8F-7DE169A69D88}"/>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Estonia</a:t>
                  </a:r>
                </a:p>
              </p:txBody>
            </p:sp>
            <p:sp>
              <p:nvSpPr>
                <p:cNvPr id="21" name="TextBox 20">
                  <a:extLst>
                    <a:ext uri="{FF2B5EF4-FFF2-40B4-BE49-F238E27FC236}">
                      <a16:creationId xmlns:a16="http://schemas.microsoft.com/office/drawing/2014/main" id="{DD46DEF8-6077-66E3-213E-85C9CA3BF4E5}"/>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Letonia</a:t>
                  </a:r>
                </a:p>
              </p:txBody>
            </p:sp>
            <p:sp>
              <p:nvSpPr>
                <p:cNvPr id="22" name="TextBox 21">
                  <a:extLst>
                    <a:ext uri="{FF2B5EF4-FFF2-40B4-BE49-F238E27FC236}">
                      <a16:creationId xmlns:a16="http://schemas.microsoft.com/office/drawing/2014/main" id="{7A5C297A-BC61-1146-D58F-DCE5EA4C6120}"/>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Lituania</a:t>
                  </a:r>
                </a:p>
              </p:txBody>
            </p:sp>
            <p:sp>
              <p:nvSpPr>
                <p:cNvPr id="23" name="TextBox 22">
                  <a:extLst>
                    <a:ext uri="{FF2B5EF4-FFF2-40B4-BE49-F238E27FC236}">
                      <a16:creationId xmlns:a16="http://schemas.microsoft.com/office/drawing/2014/main" id="{3BBE38D6-2EC4-FD74-82F9-EBFF0B064790}"/>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România</a:t>
                  </a:r>
                </a:p>
              </p:txBody>
            </p:sp>
            <p:sp>
              <p:nvSpPr>
                <p:cNvPr id="24" name="TextBox 23">
                  <a:extLst>
                    <a:ext uri="{FF2B5EF4-FFF2-40B4-BE49-F238E27FC236}">
                      <a16:creationId xmlns:a16="http://schemas.microsoft.com/office/drawing/2014/main" id="{A0A24486-6726-6148-C056-00DEC399E58C}"/>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Ungaria</a:t>
                  </a:r>
                </a:p>
              </p:txBody>
            </p:sp>
            <p:sp>
              <p:nvSpPr>
                <p:cNvPr id="25" name="TextBox 24">
                  <a:extLst>
                    <a:ext uri="{FF2B5EF4-FFF2-40B4-BE49-F238E27FC236}">
                      <a16:creationId xmlns:a16="http://schemas.microsoft.com/office/drawing/2014/main" id="{9C1C342D-549F-DEC2-958D-4CE619B73EAE}"/>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Croația</a:t>
                  </a:r>
                </a:p>
              </p:txBody>
            </p:sp>
            <p:sp>
              <p:nvSpPr>
                <p:cNvPr id="26" name="TextBox 25">
                  <a:extLst>
                    <a:ext uri="{FF2B5EF4-FFF2-40B4-BE49-F238E27FC236}">
                      <a16:creationId xmlns:a16="http://schemas.microsoft.com/office/drawing/2014/main" id="{8F6A5870-80BF-E397-CE6E-9309C083D6CB}"/>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Grecia</a:t>
                  </a:r>
                </a:p>
              </p:txBody>
            </p:sp>
            <p:sp>
              <p:nvSpPr>
                <p:cNvPr id="27" name="TextBox 26">
                  <a:extLst>
                    <a:ext uri="{FF2B5EF4-FFF2-40B4-BE49-F238E27FC236}">
                      <a16:creationId xmlns:a16="http://schemas.microsoft.com/office/drawing/2014/main" id="{15B01E3C-7434-0179-4666-C47B0EC730F6}"/>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Italia</a:t>
                  </a:r>
                </a:p>
              </p:txBody>
            </p:sp>
            <p:sp>
              <p:nvSpPr>
                <p:cNvPr id="28" name="TextBox 27">
                  <a:extLst>
                    <a:ext uri="{FF2B5EF4-FFF2-40B4-BE49-F238E27FC236}">
                      <a16:creationId xmlns:a16="http://schemas.microsoft.com/office/drawing/2014/main" id="{6C90FABB-BDD5-3030-7921-C95BA9D5999C}"/>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Slovacia</a:t>
                  </a:r>
                </a:p>
              </p:txBody>
            </p:sp>
            <p:sp>
              <p:nvSpPr>
                <p:cNvPr id="29" name="TextBox 28">
                  <a:extLst>
                    <a:ext uri="{FF2B5EF4-FFF2-40B4-BE49-F238E27FC236}">
                      <a16:creationId xmlns:a16="http://schemas.microsoft.com/office/drawing/2014/main" id="{D0D028B9-220D-4AFE-AE51-CA099DF226BE}"/>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Cehia</a:t>
                  </a:r>
                </a:p>
              </p:txBody>
            </p:sp>
            <p:sp>
              <p:nvSpPr>
                <p:cNvPr id="30" name="TextBox 29">
                  <a:extLst>
                    <a:ext uri="{FF2B5EF4-FFF2-40B4-BE49-F238E27FC236}">
                      <a16:creationId xmlns:a16="http://schemas.microsoft.com/office/drawing/2014/main" id="{A3EFF3F1-E36E-1E95-91F4-1F974EB959EF}"/>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Polonia</a:t>
                  </a:r>
                </a:p>
              </p:txBody>
            </p:sp>
            <p:sp>
              <p:nvSpPr>
                <p:cNvPr id="31" name="TextBox 30">
                  <a:extLst>
                    <a:ext uri="{FF2B5EF4-FFF2-40B4-BE49-F238E27FC236}">
                      <a16:creationId xmlns:a16="http://schemas.microsoft.com/office/drawing/2014/main" id="{FD8ADF61-F6AC-04FE-CB16-EED571C1EAEC}"/>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Franța</a:t>
                  </a:r>
                </a:p>
              </p:txBody>
            </p:sp>
            <p:sp>
              <p:nvSpPr>
                <p:cNvPr id="32" name="TextBox 31">
                  <a:extLst>
                    <a:ext uri="{FF2B5EF4-FFF2-40B4-BE49-F238E27FC236}">
                      <a16:creationId xmlns:a16="http://schemas.microsoft.com/office/drawing/2014/main" id="{1E16AB8B-5BCE-A2AF-7861-4A9DF35175F8}"/>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Spania</a:t>
                  </a:r>
                </a:p>
              </p:txBody>
            </p:sp>
            <p:sp>
              <p:nvSpPr>
                <p:cNvPr id="34" name="TextBox 33">
                  <a:extLst>
                    <a:ext uri="{FF2B5EF4-FFF2-40B4-BE49-F238E27FC236}">
                      <a16:creationId xmlns:a16="http://schemas.microsoft.com/office/drawing/2014/main" id="{A32DE7FF-394C-86C2-DBF3-C38375064C55}"/>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Portugalia</a:t>
                  </a:r>
                </a:p>
              </p:txBody>
            </p:sp>
            <p:sp>
              <p:nvSpPr>
                <p:cNvPr id="35" name="TextBox 34">
                  <a:extLst>
                    <a:ext uri="{FF2B5EF4-FFF2-40B4-BE49-F238E27FC236}">
                      <a16:creationId xmlns:a16="http://schemas.microsoft.com/office/drawing/2014/main" id="{F6B7CC8D-661D-9157-70BB-50587657E100}"/>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Irlanda</a:t>
                  </a:r>
                </a:p>
              </p:txBody>
            </p:sp>
            <p:sp>
              <p:nvSpPr>
                <p:cNvPr id="36" name="TextBox 35">
                  <a:extLst>
                    <a:ext uri="{FF2B5EF4-FFF2-40B4-BE49-F238E27FC236}">
                      <a16:creationId xmlns:a16="http://schemas.microsoft.com/office/drawing/2014/main" id="{9D89EA07-A763-EA9A-6189-7406105AB6D1}"/>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Belgia</a:t>
                  </a:r>
                </a:p>
              </p:txBody>
            </p:sp>
            <p:sp>
              <p:nvSpPr>
                <p:cNvPr id="37" name="TextBox 36">
                  <a:extLst>
                    <a:ext uri="{FF2B5EF4-FFF2-40B4-BE49-F238E27FC236}">
                      <a16:creationId xmlns:a16="http://schemas.microsoft.com/office/drawing/2014/main" id="{EC33235F-DDE8-5A04-1583-77C2501B191E}"/>
                    </a:ext>
                  </a:extLst>
                </p:cNvPr>
                <p:cNvSpPr txBox="1"/>
                <p:nvPr/>
              </p:nvSpPr>
              <p:spPr>
                <a:xfrm>
                  <a:off x="6197616" y="4865505"/>
                  <a:ext cx="537350" cy="200055"/>
                </a:xfrm>
                <a:prstGeom prst="rect">
                  <a:avLst/>
                </a:prstGeom>
                <a:solidFill>
                  <a:schemeClr val="bg1">
                    <a:alpha val="84000"/>
                  </a:schemeClr>
                </a:solidFill>
                <a:ln>
                  <a:noFill/>
                </a:ln>
              </p:spPr>
              <p:txBody>
                <a:bodyPr wrap="square" rtlCol="0" anchor="ctr">
                  <a:spAutoFit/>
                </a:bodyPr>
                <a:lstStyle/>
                <a:p>
                  <a:pPr algn="ctr"/>
                  <a:r>
                    <a:rPr lang="ro-RO" sz="700">
                      <a:latin typeface="Arial" panose="020B0604020202020204" pitchFamily="34" charset="0"/>
                      <a:cs typeface="Arial" panose="020B0604020202020204" pitchFamily="34" charset="0"/>
                    </a:rPr>
                    <a:t>Slovenia</a:t>
                  </a:r>
                </a:p>
              </p:txBody>
            </p:sp>
            <p:sp>
              <p:nvSpPr>
                <p:cNvPr id="38" name="TextBox 37">
                  <a:extLst>
                    <a:ext uri="{FF2B5EF4-FFF2-40B4-BE49-F238E27FC236}">
                      <a16:creationId xmlns:a16="http://schemas.microsoft.com/office/drawing/2014/main" id="{60D8D924-44AB-7AA3-CD36-C66766DB5D38}"/>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Bulgaria</a:t>
                  </a:r>
                </a:p>
              </p:txBody>
            </p:sp>
            <p:sp>
              <p:nvSpPr>
                <p:cNvPr id="39" name="TextBox 38">
                  <a:extLst>
                    <a:ext uri="{FF2B5EF4-FFF2-40B4-BE49-F238E27FC236}">
                      <a16:creationId xmlns:a16="http://schemas.microsoft.com/office/drawing/2014/main" id="{AC0ECA40-D05B-EA3F-5808-294911C4BF89}"/>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Germania</a:t>
                  </a:r>
                </a:p>
              </p:txBody>
            </p:sp>
            <p:sp>
              <p:nvSpPr>
                <p:cNvPr id="40" name="TextBox 39">
                  <a:extLst>
                    <a:ext uri="{FF2B5EF4-FFF2-40B4-BE49-F238E27FC236}">
                      <a16:creationId xmlns:a16="http://schemas.microsoft.com/office/drawing/2014/main" id="{3816D686-F4ED-E2FE-5D38-E460727703A6}"/>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Austria</a:t>
                  </a:r>
                </a:p>
              </p:txBody>
            </p:sp>
            <p:sp>
              <p:nvSpPr>
                <p:cNvPr id="41" name="TextBox 40">
                  <a:extLst>
                    <a:ext uri="{FF2B5EF4-FFF2-40B4-BE49-F238E27FC236}">
                      <a16:creationId xmlns:a16="http://schemas.microsoft.com/office/drawing/2014/main" id="{2716FE5E-EC68-3EA7-0DCA-DFBE4A06328A}"/>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Țările de Jos</a:t>
                  </a:r>
                </a:p>
              </p:txBody>
            </p:sp>
            <p:sp>
              <p:nvSpPr>
                <p:cNvPr id="42" name="TextBox 41">
                  <a:extLst>
                    <a:ext uri="{FF2B5EF4-FFF2-40B4-BE49-F238E27FC236}">
                      <a16:creationId xmlns:a16="http://schemas.microsoft.com/office/drawing/2014/main" id="{82C9075B-19D5-7BC8-928A-5EC00FB57071}"/>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Danemarca</a:t>
                  </a:r>
                </a:p>
              </p:txBody>
            </p:sp>
            <p:sp>
              <p:nvSpPr>
                <p:cNvPr id="43" name="TextBox 42">
                  <a:extLst>
                    <a:ext uri="{FF2B5EF4-FFF2-40B4-BE49-F238E27FC236}">
                      <a16:creationId xmlns:a16="http://schemas.microsoft.com/office/drawing/2014/main" id="{EF5A2760-A1E5-DED7-2FAD-F1ABF7D571B8}"/>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ro-RO" sz="700">
                      <a:latin typeface="Arial" panose="020B0604020202020204" pitchFamily="34" charset="0"/>
                      <a:cs typeface="Arial" panose="020B0604020202020204" pitchFamily="34" charset="0"/>
                    </a:rPr>
                    <a:t>Luxemburg</a:t>
                  </a:r>
                </a:p>
              </p:txBody>
            </p:sp>
            <p:sp>
              <p:nvSpPr>
                <p:cNvPr id="44" name="TextBox 43">
                  <a:extLst>
                    <a:ext uri="{FF2B5EF4-FFF2-40B4-BE49-F238E27FC236}">
                      <a16:creationId xmlns:a16="http://schemas.microsoft.com/office/drawing/2014/main" id="{8EDAEBCB-D2FA-5FA3-DBAF-1F964436C5FF}"/>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ro-RO" sz="700">
                      <a:latin typeface="Arial" panose="020B0604020202020204" pitchFamily="34" charset="0"/>
                      <a:cs typeface="Arial" panose="020B0604020202020204" pitchFamily="34" charset="0"/>
                    </a:rPr>
                    <a:t>Cipru</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ro-RO"/>
              <a:t>1952-1992</a:t>
            </a:r>
          </a:p>
          <a:p>
            <a:pPr lvl="1"/>
            <a:endParaRPr lang="es-ES" dirty="0"/>
          </a:p>
          <a:p>
            <a:pPr lvl="1" algn="ctr"/>
            <a:r>
              <a:rPr lang="ro-RO"/>
              <a:t>Mai multe țări se alătură și colaborează cu privire la mai multe subiecte</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ro-RO"/>
              <a:t>1945</a:t>
            </a:r>
          </a:p>
          <a:p>
            <a:pPr lvl="1" algn="ctr"/>
            <a:endParaRPr lang="es-ES" dirty="0"/>
          </a:p>
          <a:p>
            <a:pPr lvl="1" algn="ctr"/>
            <a:r>
              <a:rPr lang="ro-RO"/>
              <a:t>„Așa ceva nu mai trebuie să se întâmple niciodată!”</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ro-RO"/>
              <a:t>1951/1952</a:t>
            </a:r>
          </a:p>
          <a:p>
            <a:pPr lvl="1"/>
            <a:endParaRPr lang="es-ES" dirty="0"/>
          </a:p>
          <a:p>
            <a:pPr lvl="1" algn="ctr"/>
            <a:r>
              <a:rPr lang="ro-RO"/>
              <a:t>Comunitatea Europeană a Cărbunelui și Oțelului</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ro-RO"/>
              <a:t>Originile Uniunii Europene</a:t>
            </a:r>
          </a:p>
          <a:p>
            <a:pPr>
              <a:lnSpc>
                <a:spcPts val="3000"/>
              </a:lnSpc>
            </a:pPr>
            <a:r>
              <a:rPr lang="ro-RO">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o-RO"/>
              <a:t>1992/1993</a:t>
            </a:r>
          </a:p>
          <a:p>
            <a:pPr lvl="1" algn="ctr"/>
            <a:endParaRPr lang="es-ES" dirty="0"/>
          </a:p>
          <a:p>
            <a:pPr lvl="1" algn="ctr"/>
            <a:r>
              <a:rPr lang="ro-RO"/>
              <a:t>Tratatul de la Maastricht – Uniunea Europeană</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o-RO"/>
              <a:t>1993 </a:t>
            </a:r>
            <a:r>
              <a:rPr lang="ro-RO">
                <a:sym typeface="Wingdings" panose="05000000000000000000" pitchFamily="2" charset="2"/>
              </a:rPr>
              <a:t></a:t>
            </a:r>
          </a:p>
          <a:p>
            <a:pPr algn="ctr"/>
            <a:endParaRPr lang="es-ES" dirty="0"/>
          </a:p>
          <a:p>
            <a:pPr lvl="1" algn="ctr"/>
            <a:r>
              <a:rPr lang="ro-RO"/>
              <a:t>O cooperare tot mai strânsă, cu 27 de state membre în prezent</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ro-RO"/>
              <a:t>Instituțiile UE</a:t>
            </a:r>
          </a:p>
          <a:p>
            <a:pPr>
              <a:lnSpc>
                <a:spcPts val="3000"/>
              </a:lnSpc>
            </a:pPr>
            <a:r>
              <a:rPr lang="ro-RO">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6" name="Afbeelding 9">
            <a:extLst>
              <a:ext uri="{FF2B5EF4-FFF2-40B4-BE49-F238E27FC236}">
                <a16:creationId xmlns:a16="http://schemas.microsoft.com/office/drawing/2014/main" id="{C9A01514-72C5-0E9B-A771-F9DF04B192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1277" y="1925988"/>
            <a:ext cx="2319560" cy="1609195"/>
          </a:xfrm>
          <a:prstGeom prst="rect">
            <a:avLst/>
          </a:prstGeom>
        </p:spPr>
      </p:pic>
      <p:pic>
        <p:nvPicPr>
          <p:cNvPr id="7" name="Afbeelding 2">
            <a:extLst>
              <a:ext uri="{FF2B5EF4-FFF2-40B4-BE49-F238E27FC236}">
                <a16:creationId xmlns:a16="http://schemas.microsoft.com/office/drawing/2014/main" id="{A75294D1-25DF-E103-A424-84B60191815E}"/>
              </a:ext>
            </a:extLst>
          </p:cNvPr>
          <p:cNvPicPr>
            <a:picLocks noChangeAspect="1"/>
          </p:cNvPicPr>
          <p:nvPr/>
        </p:nvPicPr>
        <p:blipFill>
          <a:blip r:embed="rId5"/>
          <a:stretch>
            <a:fillRect/>
          </a:stretch>
        </p:blipFill>
        <p:spPr>
          <a:xfrm>
            <a:off x="1467572" y="4609911"/>
            <a:ext cx="2551127" cy="1431755"/>
          </a:xfrm>
          <a:prstGeom prst="rect">
            <a:avLst/>
          </a:prstGeom>
        </p:spPr>
      </p:pic>
      <p:pic>
        <p:nvPicPr>
          <p:cNvPr id="10" name="Picture 9" descr="A blue flag with yellow stars and a flag with grey lines on a black background&#10;&#10;Description automatically generated">
            <a:extLst>
              <a:ext uri="{FF2B5EF4-FFF2-40B4-BE49-F238E27FC236}">
                <a16:creationId xmlns:a16="http://schemas.microsoft.com/office/drawing/2014/main" id="{55D69B96-689A-DD91-16BF-B42BF2FE9E5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471277" y="4166244"/>
            <a:ext cx="1997303" cy="2184188"/>
          </a:xfrm>
          <a:prstGeom prst="rect">
            <a:avLst/>
          </a:prstGeom>
        </p:spPr>
      </p:pic>
      <p:pic>
        <p:nvPicPr>
          <p:cNvPr id="12" name="Picture 11" descr="A blue flag with yellow stars and a black background&#10;&#10;Description automatically generated">
            <a:extLst>
              <a:ext uri="{FF2B5EF4-FFF2-40B4-BE49-F238E27FC236}">
                <a16:creationId xmlns:a16="http://schemas.microsoft.com/office/drawing/2014/main" id="{59FA04CA-5F01-F1F5-9E0C-97036FAC590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954392" y="1925988"/>
            <a:ext cx="1890090" cy="2099816"/>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ro-RO"/>
              <a:t>Legislația europeană</a:t>
            </a:r>
          </a:p>
          <a:p>
            <a:pPr>
              <a:lnSpc>
                <a:spcPts val="3000"/>
              </a:lnSpc>
            </a:pPr>
            <a:r>
              <a:rPr lang="ro-RO">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ro-RO" sz="1100" b="1">
                <a:solidFill>
                  <a:srgbClr val="1C45EF"/>
                </a:solidFill>
                <a:latin typeface="Source Sans 3" panose="020B0303030403020204" pitchFamily="34" charset="0"/>
                <a:cs typeface="Arial" panose="020B0604020202020204" pitchFamily="34" charset="0"/>
              </a:rPr>
              <a:t>Propunere</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ro-RO" sz="1400" b="1">
                <a:solidFill>
                  <a:srgbClr val="404A52"/>
                </a:solidFill>
                <a:latin typeface="Source Sans 3" panose="020B0303030403020204" pitchFamily="34" charset="0"/>
                <a:ea typeface="Arial" charset="0"/>
                <a:cs typeface="Arial" panose="020B0604020202020204" pitchFamily="34" charset="0"/>
              </a:rPr>
              <a:t>Comisia Europeană</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ro-RO" sz="1400" b="1">
                <a:solidFill>
                  <a:srgbClr val="1C45EF"/>
                </a:solidFill>
                <a:latin typeface="Source Sans 3" panose="020B0303030403020204" pitchFamily="34" charset="0"/>
                <a:ea typeface="Arial" charset="0"/>
                <a:cs typeface="Arial" panose="020B0604020202020204" pitchFamily="34" charset="0"/>
              </a:rPr>
              <a:t>Orientări politice</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ro-RO" sz="1400" b="1">
                <a:solidFill>
                  <a:srgbClr val="404A52"/>
                </a:solidFill>
                <a:latin typeface="Source Sans 3" panose="020B0303030403020204" pitchFamily="34" charset="0"/>
                <a:ea typeface="Arial" charset="0"/>
                <a:cs typeface="Arial" panose="020B0604020202020204" pitchFamily="34" charset="0"/>
              </a:rPr>
              <a:t>Consiliul Uniunii Europene</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ro-RO" sz="1400" b="1">
                <a:solidFill>
                  <a:srgbClr val="404A52"/>
                </a:solidFill>
                <a:latin typeface="Source Sans 3" panose="020B0303030403020204" pitchFamily="34" charset="0"/>
                <a:ea typeface="Arial" charset="0"/>
                <a:cs typeface="Arial" panose="020B0604020202020204" pitchFamily="34" charset="0"/>
              </a:rPr>
              <a:t>Parlamentul European</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ro-RO" sz="1100" b="1">
                <a:solidFill>
                  <a:srgbClr val="1C45EF"/>
                </a:solidFill>
                <a:latin typeface="Source Sans 3" panose="020B0303030403020204" pitchFamily="34" charset="0"/>
                <a:cs typeface="Arial" panose="020B0604020202020204" pitchFamily="34" charset="0"/>
              </a:rPr>
              <a:t>Adoptare</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ro-RO" sz="1400" b="1">
                <a:solidFill>
                  <a:srgbClr val="404A52"/>
                </a:solidFill>
                <a:latin typeface="Source Sans 3" panose="020B0303030403020204" pitchFamily="34" charset="0"/>
                <a:ea typeface="Arial" charset="0"/>
                <a:cs typeface="Arial" panose="020B0604020202020204" pitchFamily="34" charset="0"/>
              </a:rPr>
              <a:t>Consiliul European</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ro-RO" sz="1200" b="0">
                <a:latin typeface="Source Sans 3" panose="020B0303030403020204" pitchFamily="34" charset="0"/>
              </a:rPr>
              <a:t>Ambele discută, modifică și votează legislația propusă</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ro-RO"/>
              <a:t>[Numele țării] în UE</a:t>
            </a:r>
          </a:p>
          <a:p>
            <a:pPr>
              <a:lnSpc>
                <a:spcPts val="3000"/>
              </a:lnSpc>
            </a:pPr>
            <a:r>
              <a:rPr lang="ro-RO">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ro-RO" sz="2200" b="0">
                <a:solidFill>
                  <a:srgbClr val="010101"/>
                </a:solidFill>
                <a:latin typeface="Source Sans 3" panose="020B0303030403020204" pitchFamily="34" charset="0"/>
                <a:sym typeface="Wingdings" panose="05000000000000000000" pitchFamily="2" charset="2"/>
              </a:rPr>
              <a:t> Am intrat în Uniunea Europeană în</a:t>
            </a:r>
            <a:r>
              <a:rPr lang="ro-RO" sz="2200">
                <a:solidFill>
                  <a:srgbClr val="010101"/>
                </a:solidFill>
                <a:latin typeface="Source Sans 3" panose="020B0303030403020204" pitchFamily="34" charset="0"/>
                <a:sym typeface="Wingdings" panose="05000000000000000000" pitchFamily="2" charset="2"/>
              </a:rPr>
              <a:t> [anul].</a:t>
            </a:r>
            <a:br>
              <a:rPr lang="ro-RO" sz="2200" b="0">
                <a:solidFill>
                  <a:srgbClr val="010101"/>
                </a:solidFill>
                <a:latin typeface="Source Sans 3" panose="020B0303030403020204" pitchFamily="34" charset="0"/>
                <a:sym typeface="Wingdings" panose="05000000000000000000" pitchFamily="2" charset="2"/>
              </a:rPr>
            </a:br>
            <a:endParaRPr lang="ro-RO" sz="2200" b="0">
              <a:solidFill>
                <a:srgbClr val="010101"/>
              </a:solidFill>
              <a:latin typeface="Source Sans 3" panose="020B0303030403020204" pitchFamily="34" charset="0"/>
              <a:sym typeface="Wingdings" panose="05000000000000000000" pitchFamily="2" charset="2"/>
            </a:endParaRPr>
          </a:p>
          <a:p>
            <a:pPr>
              <a:lnSpc>
                <a:spcPct val="100000"/>
              </a:lnSpc>
            </a:pPr>
            <a:r>
              <a:rPr lang="ro-RO" sz="2200" b="0">
                <a:solidFill>
                  <a:srgbClr val="010101"/>
                </a:solidFill>
                <a:latin typeface="Source Sans 3" panose="020B0303030403020204" pitchFamily="34" charset="0"/>
                <a:sym typeface="Wingdings" panose="05000000000000000000" pitchFamily="2" charset="2"/>
              </a:rPr>
              <a:t> Avem </a:t>
            </a:r>
            <a:r>
              <a:rPr lang="ro-RO" sz="2200">
                <a:solidFill>
                  <a:srgbClr val="010101"/>
                </a:solidFill>
                <a:latin typeface="Source Sans 3" panose="020B0303030403020204" pitchFamily="34" charset="0"/>
                <a:sym typeface="Wingdings" panose="05000000000000000000" pitchFamily="2" charset="2"/>
              </a:rPr>
              <a:t>[număr] </a:t>
            </a:r>
            <a:r>
              <a:rPr lang="ro-RO" sz="2200" b="0">
                <a:solidFill>
                  <a:srgbClr val="010101"/>
                </a:solidFill>
                <a:latin typeface="Source Sans 3" panose="020B0303030403020204" pitchFamily="34" charset="0"/>
                <a:sym typeface="Wingdings" panose="05000000000000000000" pitchFamily="2" charset="2"/>
              </a:rPr>
              <a:t>de locuri în Parlamentul European.</a:t>
            </a:r>
            <a:br>
              <a:rPr lang="ro-RO" sz="2200" b="0">
                <a:solidFill>
                  <a:srgbClr val="010101"/>
                </a:solidFill>
                <a:latin typeface="Source Sans 3" panose="020B0303030403020204" pitchFamily="34" charset="0"/>
                <a:sym typeface="Wingdings" panose="05000000000000000000" pitchFamily="2" charset="2"/>
              </a:rPr>
            </a:br>
            <a:endParaRPr lang="ro-RO" sz="2200" b="0">
              <a:solidFill>
                <a:srgbClr val="010101"/>
              </a:solidFill>
              <a:latin typeface="Source Sans 3" panose="020B0303030403020204" pitchFamily="34" charset="0"/>
              <a:sym typeface="Wingdings" panose="05000000000000000000" pitchFamily="2" charset="2"/>
            </a:endParaRPr>
          </a:p>
          <a:p>
            <a:pPr>
              <a:lnSpc>
                <a:spcPct val="100000"/>
              </a:lnSpc>
            </a:pPr>
            <a:r>
              <a:rPr lang="ro-RO" sz="2200" b="0">
                <a:solidFill>
                  <a:srgbClr val="010101"/>
                </a:solidFill>
                <a:latin typeface="Source Sans 3" panose="020B0303030403020204" pitchFamily="34" charset="0"/>
                <a:sym typeface="Wingdings" panose="05000000000000000000" pitchFamily="2" charset="2"/>
              </a:rPr>
              <a:t> Comisarul nostru în cadrul Comisiei Europene este </a:t>
            </a:r>
            <a:r>
              <a:rPr lang="ro-RO" sz="2200">
                <a:solidFill>
                  <a:srgbClr val="010101"/>
                </a:solidFill>
                <a:latin typeface="Source Sans 3" panose="020B0303030403020204" pitchFamily="34" charset="0"/>
                <a:sym typeface="Wingdings" panose="05000000000000000000" pitchFamily="2" charset="2"/>
              </a:rPr>
              <a:t>[nume]</a:t>
            </a:r>
            <a:r>
              <a:rPr lang="ro-RO" sz="2200" b="0">
                <a:solidFill>
                  <a:srgbClr val="010101"/>
                </a:solidFill>
                <a:latin typeface="Source Sans 3" panose="020B0303030403020204" pitchFamily="34" charset="0"/>
                <a:sym typeface="Wingdings" panose="05000000000000000000" pitchFamily="2" charset="2"/>
              </a:rPr>
              <a:t>, având responsabilități în domeniul</a:t>
            </a:r>
            <a:r>
              <a:rPr lang="ro-RO" sz="2200">
                <a:solidFill>
                  <a:srgbClr val="010101"/>
                </a:solidFill>
                <a:latin typeface="Source Sans 3" panose="020B0303030403020204" pitchFamily="34" charset="0"/>
                <a:sym typeface="Wingdings" panose="05000000000000000000" pitchFamily="2" charset="2"/>
              </a:rPr>
              <a:t> [domeniu de politică specific].</a:t>
            </a:r>
            <a:br>
              <a:rPr lang="ro-RO" sz="2200" b="0">
                <a:solidFill>
                  <a:srgbClr val="010101"/>
                </a:solidFill>
                <a:latin typeface="Source Sans 3" panose="020B0303030403020204" pitchFamily="34" charset="0"/>
                <a:sym typeface="Wingdings" panose="05000000000000000000" pitchFamily="2" charset="2"/>
              </a:rPr>
            </a:br>
            <a:endParaRPr lang="ro-RO" sz="2200" b="0">
              <a:solidFill>
                <a:srgbClr val="010101"/>
              </a:solidFill>
              <a:latin typeface="Source Sans 3" panose="020B0303030403020204" pitchFamily="34" charset="0"/>
              <a:sym typeface="Wingdings" panose="05000000000000000000" pitchFamily="2" charset="2"/>
            </a:endParaRPr>
          </a:p>
          <a:p>
            <a:pPr>
              <a:lnSpc>
                <a:spcPct val="100000"/>
              </a:lnSpc>
            </a:pPr>
            <a:r>
              <a:rPr lang="ro-RO" sz="2200" b="0">
                <a:solidFill>
                  <a:srgbClr val="010101"/>
                </a:solidFill>
                <a:latin typeface="Source Sans 3" panose="020B0303030403020204" pitchFamily="34" charset="0"/>
                <a:sym typeface="Wingdings" panose="05000000000000000000" pitchFamily="2" charset="2"/>
              </a:rPr>
              <a:t> Miniștrii noștri</a:t>
            </a:r>
            <a:r>
              <a:rPr lang="ro-RO" sz="2200">
                <a:solidFill>
                  <a:srgbClr val="010101"/>
                </a:solidFill>
                <a:latin typeface="Source Sans 3" panose="020B0303030403020204" pitchFamily="34" charset="0"/>
                <a:sym typeface="Wingdings" panose="05000000000000000000" pitchFamily="2" charset="2"/>
              </a:rPr>
              <a:t> [nume și post ministerial]</a:t>
            </a:r>
            <a:r>
              <a:rPr lang="ro-RO" sz="2200" b="0">
                <a:solidFill>
                  <a:srgbClr val="010101"/>
                </a:solidFill>
                <a:latin typeface="Source Sans 3" panose="020B0303030403020204" pitchFamily="34" charset="0"/>
                <a:sym typeface="Wingdings" panose="05000000000000000000" pitchFamily="2" charset="2"/>
              </a:rPr>
              <a:t> și </a:t>
            </a:r>
            <a:r>
              <a:rPr lang="ro-RO" sz="2200">
                <a:solidFill>
                  <a:srgbClr val="010101"/>
                </a:solidFill>
                <a:latin typeface="Source Sans 3" panose="020B0303030403020204" pitchFamily="34" charset="0"/>
                <a:sym typeface="Wingdings" panose="05000000000000000000" pitchFamily="2" charset="2"/>
              </a:rPr>
              <a:t>[nume și post ministerial] </a:t>
            </a:r>
            <a:r>
              <a:rPr lang="ro-RO" sz="2200" b="0">
                <a:solidFill>
                  <a:srgbClr val="010101"/>
                </a:solidFill>
                <a:latin typeface="Source Sans 3" panose="020B0303030403020204" pitchFamily="34" charset="0"/>
                <a:sym typeface="Wingdings" panose="05000000000000000000" pitchFamily="2" charset="2"/>
              </a:rPr>
              <a:t>colaborează adesea cu alți miniștri din UE. Ei se întâlnesc cu colegii lor din alte state membre în cadrul Consiliului Uniunii Europene. </a:t>
            </a:r>
            <a:br>
              <a:rPr lang="ro-RO" sz="2200" b="0">
                <a:solidFill>
                  <a:srgbClr val="010101"/>
                </a:solidFill>
                <a:latin typeface="Source Sans 3" panose="020B0303030403020204" pitchFamily="34" charset="0"/>
                <a:sym typeface="Wingdings" panose="05000000000000000000" pitchFamily="2" charset="2"/>
              </a:rPr>
            </a:br>
            <a:endParaRPr lang="ro-RO" sz="2200" b="0">
              <a:solidFill>
                <a:srgbClr val="010101"/>
              </a:solidFill>
              <a:latin typeface="Source Sans 3" panose="020B0303030403020204" pitchFamily="34" charset="0"/>
              <a:sym typeface="Wingdings" panose="05000000000000000000" pitchFamily="2" charset="2"/>
            </a:endParaRPr>
          </a:p>
          <a:p>
            <a:pPr>
              <a:lnSpc>
                <a:spcPct val="100000"/>
              </a:lnSpc>
            </a:pPr>
            <a:r>
              <a:rPr lang="ro-RO" sz="2200" b="0">
                <a:solidFill>
                  <a:srgbClr val="010101"/>
                </a:solidFill>
                <a:latin typeface="Source Sans 3" panose="020B0303030403020204" pitchFamily="34" charset="0"/>
                <a:sym typeface="Wingdings" panose="05000000000000000000" pitchFamily="2" charset="2"/>
              </a:rPr>
              <a:t></a:t>
            </a:r>
            <a:r>
              <a:rPr lang="ro-RO" sz="2200">
                <a:solidFill>
                  <a:srgbClr val="010101"/>
                </a:solidFill>
                <a:latin typeface="Source Sans 3" panose="020B0303030403020204" pitchFamily="34" charset="0"/>
                <a:sym typeface="Wingdings" panose="05000000000000000000" pitchFamily="2" charset="2"/>
              </a:rPr>
              <a:t> Șeful </a:t>
            </a:r>
            <a:r>
              <a:rPr lang="ro-RO" sz="2200" b="0">
                <a:solidFill>
                  <a:srgbClr val="010101"/>
                </a:solidFill>
                <a:latin typeface="Source Sans 3" panose="020B0303030403020204" pitchFamily="34" charset="0"/>
                <a:sym typeface="Wingdings" panose="05000000000000000000" pitchFamily="2" charset="2"/>
              </a:rPr>
              <a:t>nostru</a:t>
            </a:r>
            <a:r>
              <a:rPr lang="ro-RO" sz="2200">
                <a:solidFill>
                  <a:srgbClr val="010101"/>
                </a:solidFill>
                <a:latin typeface="Source Sans 3" panose="020B0303030403020204" pitchFamily="34" charset="0"/>
                <a:sym typeface="Wingdings" panose="05000000000000000000" pitchFamily="2" charset="2"/>
              </a:rPr>
              <a:t> [de stat/de guvern], [nume], participă la summiturile UE</a:t>
            </a:r>
            <a:r>
              <a:rPr lang="ro-RO" sz="2200" b="0">
                <a:solidFill>
                  <a:srgbClr val="010101"/>
                </a:solidFill>
                <a:latin typeface="Source Sans 3" panose="020B0303030403020204" pitchFamily="34" charset="0"/>
                <a:sym typeface="Wingdings" panose="05000000000000000000" pitchFamily="2" charset="2"/>
              </a:rPr>
              <a:t>, în calitate de membru al Consiliului European.</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ro-RO"/>
              <a:t>[Numele regiunii] în UE</a:t>
            </a:r>
          </a:p>
          <a:p>
            <a:pPr>
              <a:lnSpc>
                <a:spcPts val="3000"/>
              </a:lnSpc>
            </a:pPr>
            <a:r>
              <a:rPr lang="ro-RO">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ro-RO" dirty="0"/>
              <a:t>[Captură de ecran a unui proiect]</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7178668" y="1711699"/>
            <a:ext cx="4127350" cy="3871296"/>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ro-RO"/>
              <a:t>[Descrierea proiectului într-o frază scurtă]</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ro-RO"/>
              <a:t>[Descrierea proiectului într-o frază scurtă]</a:t>
            </a:r>
          </a:p>
        </p:txBody>
      </p:sp>
      <p:sp>
        <p:nvSpPr>
          <p:cNvPr id="8" name="TextBox 7">
            <a:extLst>
              <a:ext uri="{FF2B5EF4-FFF2-40B4-BE49-F238E27FC236}">
                <a16:creationId xmlns:a16="http://schemas.microsoft.com/office/drawing/2014/main" id="{4D0F8291-56F2-CA72-F22F-097198FE7CD5}"/>
              </a:ext>
            </a:extLst>
          </p:cNvPr>
          <p:cNvSpPr txBox="1"/>
          <p:nvPr/>
        </p:nvSpPr>
        <p:spPr>
          <a:xfrm>
            <a:off x="7351776" y="3247382"/>
            <a:ext cx="3599446" cy="369332"/>
          </a:xfrm>
          <a:prstGeom prst="rect">
            <a:avLst/>
          </a:prstGeom>
          <a:noFill/>
        </p:spPr>
        <p:txBody>
          <a:bodyPr wrap="square">
            <a:spAutoFit/>
          </a:bodyPr>
          <a:lstStyle/>
          <a:p>
            <a:pPr algn="ctr"/>
            <a:r>
              <a:rPr lang="ro-RO" dirty="0">
                <a:latin typeface="Source Sans 3 SemiBold" panose="020B0303030403020204" pitchFamily="34" charset="0"/>
              </a:rPr>
              <a:t>[</a:t>
            </a:r>
            <a:r>
              <a:rPr lang="ro-RO" b="1" dirty="0">
                <a:latin typeface="Source Sans 3 SemiBold" panose="020B0303030403020204" pitchFamily="34" charset="0"/>
              </a:rPr>
              <a:t>Captură de ecran a unui proiect</a:t>
            </a:r>
            <a:r>
              <a:rPr lang="ro-RO" dirty="0">
                <a:latin typeface="Source Sans 3 SemiBold" panose="020B0303030403020204" pitchFamily="34" charset="0"/>
              </a:rPr>
              <a:t>]</a:t>
            </a:r>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ro-RO"/>
              <a:t>Afaceri curente</a:t>
            </a:r>
          </a:p>
          <a:p>
            <a:pPr>
              <a:lnSpc>
                <a:spcPts val="3000"/>
              </a:lnSpc>
            </a:pPr>
            <a:r>
              <a:rPr lang="ro-RO">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a:solidFill>
                  <a:srgbClr val="404A52"/>
                </a:solidFill>
              </a:rPr>
              <a:t>[Captură de ecran cu articol de știri]</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ro-RO"/>
              <a:t>Trecut și prezent</a:t>
            </a:r>
          </a:p>
          <a:p>
            <a:pPr>
              <a:lnSpc>
                <a:spcPts val="3000"/>
              </a:lnSpc>
            </a:pPr>
            <a:r>
              <a:rPr lang="ro-RO">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ro-RO" sz="2400">
                <a:solidFill>
                  <a:schemeClr val="accent6"/>
                </a:solidFill>
              </a:rPr>
              <a:t>Munca și studiile în străinătate</a:t>
            </a:r>
          </a:p>
          <a:p>
            <a:pPr>
              <a:lnSpc>
                <a:spcPct val="150000"/>
              </a:lnSpc>
              <a:buFont typeface="System Font Regular"/>
              <a:buChar char="→"/>
            </a:pPr>
            <a:r>
              <a:rPr lang="ro-RO" sz="2400">
                <a:solidFill>
                  <a:schemeClr val="accent6"/>
                </a:solidFill>
              </a:rPr>
              <a:t>Călătorii/turism</a:t>
            </a:r>
          </a:p>
          <a:p>
            <a:pPr>
              <a:lnSpc>
                <a:spcPct val="150000"/>
              </a:lnSpc>
              <a:buFont typeface="System Font Regular"/>
              <a:buChar char="→"/>
            </a:pPr>
            <a:r>
              <a:rPr lang="ro-RO" sz="2400">
                <a:solidFill>
                  <a:schemeClr val="accent6"/>
                </a:solidFill>
              </a:rPr>
              <a:t>Pace</a:t>
            </a:r>
          </a:p>
          <a:p>
            <a:pPr>
              <a:lnSpc>
                <a:spcPct val="150000"/>
              </a:lnSpc>
              <a:buFont typeface="System Font Regular"/>
              <a:buChar char="→"/>
            </a:pPr>
            <a:r>
              <a:rPr lang="ro-RO" sz="2400">
                <a:solidFill>
                  <a:schemeClr val="accent6"/>
                </a:solidFill>
              </a:rPr>
              <a:t>Infrastructură</a:t>
            </a:r>
          </a:p>
          <a:p>
            <a:pPr>
              <a:lnSpc>
                <a:spcPct val="150000"/>
              </a:lnSpc>
              <a:buFont typeface="System Font Regular"/>
              <a:buChar char="→"/>
            </a:pPr>
            <a:r>
              <a:rPr lang="ro-RO" sz="2400">
                <a:solidFill>
                  <a:schemeClr val="accent6"/>
                </a:solidFill>
              </a:rPr>
              <a:t>Piața unică</a:t>
            </a:r>
          </a:p>
          <a:p>
            <a:pPr>
              <a:lnSpc>
                <a:spcPct val="150000"/>
              </a:lnSpc>
              <a:buFont typeface="System Font Regular"/>
              <a:buChar char="→"/>
            </a:pPr>
            <a:r>
              <a:rPr lang="ro-RO" sz="2400">
                <a:solidFill>
                  <a:schemeClr val="accent6"/>
                </a:solidFill>
              </a:rPr>
              <a:t>Protecția patrimoniului cultural</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2.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ppt_v3 _sample</Template>
  <TotalTime>7235</TotalTime>
  <Words>1156</Words>
  <Application>Microsoft Office PowerPoint</Application>
  <PresentationFormat>Widescreen</PresentationFormat>
  <Paragraphs>176</Paragraphs>
  <Slides>16</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Arial</vt:lpstr>
      <vt:lpstr>Calibri</vt:lpstr>
      <vt:lpstr>Courier New</vt:lpstr>
      <vt:lpstr>Source Sans 3</vt:lpstr>
      <vt:lpstr>Source Sans 3 Medium</vt:lpstr>
      <vt:lpstr>Source Sans 3 SemiBold</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46</cp:revision>
  <cp:lastPrinted>2020-03-11T16:07:50Z</cp:lastPrinted>
  <dcterms:created xsi:type="dcterms:W3CDTF">2020-03-24T15:57:55Z</dcterms:created>
  <dcterms:modified xsi:type="dcterms:W3CDTF">2025-01-30T16:56:27Z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