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92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20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02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64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48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dirty="0">
                <a:latin typeface="Arial" panose="020B0604020202020204" pitchFamily="34" charset="0"/>
                <a:ea typeface="ＭＳ Ｐゴシック" panose="020B0600070205080204" pitchFamily="34" charset="-128"/>
              </a:rPr>
              <a:t>An Bheilg, an Eastóin, an Ghearmáin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72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>
                <a:latin typeface="Arial" panose="020B0604020202020204" pitchFamily="34" charset="0"/>
                <a:ea typeface="ＭＳ Ｐゴシック" panose="020B0600070205080204" pitchFamily="34" charset="-128"/>
              </a:rPr>
              <a:t>An Ostair, an Fhionlainn agus an tSualainn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Chuaigh an Spáinn isteach san Aontas an 1 Eanáir 1986, mar sin, ní raibh an uachtaránacht aici riamh roimhe sin.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>
                <a:latin typeface="Arial" panose="020B0604020202020204" pitchFamily="34" charset="0"/>
                <a:ea typeface="ＭＳ Ｐゴシック" panose="020B0600070205080204" pitchFamily="34" charset="-128"/>
              </a:rPr>
              <a:t>An Ostair, an Fhionlainn agus an tSualainn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ga-IE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ga-IE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Comhairle an Aontais Eorpaigh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ga-I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An Ardrúnaíocht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ga-I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Ard-Stiúrthóireacht na Cumarsáide agus na Faisnéise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An tArdleibhéal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600"/>
              <a:t>Cé mhéad tír nach bhfuil san Aontas Eorpach ach ar baill iad de limistéar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000">
                <a:solidFill>
                  <a:srgbClr val="00B050"/>
                </a:solidFill>
                <a:latin typeface="Arial" panose="020B0604020202020204" pitchFamily="34" charset="0"/>
              </a:rPr>
              <a:t>An Íoslainn, an Iorua, an Eilvéis agus Lichtinstéin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800" dirty="0"/>
              <a:t>Táim ar an bpríomhchathair is faide soir. Cé mise?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400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6821108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ga-IE" sz="4800" dirty="0">
                <a:solidFill>
                  <a:srgbClr val="00B050"/>
                </a:solidFill>
              </a:rPr>
              <a:t>An Chipir (an </a:t>
            </a:r>
            <a:r>
              <a:rPr lang="ga-IE" sz="4800" dirty="0" err="1">
                <a:solidFill>
                  <a:srgbClr val="00B050"/>
                </a:solidFill>
              </a:rPr>
              <a:t>Niocóis</a:t>
            </a:r>
            <a:r>
              <a:rPr lang="ga-IE" sz="4800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dirty="0"/>
          </a:p>
          <a:p>
            <a:r>
              <a:rPr lang="ga-I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An Coimisiún Eorpach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3200"/>
              <a:t>Parlaimint na hEorpa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hInstitiúidí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Cén institiúid a bhfuil ceart tionscnaimh (reachtaigh) aici?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Cónaidhm na Réigiún agus na gCathracha san Eoraip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Fóram Cathracha na hEorpa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Coiste Eorpach na Réigiún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Coiste Eacnamaíoch agus Sóisialta na hEorpa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Institiúidí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ga-IE" sz="2800" dirty="0"/>
              <a:t>Cén institiúid a dhéanann ionadaíocht thar ceann leasanna 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ga-IE" sz="2800" dirty="0"/>
              <a:t>na n-údarás áitiúil?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Is ceann de choistí Pharlaimint na hEorpa an Coiste um Ghnóthaí Eachtracha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Toghtar Uachtarán Pharlaimint na hEorpa ar feadh téarma 4 bliana.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Is é an grúpa Gearmánach an grúpa polaitiúil is mó i bParlaimint na hEorpa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751 bhall atá ag Parlaimint na hEorpa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hInstitiúidí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Fíor nó bréag?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400" dirty="0"/>
              <a:t>Cén dá chúram atá ar Cheann na Seirbhíse</a:t>
            </a:r>
            <a:r>
              <a:rPr lang="en-GB" sz="4400" dirty="0"/>
              <a:t> </a:t>
            </a:r>
            <a:r>
              <a:rPr lang="ga-IE" sz="4400" dirty="0"/>
              <a:t>Eorpaí Gníomhaíochta Seachtraí (SEGS)?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Institiúidí 400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773723" y="4210492"/>
            <a:ext cx="978440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ga-IE" sz="2800" dirty="0">
                <a:solidFill>
                  <a:srgbClr val="00B050"/>
                </a:solidFill>
              </a:rPr>
              <a:t>Is é </a:t>
            </a:r>
            <a:r>
              <a:rPr lang="ga-IE" sz="2800" dirty="0" err="1">
                <a:solidFill>
                  <a:srgbClr val="00B050"/>
                </a:solidFill>
              </a:rPr>
              <a:t>Ardionadaí</a:t>
            </a:r>
            <a:r>
              <a:rPr lang="ga-IE" sz="2800" dirty="0">
                <a:solidFill>
                  <a:srgbClr val="00B050"/>
                </a:solidFill>
              </a:rPr>
              <a:t> an Aontais do </a:t>
            </a:r>
            <a:r>
              <a:rPr lang="ga-IE" sz="2800" dirty="0" err="1">
                <a:solidFill>
                  <a:srgbClr val="00B050"/>
                </a:solidFill>
              </a:rPr>
              <a:t>Ghnóthaí</a:t>
            </a:r>
            <a:r>
              <a:rPr lang="ga-IE" sz="2800" dirty="0">
                <a:solidFill>
                  <a:srgbClr val="00B050"/>
                </a:solidFill>
              </a:rPr>
              <a:t> Eachtracha agus don </a:t>
            </a:r>
            <a:r>
              <a:rPr lang="ga-IE" sz="2800" dirty="0" err="1">
                <a:solidFill>
                  <a:srgbClr val="00B050"/>
                </a:solidFill>
              </a:rPr>
              <a:t>BheartasSlándála</a:t>
            </a:r>
            <a:r>
              <a:rPr lang="ga-IE" sz="2800" dirty="0">
                <a:solidFill>
                  <a:srgbClr val="00B050"/>
                </a:solidFill>
              </a:rPr>
              <a:t> é agus is é Leas-Uachtarán an Choimisiúin Eorpaigh é</a:t>
            </a:r>
            <a:r>
              <a:rPr lang="en-GB" sz="2800" dirty="0">
                <a:solidFill>
                  <a:srgbClr val="00B050"/>
                </a:solidFill>
              </a:rPr>
              <a:t> </a:t>
            </a:r>
            <a:r>
              <a:rPr lang="ga-IE" sz="2800" dirty="0">
                <a:solidFill>
                  <a:srgbClr val="00B050"/>
                </a:solidFill>
              </a:rPr>
              <a:t>chomh maith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dirty="0"/>
          </a:p>
          <a:p>
            <a:r>
              <a:rPr lang="ga-I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ceann amháin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3200"/>
              <a:t>10 gcinn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Comhairle an Aontais Eorpaigh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mhéad foirmíocht atá ag Comhairle an Aontais Eorpaigh?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334587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Tuilleadh eolais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5134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pPr>
              <a:spcBef>
                <a:spcPts val="600"/>
              </a:spcBef>
            </a:pPr>
            <a:r>
              <a:rPr lang="ga-IE" dirty="0"/>
              <a:t>Tagann an Chomhairle le chéile in </a:t>
            </a:r>
            <a:endParaRPr lang="en-GB" dirty="0"/>
          </a:p>
          <a:p>
            <a:pPr>
              <a:spcBef>
                <a:spcPts val="600"/>
              </a:spcBef>
            </a:pPr>
            <a:r>
              <a:rPr lang="ga-IE" dirty="0"/>
              <a:t>10 bhfoirmíocht: </a:t>
            </a:r>
          </a:p>
          <a:p>
            <a:pPr lvl="0"/>
            <a:endParaRPr lang="en-US" dirty="0"/>
          </a:p>
          <a:p>
            <a:pPr lvl="0">
              <a:spcBef>
                <a:spcPts val="600"/>
              </a:spcBef>
            </a:pPr>
            <a:r>
              <a:rPr lang="ga-IE" dirty="0"/>
              <a:t>Talmhaíocht agus Iascach</a:t>
            </a:r>
          </a:p>
          <a:p>
            <a:pPr lvl="0"/>
            <a:r>
              <a:rPr lang="ga-IE" dirty="0"/>
              <a:t>Iomaíochas</a:t>
            </a:r>
          </a:p>
          <a:p>
            <a:pPr lvl="0"/>
            <a:r>
              <a:rPr lang="ga-IE" dirty="0"/>
              <a:t>Gnóthaí Eacnamaíocha agus Airgeadais</a:t>
            </a:r>
          </a:p>
          <a:p>
            <a:pPr lvl="0"/>
            <a:r>
              <a:rPr lang="ga-IE" dirty="0"/>
              <a:t>An Comhshaol</a:t>
            </a:r>
          </a:p>
          <a:p>
            <a:pPr lvl="0"/>
            <a:r>
              <a:rPr lang="ga-IE" dirty="0"/>
              <a:t>Fostaíocht, Beartas Sóisialta, Sláinte agus Gnóthaí Tomhaltóirí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>
              <a:spcBef>
                <a:spcPts val="0"/>
              </a:spcBef>
            </a:pPr>
            <a:endParaRPr lang="en-US" dirty="0"/>
          </a:p>
          <a:p>
            <a:pPr lvl="0"/>
            <a:r>
              <a:rPr lang="ga-IE" dirty="0"/>
              <a:t>Oideachas, an Óige, Cultúr agus Spórt</a:t>
            </a:r>
          </a:p>
          <a:p>
            <a:pPr lvl="0"/>
            <a:r>
              <a:rPr lang="ga-IE" dirty="0"/>
              <a:t>Gnóthaí Eachtracha</a:t>
            </a:r>
          </a:p>
          <a:p>
            <a:pPr lvl="0"/>
            <a:r>
              <a:rPr lang="ga-IE" dirty="0"/>
              <a:t>Gnóthaí Ginearálta</a:t>
            </a:r>
          </a:p>
          <a:p>
            <a:pPr lvl="0"/>
            <a:r>
              <a:rPr lang="ga-IE" dirty="0"/>
              <a:t>Ceartas agus Gnóthaí Baile</a:t>
            </a:r>
          </a:p>
          <a:p>
            <a:r>
              <a:rPr lang="ga-IE" dirty="0"/>
              <a:t>Iompar, Teileachumarsáid agus Fuinneamh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Comhairle an Aontais Eorpaigh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 i="1"/>
              <a:t>Faisnéis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Cúirt Iniúchóirí na hEorpa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38679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dirty="0"/>
              <a:t>A</a:t>
            </a:r>
          </a:p>
          <a:p>
            <a:endParaRPr lang="es-ES" sz="1800" dirty="0"/>
          </a:p>
          <a:p>
            <a:r>
              <a:rPr lang="ga-IE" sz="1800" b="0" dirty="0" err="1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  <a:endParaRPr lang="ga-IE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38679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 dirty="0"/>
              <a:t>Meithleacha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ga-IE" dirty="0"/>
              <a:t>Uachtaránacht rothlach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Comhairle an Aontais Eorpaigh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ga-IE" sz="2800" dirty="0"/>
              <a:t>Cé acu de na téarmaí seo a leanas </a:t>
            </a:r>
            <a:r>
              <a:rPr lang="ga-IE" sz="2800" u="sng" dirty="0"/>
              <a:t>nach</a:t>
            </a:r>
            <a:r>
              <a:rPr lang="ga-IE" sz="2800" dirty="0"/>
              <a:t> mbaineann leis 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ga-IE" sz="2800" dirty="0"/>
              <a:t>an gComhairle?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Buiséad an Aontais a ghlacadh, i gcomhar le Parlaimint na hEorpa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Cistí an Aontais a bhainistiú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Dlí an Aontais a ghlacadh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Beartais na mBallstát a chomhordú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Comhairle an Aontais Eorpaigh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acu díobh seo a leanas </a:t>
            </a:r>
            <a:r>
              <a:rPr lang="ga-IE" sz="2800" u="sng"/>
              <a:t>nach</a:t>
            </a:r>
            <a:r>
              <a:rPr lang="ga-IE" sz="2800"/>
              <a:t> ról de chuid na Comhairle 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3687726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Tuilleadh eolais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Modh úsáide</a:t>
            </a:r>
            <a:br>
              <a:rPr lang="ga-IE"/>
            </a:b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1400" b="1">
                <a:latin typeface="Source Sans 3" panose="020B0303030403020204" pitchFamily="34" charset="0"/>
              </a:rPr>
              <a:t>Togha agus rogha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1400" b="1">
                <a:latin typeface="Source Sans 3" panose="020B0303030403020204" pitchFamily="34" charset="0"/>
              </a:rPr>
              <a:t>Ach a mbeidh freagra tugtha ag an bhfoireann, cliceáil chun an freagra ceart a nochtadh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1400" b="1">
                <a:latin typeface="Source Sans 3" panose="020B0303030403020204" pitchFamily="34" charset="0"/>
              </a:rPr>
              <a:t>Cliceáil ar ‘Europa Quest’ chun filleadh ar an tábla agus ceist eile a roghnú.</a:t>
            </a:r>
          </a:p>
          <a:p>
            <a:r>
              <a:rPr lang="ga-IE" sz="1400" b="1">
                <a:latin typeface="Source Sans 3" panose="020B0303030403020204" pitchFamily="34" charset="0"/>
              </a:rPr>
              <a:t>Beidh dath bán ar an gceist a cuireadh cheana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4972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ga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Ní ról de chuid na Comhairle é cistí an Aontais a bhainistiú.</a:t>
            </a:r>
          </a:p>
          <a:p>
            <a:pPr>
              <a:lnSpc>
                <a:spcPct val="150000"/>
              </a:lnSpc>
            </a:pPr>
            <a:r>
              <a:rPr lang="ga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 ról ag an gCoimisiún, ag an gComhairle agus ag an bParlaimint maidir le méid an bhuiséid agus an chaoi a leithdháiltear é a chinneadh. </a:t>
            </a:r>
          </a:p>
          <a:p>
            <a:pPr>
              <a:lnSpc>
                <a:spcPct val="150000"/>
              </a:lnSpc>
            </a:pPr>
            <a:r>
              <a:rPr lang="ga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é </a:t>
            </a:r>
            <a:r>
              <a:rPr lang="ga-IE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Coimisiún</a:t>
            </a:r>
            <a:r>
              <a:rPr lang="ga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atá freagrach as an mbuiséad a bhainistiú, áfach.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Comhairle an Aontais Eorpaigh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 i="1"/>
              <a:t>Faisnéis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592044"/>
            <a:ext cx="10648046" cy="1618448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400" dirty="0"/>
              <a:t>Cad é </a:t>
            </a:r>
            <a:r>
              <a:rPr lang="ga-IE" sz="4400" dirty="0" err="1"/>
              <a:t>príomhchóras</a:t>
            </a:r>
            <a:r>
              <a:rPr lang="ga-IE" sz="4400" dirty="0"/>
              <a:t> vótála na Comhairle?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Comhairle an Aontais Eorpaigh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ga-IE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Úsáidtear vótáil trí thromlach cáilithe i bhformhór </a:t>
            </a:r>
            <a:endParaRPr lang="en-GB" sz="32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ga-IE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na gcásanna: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8146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ga-I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Chun tromlach cáilithe a bhaint amach, ní mór na coinníollacha seo a chomhlíonadh: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859735" y="2909756"/>
              <a:ext cx="659235" cy="671119"/>
              <a:chOff x="4674764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674764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775782" y="2985402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757738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ga-IE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ga-IE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ga-IE" b="1">
                  <a:solidFill>
                    <a:schemeClr val="tx2"/>
                  </a:solidFill>
                </a:rPr>
                <a:t>de thíortha</a:t>
              </a:r>
              <a:br>
                <a:rPr lang="ga-IE">
                  <a:solidFill>
                    <a:schemeClr val="tx2"/>
                  </a:solidFill>
                </a:rPr>
              </a:br>
              <a:r>
                <a:rPr lang="ga-IE">
                  <a:solidFill>
                    <a:schemeClr val="tx2"/>
                  </a:solidFill>
                </a:rPr>
                <a:t>i bhfabhar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5924493" y="3668859"/>
              <a:ext cx="27385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ga-IE" b="1" dirty="0">
                  <a:solidFill>
                    <a:schemeClr val="tx2"/>
                  </a:solidFill>
                </a:rPr>
                <a:t>de dhaonra an Aontais</a:t>
              </a:r>
              <a:br>
                <a:rPr lang="ga-IE" dirty="0">
                  <a:solidFill>
                    <a:schemeClr val="tx2"/>
                  </a:solidFill>
                </a:rPr>
              </a:br>
              <a:r>
                <a:rPr lang="ga-IE" dirty="0">
                  <a:solidFill>
                    <a:schemeClr val="tx2"/>
                  </a:solidFill>
                </a:rPr>
                <a:t>cuimsithe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dirty="0"/>
              <a:t>A</a:t>
            </a:r>
          </a:p>
          <a:p>
            <a:endParaRPr lang="es-ES" dirty="0"/>
          </a:p>
          <a:p>
            <a:pPr>
              <a:spcBef>
                <a:spcPts val="0"/>
              </a:spcBef>
            </a:pPr>
            <a:r>
              <a:rPr lang="ga-IE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Fíor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B</a:t>
            </a:r>
          </a:p>
          <a:p>
            <a:pPr lvl="1"/>
            <a:endParaRPr lang="es-ES" dirty="0"/>
          </a:p>
          <a:p>
            <a:pPr lvl="1">
              <a:spcBef>
                <a:spcPts val="0"/>
              </a:spcBef>
            </a:pPr>
            <a:r>
              <a:rPr lang="ga-IE" sz="3200" dirty="0"/>
              <a:t>Bréag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An Chomhairle Eorpach, 100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800" dirty="0"/>
              <a:t>Bliain amháin a mhairfidh téarma oifige Uachtarán na </a:t>
            </a:r>
            <a:endParaRPr lang="en-GB" sz="2800" dirty="0"/>
          </a:p>
          <a:p>
            <a:r>
              <a:rPr lang="ga-IE" sz="2800" dirty="0"/>
              <a:t>Comhairle Eorpaí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1015154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ga-IE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2.5 bliain, agus féadtar é </a:t>
            </a:r>
            <a:endParaRPr lang="en-GB" sz="2400" b="1" dirty="0">
              <a:solidFill>
                <a:schemeClr val="accent6">
                  <a:lumMod val="60000"/>
                  <a:lumOff val="4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ga-IE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a athnuachan uair amháin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Tagann an Chomhairle Eorpach le chéile uair sa mhí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Is í an Chomhairle Eorpach a shainíonn treo agus tosaíochtaí polaitiúla foriomlána an Aontais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Ní fheidhmíonn an Chomhairle Eorpach aon fheidhmeanna reachtacha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Is é atá sa Chomhairle Eorpach na 27 gceann stáit nó rialtais, Uachtarán na Comhairle Eorpaí, agus Uachtarán an Choimisiúin Eorpaigh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Chomhairle Eorpach,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acu de na ráitis seo a leanas </a:t>
            </a:r>
            <a:r>
              <a:rPr lang="ga-IE" sz="2800" u="sng"/>
              <a:t>nach</a:t>
            </a:r>
            <a:r>
              <a:rPr lang="ga-IE" sz="2800"/>
              <a:t> fíor?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Tuairisciú chuig Parlaimint na hEorpa tar éis gach cruinnithe den Chomhairle Eorpach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Cathaoirleacht a dhéanamh ar chruinnithe den Chomhairle Eorpach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Vóta réitigh a chaitheamh nuair nach féidir teacht ar chomhaontú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Ionadaíocht a dhéanamh thar ceann an Aontais maidir le caidreamh seachtrach an Aontais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59571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An Chomhairle Eorpach, 300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400" dirty="0"/>
              <a:t>Cé acu díobh seo a leanas </a:t>
            </a:r>
            <a:r>
              <a:rPr lang="ga-IE" sz="2400" u="sng" dirty="0"/>
              <a:t>nach</a:t>
            </a:r>
            <a:r>
              <a:rPr lang="ga-IE" sz="2400" dirty="0"/>
              <a:t> ról de chuid Uachtarán na Comhairle Eorpaí 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000"/>
              <a:t>Cad é an difríocht idir an Chomhairle Eorpach agus Comhairle na hEorpa?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Chomhairle Eorpach,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61584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ga-IE" sz="2800" dirty="0">
                <a:solidFill>
                  <a:srgbClr val="00B050"/>
                </a:solidFill>
              </a:rPr>
              <a:t>Is eagraíocht idir-rialtasach ar leith í Comhairle na hEorpa ina bhfuil 46 chomhalta; in </a:t>
            </a:r>
            <a:r>
              <a:rPr lang="ga-IE" sz="2800" dirty="0" err="1">
                <a:solidFill>
                  <a:srgbClr val="00B050"/>
                </a:solidFill>
              </a:rPr>
              <a:t>Strasbourg</a:t>
            </a:r>
            <a:r>
              <a:rPr lang="ga-IE" sz="2800" dirty="0">
                <a:solidFill>
                  <a:srgbClr val="00B050"/>
                </a:solidFill>
              </a:rPr>
              <a:t> atá sí lonnaithe agus pléann sí le cearta an duine.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dirty="0"/>
          </a:p>
          <a:p>
            <a:r>
              <a:rPr lang="ga-I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Fíor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3200"/>
              <a:t>Bréag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Saoránaigh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Is saoránach den Aontas Eorpach go huathoibríoch é gach saoránach de thír de chuid an Aontais.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Is féidir le saoránaigh an Aontais taisteal laistigh den Aontas agus gan ar iompar acu ach cárta aitheantais/pas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dirty="0"/>
              <a:t>A</a:t>
            </a:r>
          </a:p>
          <a:p>
            <a:endParaRPr lang="es-ES" sz="1800" dirty="0"/>
          </a:p>
          <a:p>
            <a:pPr>
              <a:spcBef>
                <a:spcPts val="0"/>
              </a:spcBef>
            </a:pPr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Tá díolúine taidhleoireachta ag saoránaigh </a:t>
            </a:r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pPr>
              <a:spcBef>
                <a:spcPts val="0"/>
              </a:spcBef>
            </a:pPr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an Aontais a bhfuil cónaí orthu i mBallstát eile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B</a:t>
            </a:r>
          </a:p>
          <a:p>
            <a:pPr lvl="1"/>
            <a:endParaRPr lang="es-ES" dirty="0"/>
          </a:p>
          <a:p>
            <a:pPr>
              <a:spcBef>
                <a:spcPts val="0"/>
              </a:spcBef>
            </a:pPr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Is féidir le saoránaigh an Aontais taisteal chuig aon tír ar domhan gan víosa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Tá sé de cheart ag saoránaigh an Aontais ardoideachas in aisce a fháil i ngach tír san Aontas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Saoránaigh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acu de na ráitis seo a leanas is fíor?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Mar shaoránach den Aontas, is féidir leat dul ag obair in aon tír san Aontas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Mar shaoránach den Aontas, is féidir leat cónaí in aon Bhallstát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Mar shaoránach den Aontas, is féidir leat seasamh i dtoghcháin náisiúnta i dtír ar bith san Aontas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Mar shaoránach den Aontas, is féidir leat seasamh i dtoghcháin áitiúla i dtír ar bith san Aontas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Saoránaigh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acu de na ráitis seo a leanas </a:t>
            </a:r>
            <a:r>
              <a:rPr lang="ga-IE" sz="2800" u="sng"/>
              <a:t>nach </a:t>
            </a:r>
            <a:r>
              <a:rPr lang="ga-IE" sz="2800"/>
              <a:t>fíor?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057630"/>
            <a:ext cx="10880679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ga-IE" sz="4000" dirty="0"/>
              <a:t>Cad é an Tionscnamh Eorpach ó na Saoránaigh?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Saoránaigh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0" y="3777395"/>
            <a:ext cx="9662341" cy="87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ga-IE" sz="2400" dirty="0">
                <a:solidFill>
                  <a:srgbClr val="00B050"/>
                </a:solidFill>
                <a:latin typeface="Open Sans" panose="020B0606030504020204" pitchFamily="34" charset="0"/>
              </a:rPr>
              <a:t>Is in 2012 a seoladh é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ga-IE" sz="2400" dirty="0">
                <a:solidFill>
                  <a:srgbClr val="00B050"/>
                </a:solidFill>
                <a:latin typeface="Open Sans" panose="020B0606030504020204" pitchFamily="34" charset="0"/>
              </a:rPr>
              <a:t>Bíonn saoránaigh an Aontais rannpháirteach i gceapadh beartais an Aontais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ga-IE" sz="2400" dirty="0">
                <a:solidFill>
                  <a:srgbClr val="00B050"/>
                </a:solidFill>
                <a:latin typeface="Open Sans" panose="020B0606030504020204" pitchFamily="34" charset="0"/>
              </a:rPr>
              <a:t>Ní mór do sheachtar saoránach den Aontas, ar a laghad, a bhfuil cónaí orthu i seacht mBallstát éagsúla, é a thionscnamh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ga-IE" sz="2400" dirty="0">
                <a:solidFill>
                  <a:srgbClr val="00B050"/>
                </a:solidFill>
                <a:latin typeface="Open Sans" panose="020B0606030504020204" pitchFamily="34" charset="0"/>
              </a:rPr>
              <a:t>Ní mór do 1 mhilliún duine tacú leis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402497"/>
              </p:ext>
            </p:extLst>
          </p:nvPr>
        </p:nvGraphicFramePr>
        <p:xfrm>
          <a:off x="466724" y="2030819"/>
          <a:ext cx="8925249" cy="1710524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570187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565329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20777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417350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STAIR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TÍREOLAÍOCHT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n-GB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ga-IE" sz="1400" b="1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hINSTITIÚIDÍ</a:t>
                      </a:r>
                      <a:endParaRPr lang="ga-IE" sz="1400" b="1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COMHAIRLE AN AONTAIS EORPAIGH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CHOMHAIRLE EORPACH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SAORÁNAIGH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716775"/>
              </p:ext>
            </p:extLst>
          </p:nvPr>
        </p:nvGraphicFramePr>
        <p:xfrm>
          <a:off x="466722" y="3931370"/>
          <a:ext cx="9111231" cy="1710524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88902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100380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34332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340008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790650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5684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</a:rPr>
                        <a:t>AN CHINNTEOIREACHT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</a:rPr>
                        <a:t>TÍORTHA AN AONTAIS EORPAIGH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</a:rPr>
                        <a:t>AN MÉADÚ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</a:rPr>
                        <a:t>AN UACHTARÁNACHT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sng" kern="1200">
                          <a:solidFill>
                            <a:schemeClr val="dk1"/>
                          </a:solidFill>
                          <a:effectLst/>
                        </a:rPr>
                        <a:t>NA TEANGACHA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2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Cúirt Bhreithiúnais an Aontais Eorpaigh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Coiste Eacnamaíoch agus Sóisialta na hEorpa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Chinnteoireacht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acu díobh seo a leanas nach institiúid de chuid an Aontais é ach ar comhlacht comhairleach de chuid an Aontais é?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3469856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Tuilleadh eolais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470940" cy="3875193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ga-I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Is comhlacht comhairleach de chuid an Aontais é Coiste Eacnamaíoch agus Sóisialta na hEorpa </a:t>
            </a:r>
            <a:endParaRPr lang="en-GB" sz="1800" dirty="0">
              <a:solidFill>
                <a:schemeClr val="tx2">
                  <a:lumMod val="60000"/>
                  <a:lumOff val="40000"/>
                </a:schemeClr>
              </a:solidFill>
              <a:latin typeface="Source Sans 3" panose="020B0303030403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ina bhfuil ionadaithe ó eagraíochtaí oibrithe agus fostóirí agus grúpaí sainleasa eile. </a:t>
            </a:r>
          </a:p>
          <a:p>
            <a:pPr>
              <a:lnSpc>
                <a:spcPct val="150000"/>
              </a:lnSpc>
            </a:pPr>
            <a:r>
              <a:rPr lang="ga-I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Eisíonn sé tuairimí ar shaincheisteanna a bhaineann leis an Aontas chuig </a:t>
            </a:r>
            <a:endParaRPr lang="en-GB" sz="1800" dirty="0">
              <a:solidFill>
                <a:schemeClr val="tx2">
                  <a:lumMod val="60000"/>
                  <a:lumOff val="40000"/>
                </a:schemeClr>
              </a:solidFill>
              <a:latin typeface="Source Sans 3" panose="020B0303030403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an gCoimisiún Eorpach, chuig Comhairle an Aontais Eorpaigh agus chuig Parlaimint na hEorpa.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Chinnteoireacht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 i="1"/>
              <a:t>Faisnéis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875193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ga-I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Cinntíonn Cúirt Bhreithiúnais an </a:t>
            </a:r>
            <a:endParaRPr lang="en-GB" sz="1800" dirty="0">
              <a:solidFill>
                <a:schemeClr val="tx2">
                  <a:lumMod val="60000"/>
                  <a:lumOff val="40000"/>
                </a:schemeClr>
              </a:solidFill>
              <a:latin typeface="Source Sans 3" panose="020B0303030403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Aontais Eorpaigh go gcloítear leis an dlí nuair a bhíonn na conarthaí á léirmhíniú agus á gcur i bhfeidhm.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Comhairle na hEorpa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Comhairle an Aontais Eorpaigh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Coimisiún Eorpach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Parlaimint na hEorpa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Chinnteoireacht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acu de na hinstitiúidí seo a leanas nach bhfuil ról acu i bpróiseas cinnteoireachta an Aontais?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381842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Tuilleadh eolais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014" y="1855178"/>
            <a:ext cx="5233549" cy="4346108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Cé go bhfuil ról lárnach ag Comhairle an </a:t>
            </a:r>
            <a:endParaRPr lang="en-GB" sz="18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Aontais Eorpaigh, ag Parlaimint na hEorpa agus ag an gCoimisiún Eorpach i bpróiseas cinnteoireachta an Aontais, níl aon bhaint ag Comhairle na hEorpa leis an Aontas Eorpach. </a:t>
            </a:r>
          </a:p>
          <a:p>
            <a:pPr>
              <a:lnSpc>
                <a:spcPct val="150000"/>
              </a:lnSpc>
            </a:pPr>
            <a:r>
              <a:rPr lang="ga-IE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eagraíocht idir-rialtasach ar leith í </a:t>
            </a:r>
            <a:endParaRPr lang="en-GB" sz="18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Comhairle na hEorpa atá dírithe go príomha ar chearta an duine, agus tá sí comhdhéanta de </a:t>
            </a:r>
            <a:endParaRPr lang="en-GB" sz="18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46 bhallstát, lena n-áirítear gach ceann de </a:t>
            </a:r>
            <a:endParaRPr lang="en-GB" sz="18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ga-IE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27 mBallstát an Aontais.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An Chinnteoireacht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ga-IE" sz="2800" i="1" dirty="0"/>
              <a:t>Faisnéis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 dtoghcheantar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 bpáirtí/grúpa polaitiúil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 dtír dhúchais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tAontas Eorpach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Chinnteoireacht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acu díobh seo a leanas a ndéanann Coimisinéirí an Aontais ionadaíocht ar a leasanna?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ga-IE" sz="4000"/>
              <a:t>Cad é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Chinnteoireacht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935231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ga-IE" dirty="0">
                <a:solidFill>
                  <a:srgbClr val="00B050"/>
                </a:solidFill>
                <a:latin typeface="Open Sans" panose="020B0606030504020204" pitchFamily="34" charset="0"/>
              </a:rPr>
              <a:t>Is giorrúchán é </a:t>
            </a:r>
            <a:r>
              <a:rPr lang="ga-IE" dirty="0" err="1">
                <a:solidFill>
                  <a:srgbClr val="00B050"/>
                </a:solidFill>
                <a:latin typeface="Open Sans" panose="020B0606030504020204" pitchFamily="34" charset="0"/>
              </a:rPr>
              <a:t>Coreper</a:t>
            </a:r>
            <a:r>
              <a:rPr lang="ga-IE" dirty="0">
                <a:solidFill>
                  <a:srgbClr val="00B050"/>
                </a:solidFill>
                <a:latin typeface="Open Sans" panose="020B0606030504020204" pitchFamily="34" charset="0"/>
              </a:rPr>
              <a:t> ar ‘Coiste </a:t>
            </a:r>
            <a:r>
              <a:rPr lang="ga-IE" dirty="0" err="1">
                <a:solidFill>
                  <a:srgbClr val="00B050"/>
                </a:solidFill>
                <a:latin typeface="Open Sans" panose="020B0606030504020204" pitchFamily="34" charset="0"/>
              </a:rPr>
              <a:t>Bhuanionadaithe</a:t>
            </a:r>
            <a:r>
              <a:rPr lang="ga-IE" dirty="0">
                <a:solidFill>
                  <a:srgbClr val="00B050"/>
                </a:solidFill>
                <a:latin typeface="Open Sans" panose="020B0606030504020204" pitchFamily="34" charset="0"/>
              </a:rPr>
              <a:t> Rialtais na mBallstát’. Is iad na príomhchúraimí atá air: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ga-IE" dirty="0">
                <a:solidFill>
                  <a:srgbClr val="00B050"/>
                </a:solidFill>
              </a:rPr>
              <a:t>obair </a:t>
            </a:r>
            <a:r>
              <a:rPr lang="ga-IE" dirty="0" err="1">
                <a:solidFill>
                  <a:srgbClr val="00B050"/>
                </a:solidFill>
              </a:rPr>
              <a:t>fhoirmíochtaí</a:t>
            </a:r>
            <a:r>
              <a:rPr lang="ga-IE" dirty="0">
                <a:solidFill>
                  <a:srgbClr val="00B050"/>
                </a:solidFill>
              </a:rPr>
              <a:t> éagsúla na Comhairle a chomhordú agus a ullmhú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ga-IE" dirty="0">
                <a:solidFill>
                  <a:srgbClr val="00B050"/>
                </a:solidFill>
              </a:rPr>
              <a:t>comhleanúnachas a chinntiú i mbeartais an Aontais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ga-IE" dirty="0">
                <a:solidFill>
                  <a:srgbClr val="00B050"/>
                </a:solidFill>
              </a:rPr>
              <a:t>teacht ar chomhaontuithe agus ar chomhréitigh a chuirtear faoi bhráid na Comhairle ansin lena nglacadh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earraí, seirbhísí, daoine agus caipiteal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ga-IE" dirty="0"/>
              <a:t>earraí, seirbhísí, daoine agus ainmhithe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?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Cad iad na ceithre shaoirse gluaiseachta atá san Aontas?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355742"/>
            <a:ext cx="5186805" cy="1580452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dirty="0"/>
              <a:t>A</a:t>
            </a:r>
          </a:p>
          <a:p>
            <a:endParaRPr lang="es-ES" sz="1800" dirty="0"/>
          </a:p>
          <a:p>
            <a:r>
              <a:rPr lang="ga-IE" sz="1800" b="0" dirty="0" err="1">
                <a:solidFill>
                  <a:schemeClr val="accent6"/>
                </a:solidFill>
                <a:latin typeface="Source Sans 3" panose="020B0303030403020204" pitchFamily="34" charset="0"/>
              </a:rPr>
              <a:t>Giuseppe</a:t>
            </a:r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 </a:t>
            </a:r>
            <a:r>
              <a:rPr lang="ga-IE" sz="1800" b="0" dirty="0" err="1">
                <a:solidFill>
                  <a:schemeClr val="accent6"/>
                </a:solidFill>
                <a:latin typeface="Source Sans 3" panose="020B0303030403020204" pitchFamily="34" charset="0"/>
              </a:rPr>
              <a:t>Verdi</a:t>
            </a:r>
            <a:endParaRPr lang="ga-IE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60313" y="2355742"/>
            <a:ext cx="5186805" cy="1580452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B</a:t>
            </a:r>
          </a:p>
          <a:p>
            <a:pPr lvl="1"/>
            <a:endParaRPr lang="es-ES" dirty="0"/>
          </a:p>
          <a:p>
            <a:r>
              <a:rPr lang="ga-IE" sz="1800" b="0" dirty="0" err="1">
                <a:solidFill>
                  <a:schemeClr val="accent6"/>
                </a:solidFill>
                <a:latin typeface="Source Sans 3" panose="020B0303030403020204" pitchFamily="34" charset="0"/>
              </a:rPr>
              <a:t>Johann</a:t>
            </a:r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 Sebastian </a:t>
            </a:r>
            <a:r>
              <a:rPr lang="ga-IE" sz="1800" b="0" dirty="0" err="1">
                <a:solidFill>
                  <a:schemeClr val="accent6"/>
                </a:solidFill>
                <a:latin typeface="Source Sans 3" panose="020B0303030403020204" pitchFamily="34" charset="0"/>
              </a:rPr>
              <a:t>Bach</a:t>
            </a:r>
            <a:endParaRPr lang="ga-IE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3439" y="37982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?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400" dirty="0"/>
              <a:t>Cén cumadóir Iodálach a bhfuil cáil air go príomha as a shaothar </a:t>
            </a:r>
            <a:endParaRPr lang="en-GB" sz="2400" dirty="0"/>
          </a:p>
          <a:p>
            <a:pPr>
              <a:spcBef>
                <a:spcPts val="0"/>
              </a:spcBef>
            </a:pPr>
            <a:r>
              <a:rPr lang="ga-IE" sz="2400" i="1" dirty="0"/>
              <a:t>Le </a:t>
            </a:r>
            <a:r>
              <a:rPr lang="ga-IE" sz="2400" i="1" dirty="0" err="1"/>
              <a:t>quattro</a:t>
            </a:r>
            <a:r>
              <a:rPr lang="ga-IE" sz="2400" i="1" dirty="0"/>
              <a:t> </a:t>
            </a:r>
            <a:r>
              <a:rPr lang="ga-IE" sz="2400" i="1" dirty="0" err="1"/>
              <a:t>stagioni</a:t>
            </a:r>
            <a:r>
              <a:rPr lang="ga-IE" sz="2400" i="1" dirty="0"/>
              <a:t> </a:t>
            </a:r>
            <a:r>
              <a:rPr lang="ga-IE" sz="2400" dirty="0"/>
              <a:t>agus a mheastar a bheith ar cheann de na cumadóirí </a:t>
            </a:r>
            <a:r>
              <a:rPr lang="ga-IE" sz="2400" dirty="0" err="1"/>
              <a:t>Barócacha</a:t>
            </a:r>
            <a:r>
              <a:rPr lang="ga-IE" sz="2400" dirty="0"/>
              <a:t> is fearr?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328926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381575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2" y="2381575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328926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? 300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mhéad de thíortha an Aontais a bhfuil dath dubh ar a mbratach? </a:t>
            </a:r>
            <a:endParaRPr lang="ga-IE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ga-IE" sz="4000"/>
              <a:t>Cad is coimhdeacht ann?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?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2"/>
            <a:ext cx="9221617" cy="1274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dirty="0">
                <a:solidFill>
                  <a:srgbClr val="00B050"/>
                </a:solidFill>
                <a:latin typeface="Arial" panose="020B0604020202020204" pitchFamily="34" charset="0"/>
              </a:rPr>
              <a:t>Déantar sainmhíniú ar </a:t>
            </a:r>
            <a:r>
              <a:rPr lang="ga-IE" dirty="0" err="1">
                <a:solidFill>
                  <a:srgbClr val="00B050"/>
                </a:solidFill>
                <a:latin typeface="Arial" panose="020B0604020202020204" pitchFamily="34" charset="0"/>
              </a:rPr>
              <a:t>phrionsabal</a:t>
            </a:r>
            <a:r>
              <a:rPr lang="ga-IE" dirty="0">
                <a:solidFill>
                  <a:srgbClr val="00B050"/>
                </a:solidFill>
                <a:latin typeface="Arial" panose="020B0604020202020204" pitchFamily="34" charset="0"/>
              </a:rPr>
              <a:t> na </a:t>
            </a:r>
            <a:r>
              <a:rPr lang="ga-IE" b="1" dirty="0">
                <a:solidFill>
                  <a:srgbClr val="00B050"/>
                </a:solidFill>
                <a:latin typeface="Arial" panose="020B0604020202020204" pitchFamily="34" charset="0"/>
              </a:rPr>
              <a:t>coimhdeachta</a:t>
            </a:r>
            <a:r>
              <a:rPr lang="ga-IE" dirty="0">
                <a:solidFill>
                  <a:srgbClr val="00B050"/>
                </a:solidFill>
                <a:latin typeface="Arial" panose="020B0604020202020204" pitchFamily="34" charset="0"/>
              </a:rPr>
              <a:t> in Airteagal 5(3) den Chonradh ar </a:t>
            </a:r>
            <a:endParaRPr lang="en-GB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ga-IE" dirty="0">
                <a:solidFill>
                  <a:srgbClr val="00B050"/>
                </a:solidFill>
                <a:latin typeface="Arial" panose="020B0604020202020204" pitchFamily="34" charset="0"/>
              </a:rPr>
              <a:t>an Aontas Eorpach. Is é is aidhm dó a chinntiú go ndéantar cinntí ar an leibhéal is gaire is féidir do na saoránaigh, agus go ndéantar seiceálacha chun a fhíorú go bhfuil údar le gníomhaíocht ar leibhéal an Aontais i bhfianaise na bhféidearthachtaí atá ann ar an leibhéal náisiúnta, réigiúnach nó áitiúil.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dirty="0"/>
          </a:p>
          <a:p>
            <a:r>
              <a:rPr lang="ga-I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Stair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Bronnadh Duais Nobel na Síochána ar an Aontas Eorpach sa bhliain: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Mhuir Rua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Mhuir Dhubh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Tíortha an Aontais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Tá an Bhulgáir suite leis?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Danmhairg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Lucsamburg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Fhrainc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Chipir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Tíortha an Aontais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Cá bhfuil an baile as a ainmníodh Comhaontú Schengen lonnaithe?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Fhionlainn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Liotuáin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Eastóin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Laitvia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Tíortha an Aontais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 u="sng"/>
              <a:t>Níl</a:t>
            </a:r>
            <a:r>
              <a:rPr lang="ga-IE" sz="2400"/>
              <a:t> an phríomhchathair suite le cósta. Cé mise?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000"/>
              <a:t>Cén Ballstát arb é an t-aon tír amháin í atá ina buanchomhalta de Chomhairle Slándála na Náisiún Aontaithe?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?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4800">
                <a:solidFill>
                  <a:srgbClr val="00B050"/>
                </a:solidFill>
                <a:latin typeface="Arial" panose="020B0604020202020204" pitchFamily="34" charset="0"/>
              </a:rPr>
              <a:t>An Fhrainc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Méadú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mhéad tír a tháinig isteach san Aontas sna 1990í?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000">
                <a:solidFill>
                  <a:srgbClr val="00B050"/>
                </a:solidFill>
                <a:latin typeface="Arial" panose="020B0604020202020204" pitchFamily="34" charset="0"/>
              </a:rPr>
              <a:t>An Ostair, an Fhionlainn agus an tSualainn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Coiste um Méadú an Aontais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Parlaimint na hEorpa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Comhairle an Aontais Eorpaigh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Coimisiún Eorpach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379828"/>
            <a:ext cx="10198884" cy="1468465"/>
          </a:xfrm>
        </p:spPr>
        <p:txBody>
          <a:bodyPr/>
          <a:lstStyle/>
          <a:p>
            <a:pPr>
              <a:lnSpc>
                <a:spcPts val="2600"/>
              </a:lnSpc>
              <a:spcBef>
                <a:spcPts val="0"/>
              </a:spcBef>
            </a:pPr>
            <a:r>
              <a:rPr lang="ga-IE" dirty="0"/>
              <a:t>An Méadú 200</a:t>
            </a:r>
          </a:p>
          <a:p>
            <a:pPr>
              <a:lnSpc>
                <a:spcPts val="26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ga-IE" sz="2400" dirty="0"/>
              <a:t>Cén institiúid de chuid an Aontais a phléann le caibidlíocht ballraíochta, a dhéanann faireachán ar dhul chun cinn na dtíortha is iarrthóirí agus a thuairiscíonn do na hinstitiúidí eile?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Geilleagar margaidh atá feidhmiúil agus an acmhainn chun déileáil le brú iomaíochta agus le fórsaí margaidh laistigh den Aontas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Gealltanas oibriú leis na Ballstáit eile chun reachtaíocht an Aontais a fheabhsú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Institiúidí cobhsaí lena ráthaítear an daonlathas, an smacht reachta, cearta an duine agus cosaint do mhionlaigh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cumas glacadh le hoibleagáidí na ballraíochta agus iad a chur chun feidhme go héifeachtach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Méadú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acu díobh seo a leanas </a:t>
            </a:r>
            <a:r>
              <a:rPr lang="ga-IE" sz="2400" u="sng"/>
              <a:t>nach</a:t>
            </a:r>
            <a:r>
              <a:rPr lang="ga-IE" sz="2400"/>
              <a:t> critéar é maidir le ballraíocht a ghlacadh san Aontas?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000"/>
              <a:t>Ainmnigh sé thír is iarrthóir, ar a laghad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Méadú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400">
                <a:solidFill>
                  <a:srgbClr val="00B050"/>
                </a:solidFill>
              </a:rPr>
              <a:t>An tSeirbia</a:t>
            </a:r>
          </a:p>
          <a:p>
            <a:r>
              <a:rPr lang="ga-IE" sz="2400">
                <a:solidFill>
                  <a:srgbClr val="00B050"/>
                </a:solidFill>
              </a:rPr>
              <a:t>Montainéagró</a:t>
            </a:r>
          </a:p>
          <a:p>
            <a:r>
              <a:rPr lang="ga-IE" sz="2400">
                <a:solidFill>
                  <a:srgbClr val="00B050"/>
                </a:solidFill>
              </a:rPr>
              <a:t>An Tuirc</a:t>
            </a:r>
          </a:p>
          <a:p>
            <a:r>
              <a:rPr lang="ga-IE" sz="2400">
                <a:solidFill>
                  <a:srgbClr val="00B050"/>
                </a:solidFill>
              </a:rPr>
              <a:t>An Mhacadóin Thuaidh</a:t>
            </a:r>
          </a:p>
          <a:p>
            <a:r>
              <a:rPr lang="ga-IE" sz="2400">
                <a:solidFill>
                  <a:srgbClr val="00B050"/>
                </a:solidFill>
              </a:rPr>
              <a:t>An Albáin</a:t>
            </a:r>
          </a:p>
          <a:p>
            <a:r>
              <a:rPr lang="ga-IE" sz="2400">
                <a:solidFill>
                  <a:srgbClr val="00B050"/>
                </a:solidFill>
              </a:rPr>
              <a:t>An Mholdóiv</a:t>
            </a:r>
          </a:p>
          <a:p>
            <a:r>
              <a:rPr lang="ga-IE" sz="2400">
                <a:solidFill>
                  <a:srgbClr val="00B050"/>
                </a:solidFill>
              </a:rPr>
              <a:t>An Úcráin</a:t>
            </a:r>
          </a:p>
          <a:p>
            <a:r>
              <a:rPr lang="ga-IE" sz="2400">
                <a:solidFill>
                  <a:srgbClr val="00B050"/>
                </a:solidFill>
              </a:rPr>
              <a:t>An Bhoisnia agus an Heirseagaivéin</a:t>
            </a:r>
          </a:p>
          <a:p>
            <a:r>
              <a:rPr lang="ga-IE" sz="2400">
                <a:solidFill>
                  <a:srgbClr val="00B050"/>
                </a:solidFill>
              </a:rPr>
              <a:t>An tSeoirsia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idir gach cruinniú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gach 6 mhí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Uachtaránacht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Rothlaítear Uachtarán Chomhairle an Aontais Eorpaigh: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Uachtarán an Choimisiúin Eorpaigh a cheapadh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cathaoirleacht a dhéanamh ar chruinnithe fhoirmíochtaí éagsúla na Comhairle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B</a:t>
            </a:r>
          </a:p>
          <a:p>
            <a:pPr lvl="1"/>
            <a:endParaRPr lang="es-ES" dirty="0"/>
          </a:p>
          <a:p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cruinnithe foirmiúla agus neamhfhoirmiúla éagsúla a eagrú sa Bhruiséil agus i dtír </a:t>
            </a:r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pPr>
              <a:spcBef>
                <a:spcPts val="0"/>
              </a:spcBef>
            </a:pPr>
            <a:r>
              <a:rPr lang="ga-I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na huachtaránachta rothlaí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ionadaíocht a dhéanamh thar ceann na Comhairle sa chaidreamh le hinstitiúidí eile an Aontais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Uachtaránacht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acu díobh seo a leanas </a:t>
            </a:r>
            <a:r>
              <a:rPr lang="ga-IE" sz="2400" u="sng"/>
              <a:t>nach</a:t>
            </a:r>
            <a:r>
              <a:rPr lang="ga-IE" sz="2400"/>
              <a:t> cúram de chuid uachtaránacht rothlach na Comhairle 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Tháinig Conradh Liospóin i bhfeidhm, rud a d’athraigh an chaoi a n-oibríonn an tAontas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Tháinig 10 dtír nua isteach san Aontas, rud a d’fhág go raibh 25 Bhallstát ann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Tháinig an euro i gcúrsaíocht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8538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 dirty="0"/>
              <a:t>D</a:t>
            </a:r>
          </a:p>
          <a:p>
            <a:pPr lvl="1"/>
            <a:endParaRPr lang="es-ES" dirty="0"/>
          </a:p>
          <a:p>
            <a:pPr lvl="1">
              <a:spcBef>
                <a:spcPts val="0"/>
              </a:spcBef>
            </a:pPr>
            <a:r>
              <a:rPr lang="ga-IE" dirty="0"/>
              <a:t>Den chéad uair riamh sna toghcháin Eorpacha, chuaigh roinnt iarrthóirí (</a:t>
            </a:r>
            <a:r>
              <a:rPr lang="ga-IE" i="1" dirty="0" err="1"/>
              <a:t>spitzenkandidaten</a:t>
            </a:r>
            <a:r>
              <a:rPr lang="ga-IE" dirty="0"/>
              <a:t>) san iomaíocht do phost Uachtarán an </a:t>
            </a:r>
            <a:endParaRPr lang="en-GB" dirty="0"/>
          </a:p>
          <a:p>
            <a:pPr lvl="1">
              <a:spcBef>
                <a:spcPts val="0"/>
              </a:spcBef>
            </a:pPr>
            <a:r>
              <a:rPr lang="ga-IE" dirty="0"/>
              <a:t>Choimisiúin</a:t>
            </a:r>
            <a:r>
              <a:rPr lang="en-GB" dirty="0"/>
              <a:t> </a:t>
            </a:r>
            <a:r>
              <a:rPr lang="ga-IE" dirty="0"/>
              <a:t>Eorpaigh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Stair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Cén chloch mhíle a bhain an tAontas amach in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Spáinn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Ghearmáin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Lucsamburg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Danmhairg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Uachtaránacht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1800"/>
              <a:t>Cén tír nach raibh uachtaránacht na Comhairle aici riamh roimh na 1980í?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000"/>
              <a:t>Cén fhoirmíocht den Chomhairle </a:t>
            </a:r>
            <a:r>
              <a:rPr lang="ga-IE" sz="4000" u="sng"/>
              <a:t>nach mbíonn</a:t>
            </a:r>
            <a:r>
              <a:rPr lang="ga-IE" sz="4000"/>
              <a:t> an tír ag a bhfuil an uachtaránacht rothlach ina cathaoirleach uirthi?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Uachtaránacht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>
                <a:solidFill>
                  <a:srgbClr val="00B050"/>
                </a:solidFill>
              </a:rPr>
              <a:t>Gnóthaí Eachtracha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405089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Tuilleadh eolais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2800"/>
              <a:t>Is é Ardionadaí an Aontais do Ghnóthaí Eachtracha agus don Bheartas Slándála a dhéanann cathaoirleacht ar chruinnithe na Comhairle Gnóthaí Eachtracha (CGE). </a:t>
            </a:r>
          </a:p>
          <a:p>
            <a:endParaRPr lang="en-GB" sz="2800" dirty="0"/>
          </a:p>
          <a:p>
            <a:r>
              <a:rPr lang="ga-IE"/>
              <a:t>Nuair a bhíonn saincheisteanna beartais trádála á bplé ag CGE, áfach, is é ionadaí an Bhallstáit ag a bhfuil uachtaránacht rothlach Chomhairle an Aontais Eorpaigh a dhéanann an chathaoirleacht.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Uachtaránacht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ga-IE" i="1">
                <a:solidFill>
                  <a:schemeClr val="tx2">
                    <a:lumMod val="60000"/>
                    <a:lumOff val="40000"/>
                  </a:schemeClr>
                </a:solidFill>
              </a:rPr>
              <a:t>Faisnéis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Teangacha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mhéad teanga oifigiúil atá ag an Aontas?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Tagann sé ón bhfrása Veinéiseach </a:t>
            </a:r>
            <a:r>
              <a:rPr lang="ga-IE" i="1"/>
              <a:t>s-ciào vostro</a:t>
            </a:r>
            <a:r>
              <a:rPr lang="ga-IE"/>
              <a:t>, a chiallaíonn ‘is mise do sclábhaí’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Bunaithe ar an ainm traidisiúnta Laidine </a:t>
            </a:r>
            <a:r>
              <a:rPr lang="ga-IE" sz="1800" b="0" i="1">
                <a:solidFill>
                  <a:schemeClr val="accent6"/>
                </a:solidFill>
                <a:latin typeface="Source Sans 3" panose="020B0303030403020204" pitchFamily="34" charset="0"/>
              </a:rPr>
              <a:t>Caius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Sin mar a scairteadh gondalóirí na Veinéise ar a chéile sa cheo chun tuairteanna a sheachaint.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Ní fios go cinnte sanasaíocht an fhocail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Teangacha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bunús atá leis an bhfocal </a:t>
            </a:r>
            <a:r>
              <a:rPr lang="ga-IE" sz="2400" i="1"/>
              <a:t>ciao</a:t>
            </a:r>
            <a:r>
              <a:rPr lang="ga-I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Sláinte!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Mo ghrá thú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Is deas bualadh leat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Ní focal Eastóinise é.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Teangacha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Cad is brí leis an bhfocal Eastóinise </a:t>
            </a:r>
            <a:r>
              <a:rPr lang="ga-IE" sz="2400" i="1"/>
              <a:t>terviseks</a:t>
            </a:r>
            <a:r>
              <a:rPr lang="ga-I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2800"/>
              <a:t>Cén dá thír den Aontas nár iarr go ndéanfaí teanga oifigiúil de chuid an Aontais de cheann amháin dá dteangacha oifigiúla (náisiúnta)?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Teangacha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>
                <a:solidFill>
                  <a:srgbClr val="00B050"/>
                </a:solidFill>
              </a:rPr>
              <a:t>Lucsamburg agus an Chipir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Stair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000"/>
              <a:t>Cathain a chuaigh an chéad Uachtarán buan ar an gComhairle Eorpach i mbun an chúraim sin?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 sz="4000"/>
              <a:t>In 1987, rinne tír amháin – nach bhfuil san Eoraip – iarratas ar bhallraíocht a bhaint amach san Aontas. Cén tír í sin?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Stair 400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ga-IE" sz="4800">
                <a:solidFill>
                  <a:srgbClr val="00B050"/>
                </a:solidFill>
              </a:rPr>
              <a:t>Maracó</a:t>
            </a:r>
            <a:r>
              <a:rPr lang="ga-IE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dirty="0"/>
          </a:p>
          <a:p>
            <a:r>
              <a:rPr lang="ga-I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Na Piréiní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3200"/>
              <a:t>Na hAipiníní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Cén t-ainm atá ar an sliabhraon – atá thart ar 430 km ar fad – agus atá suite idir an Fhrainc agus an Spáinn?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500"/>
              <a:t>Cé mhéad Ballstát atá gan teorainn talún le Ballstát eile?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000">
                <a:solidFill>
                  <a:srgbClr val="00B050"/>
                </a:solidFill>
                <a:latin typeface="Arial" panose="020B0604020202020204" pitchFamily="34" charset="0"/>
              </a:rPr>
              <a:t>Málta, an Chipir agus Éire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7940</TotalTime>
  <Words>2648</Words>
  <Application>Microsoft Office PowerPoint</Application>
  <PresentationFormat>Widescreen</PresentationFormat>
  <Paragraphs>747</Paragraphs>
  <Slides>56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108</cp:revision>
  <cp:lastPrinted>2020-03-11T16:07:50Z</cp:lastPrinted>
  <dcterms:created xsi:type="dcterms:W3CDTF">2020-03-24T15:57:55Z</dcterms:created>
  <dcterms:modified xsi:type="dcterms:W3CDTF">2024-11-29T12:00:57Z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2024-06-20T12:56:24Z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19dbaec4-45c3-41d2-9d69-24da93e08f29</vt:lpwstr>
  </property>
  <property fmtid="{D5CDD505-2E9C-101B-9397-08002B2CF9AE}" pid="10" name="MSIP_Label_af60b174-6478-47f9-866e-33f097bb6603_ContentBits">
    <vt:lpwstr>0</vt:lpwstr>
  </property>
</Properties>
</file>