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61"/>
  </p:notesMasterIdLst>
  <p:handoutMasterIdLst>
    <p:handoutMasterId r:id="rId62"/>
  </p:handoutMasterIdLst>
  <p:sldIdLst>
    <p:sldId id="315" r:id="rId5"/>
    <p:sldId id="368" r:id="rId6"/>
    <p:sldId id="305" r:id="rId7"/>
    <p:sldId id="302" r:id="rId8"/>
    <p:sldId id="316" r:id="rId9"/>
    <p:sldId id="317" r:id="rId10"/>
    <p:sldId id="318" r:id="rId11"/>
    <p:sldId id="319" r:id="rId12"/>
    <p:sldId id="320" r:id="rId13"/>
    <p:sldId id="321" r:id="rId14"/>
    <p:sldId id="322" r:id="rId15"/>
    <p:sldId id="323" r:id="rId16"/>
    <p:sldId id="324" r:id="rId17"/>
    <p:sldId id="325" r:id="rId18"/>
    <p:sldId id="326" r:id="rId19"/>
    <p:sldId id="327" r:id="rId20"/>
    <p:sldId id="365" r:id="rId21"/>
    <p:sldId id="328" r:id="rId22"/>
    <p:sldId id="329" r:id="rId23"/>
    <p:sldId id="366" r:id="rId24"/>
    <p:sldId id="330" r:id="rId25"/>
    <p:sldId id="331" r:id="rId26"/>
    <p:sldId id="332" r:id="rId27"/>
    <p:sldId id="333" r:id="rId28"/>
    <p:sldId id="334" r:id="rId29"/>
    <p:sldId id="335" r:id="rId30"/>
    <p:sldId id="336" r:id="rId31"/>
    <p:sldId id="337" r:id="rId32"/>
    <p:sldId id="338" r:id="rId33"/>
    <p:sldId id="339" r:id="rId34"/>
    <p:sldId id="363" r:id="rId35"/>
    <p:sldId id="340" r:id="rId36"/>
    <p:sldId id="364" r:id="rId37"/>
    <p:sldId id="341" r:id="rId38"/>
    <p:sldId id="342" r:id="rId39"/>
    <p:sldId id="343" r:id="rId40"/>
    <p:sldId id="344" r:id="rId41"/>
    <p:sldId id="345" r:id="rId42"/>
    <p:sldId id="346" r:id="rId43"/>
    <p:sldId id="347" r:id="rId44"/>
    <p:sldId id="348" r:id="rId45"/>
    <p:sldId id="349" r:id="rId46"/>
    <p:sldId id="350" r:id="rId47"/>
    <p:sldId id="351" r:id="rId48"/>
    <p:sldId id="352" r:id="rId49"/>
    <p:sldId id="353" r:id="rId50"/>
    <p:sldId id="354" r:id="rId51"/>
    <p:sldId id="355" r:id="rId52"/>
    <p:sldId id="356" r:id="rId53"/>
    <p:sldId id="357" r:id="rId54"/>
    <p:sldId id="358" r:id="rId55"/>
    <p:sldId id="367" r:id="rId56"/>
    <p:sldId id="359" r:id="rId57"/>
    <p:sldId id="360" r:id="rId58"/>
    <p:sldId id="361" r:id="rId59"/>
    <p:sldId id="362" r:id="rId6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1AA070-DB3C-6F50-B9DC-0CA7C49DC36C}" name="ETSE Sophie" initials="ES" userId="S::BROWNSO@int.consilium.europa.eu::61056e0e-f4dc-48ac-a400-9fdeddd6286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F2FB"/>
    <a:srgbClr val="BDCDD0"/>
    <a:srgbClr val="003399"/>
    <a:srgbClr val="010101"/>
    <a:srgbClr val="DEFBFF"/>
    <a:srgbClr val="1C45EF"/>
    <a:srgbClr val="404A52"/>
    <a:srgbClr val="283C5A"/>
    <a:srgbClr val="FF6E1F"/>
    <a:srgbClr val="CC58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19" autoAdjust="0"/>
    <p:restoredTop sz="95856" autoAdjust="0"/>
  </p:normalViewPr>
  <p:slideViewPr>
    <p:cSldViewPr snapToGrid="0" snapToObjects="1">
      <p:cViewPr varScale="1">
        <p:scale>
          <a:sx n="108" d="100"/>
          <a:sy n="108" d="100"/>
        </p:scale>
        <p:origin x="1038" y="1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5" d="100"/>
          <a:sy n="85" d="100"/>
        </p:scale>
        <p:origin x="2720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notesMaster" Target="notesMasters/notesMaster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microsoft.com/office/2018/10/relationships/authors" Target="author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B89716-FB31-814E-A9A1-4BC8CCA119F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9A6D-9D79-8A41-9109-B3C0D2D55B4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391D34-D5AA-8449-B76D-42F7568F350E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36E4C4D-FBD9-2041-BC11-E8B4E09D3EF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106DF9-C269-6B4A-84EA-F936920CF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2D836A-D731-144E-ACF1-2FC25DECEB1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9381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370F54-0627-1347-A792-378D0B60C1D0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F025F9-099E-284D-A451-A888FA1824E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8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137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>
                <a:latin typeface="Arial" panose="020B0604020202020204" pitchFamily="34" charset="0"/>
                <a:ea typeface="ＭＳ Ｐゴシック" panose="020B0600070205080204" pitchFamily="34" charset="-128"/>
              </a:rPr>
              <a:t>Belgium, Észtország és Németország</a:t>
            </a:r>
          </a:p>
          <a:p>
            <a:endParaRPr lang="en-1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4700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>
                <a:latin typeface="Arial" panose="020B0604020202020204" pitchFamily="34" charset="0"/>
                <a:ea typeface="ＭＳ Ｐゴシック" panose="020B0600070205080204" pitchFamily="34" charset="-128"/>
              </a:rPr>
              <a:t>Ausztria, Finnország és Svédország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44381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48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84919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Spanyolország 1986. január 1-jén lépett be az EU-ba, így ezt megelőzően soha nem töltötte be az elnökséget.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56085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>
                <a:latin typeface="Arial" panose="020B0604020202020204" pitchFamily="34" charset="0"/>
                <a:ea typeface="ＭＳ Ｐゴシック" panose="020B0600070205080204" pitchFamily="34" charset="-128"/>
              </a:rPr>
              <a:t>Ausztria, Finnország és Svédország</a:t>
            </a:r>
          </a:p>
          <a:p>
            <a:endParaRPr lang="en-1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6F025F9-099E-284D-A451-A888FA1824E8}" type="slidenum">
              <a:rPr lang="en-US" smtClean="0"/>
              <a:t>53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733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genera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FBD0CD2C-A1E3-B269-4C56-E064C9DDD9A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585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slide with picture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19BC032-0CBB-2D4C-8E59-5E4AEC9FC6B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29118" y="2942037"/>
            <a:ext cx="4673600" cy="377026"/>
          </a:xfrm>
          <a:prstGeom prst="rect">
            <a:avLst/>
          </a:prstGeom>
          <a:solidFill>
            <a:schemeClr val="accent1"/>
          </a:solidFill>
        </p:spPr>
        <p:txBody>
          <a:bodyPr anchor="ctr" anchorCtr="0">
            <a:spAutoFit/>
          </a:bodyPr>
          <a:lstStyle>
            <a:lvl1pPr marL="0" indent="0">
              <a:buFontTx/>
              <a:buNone/>
              <a:defRPr sz="2000" b="0" i="0" spc="0">
                <a:solidFill>
                  <a:schemeClr val="bg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5C1FDD4-A79E-124F-94CA-01EE2CB03E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29118" y="3485045"/>
            <a:ext cx="4673601" cy="1320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this sample highlight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3514826D-DAE6-3446-A5C3-4703B360F7A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62932" y="1241507"/>
            <a:ext cx="5232400" cy="50673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18792C-212E-F3AC-6C0F-42C42CB5F14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81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0FB04B07-B818-234D-999E-DE9BDE07053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142640" y="2159000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5CED8ECD-82D5-794B-BF74-EB97F94AE4D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6795" y="2196722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2607071B-4771-844D-8A41-10722BB2523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49717" y="2166196"/>
            <a:ext cx="3208337" cy="3543300"/>
          </a:xfrm>
          <a:prstGeom prst="rect">
            <a:avLst/>
          </a:prstGeom>
          <a:solidFill>
            <a:schemeClr val="accent2">
              <a:lumMod val="20000"/>
              <a:lumOff val="80000"/>
              <a:alpha val="20000"/>
            </a:scheme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889042C-1009-F645-75DE-18C8F3CF282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358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3" name="Text Placeholder 13">
            <a:extLst>
              <a:ext uri="{FF2B5EF4-FFF2-40B4-BE49-F238E27FC236}">
                <a16:creationId xmlns:a16="http://schemas.microsoft.com/office/drawing/2014/main" id="{40F76FFA-2B8D-3940-A3FA-AB37CB39B43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6795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A856EA61-4360-1446-800C-0AB2462BCF8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56794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10589090-31FC-BF48-887A-E2411848E2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66533" y="21157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39472DA4-A225-5C42-8268-76687B2E1B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66533" y="4109676"/>
            <a:ext cx="5186805" cy="1771650"/>
          </a:xfrm>
          <a:prstGeom prst="rect">
            <a:avLst/>
          </a:prstGeom>
          <a:solidFill>
            <a:srgbClr val="D9F2FB">
              <a:alpha val="20000"/>
            </a:srgbClr>
          </a:solidFill>
        </p:spPr>
        <p:txBody>
          <a:bodyPr lIns="180000" tIns="180000" rIns="180000" bIns="180000"/>
          <a:lstStyle>
            <a:lvl1pPr marL="0" indent="0">
              <a:buNone/>
              <a:tabLst/>
              <a:defRPr sz="2000" b="1" i="0">
                <a:solidFill>
                  <a:schemeClr val="tx2"/>
                </a:solidFill>
                <a:latin typeface="Source Sans 3 Semibold" panose="020B0303030403020204" pitchFamily="34" charset="0"/>
              </a:defRPr>
            </a:lvl1pPr>
            <a:lvl2pPr marL="0" indent="0">
              <a:buNone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  <a:lvl3pPr marL="266700" indent="-228600"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3pPr>
            <a:lvl4pPr marL="533400" indent="-228600"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4pPr>
          </a:lstStyle>
          <a:p>
            <a:pPr lvl="0"/>
            <a:r>
              <a:rPr lang="en-US" dirty="0"/>
              <a:t>Click to edit header</a:t>
            </a:r>
          </a:p>
          <a:p>
            <a:pPr lvl="1"/>
            <a:r>
              <a:rPr lang="en-US" dirty="0"/>
              <a:t>Click to edit text</a:t>
            </a:r>
          </a:p>
          <a:p>
            <a:pPr lvl="2"/>
            <a:r>
              <a:rPr lang="en-US" dirty="0"/>
              <a:t>Click to edit list first level</a:t>
            </a:r>
          </a:p>
          <a:p>
            <a:pPr lvl="3"/>
            <a:r>
              <a:rPr lang="en-US" dirty="0"/>
              <a:t>Click to edit list second level</a:t>
            </a:r>
          </a:p>
        </p:txBody>
      </p:sp>
    </p:spTree>
    <p:extLst>
      <p:ext uri="{BB962C8B-B14F-4D97-AF65-F5344CB8AC3E}">
        <p14:creationId xmlns:p14="http://schemas.microsoft.com/office/powerpoint/2010/main" val="6031649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39818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RIGH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35221113-AF6F-D346-82DC-0D51F7898C1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</p:spTree>
    <p:extLst>
      <p:ext uri="{BB962C8B-B14F-4D97-AF65-F5344CB8AC3E}">
        <p14:creationId xmlns:p14="http://schemas.microsoft.com/office/powerpoint/2010/main" val="229348281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>
            <a:off x="6200264" y="0"/>
            <a:ext cx="5991736" cy="5096933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2A27D70-A784-0C43-9FCE-1C01E0337E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931" y="728814"/>
            <a:ext cx="3680080" cy="78066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4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9BE30F86-A707-614E-94BD-FC93C51323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3588" y="2362200"/>
            <a:ext cx="5638143" cy="192246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to edit name and contact details</a:t>
            </a:r>
          </a:p>
        </p:txBody>
      </p:sp>
    </p:spTree>
    <p:extLst>
      <p:ext uri="{BB962C8B-B14F-4D97-AF65-F5344CB8AC3E}">
        <p14:creationId xmlns:p14="http://schemas.microsoft.com/office/powerpoint/2010/main" val="20309979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with building LEF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707A15-60B7-A141-AE22-81AC61979D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rcRect r="12813"/>
          <a:stretch/>
        </p:blipFill>
        <p:spPr>
          <a:xfrm flipH="1">
            <a:off x="0" y="0"/>
            <a:ext cx="5991736" cy="509693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B91DFAB-5F1F-69E0-B899-DF05850A756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4299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040DFB0-39B3-AE4F-B396-E94B1DADC7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837363" y="0"/>
            <a:ext cx="5354637" cy="685800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0" name="Title 14">
            <a:extLst>
              <a:ext uri="{FF2B5EF4-FFF2-40B4-BE49-F238E27FC236}">
                <a16:creationId xmlns:a16="http://schemas.microsoft.com/office/drawing/2014/main" id="{8F074EFD-9BC4-7847-A229-B11E02F63F8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84493" y="1134923"/>
            <a:ext cx="5406018" cy="1754326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0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es-ES" b="1" dirty="0" err="1"/>
              <a:t>Click</a:t>
            </a:r>
            <a:r>
              <a:rPr lang="es-ES" b="1" dirty="0"/>
              <a:t> to </a:t>
            </a:r>
            <a:r>
              <a:rPr lang="es-ES" b="1" dirty="0" err="1"/>
              <a:t>add</a:t>
            </a:r>
            <a:r>
              <a:rPr lang="es-ES" b="1" dirty="0"/>
              <a:t> a </a:t>
            </a:r>
            <a:r>
              <a:rPr lang="es-ES" b="1" dirty="0" err="1"/>
              <a:t>title</a:t>
            </a:r>
            <a:r>
              <a:rPr lang="es-ES" b="1" dirty="0"/>
              <a:t> </a:t>
            </a:r>
            <a:r>
              <a:rPr lang="es-ES" b="1" dirty="0" err="1"/>
              <a:t>lorem</a:t>
            </a:r>
            <a:r>
              <a:rPr lang="es-ES" b="1" dirty="0"/>
              <a:t> </a:t>
            </a:r>
            <a:r>
              <a:rPr lang="es-ES" b="1" dirty="0" err="1"/>
              <a:t>ipsum</a:t>
            </a:r>
            <a:r>
              <a:rPr lang="es-ES" b="1" dirty="0"/>
              <a:t> </a:t>
            </a:r>
            <a:r>
              <a:rPr lang="es-ES" b="1" dirty="0" err="1"/>
              <a:t>est</a:t>
            </a:r>
            <a:r>
              <a:rPr lang="es-ES" b="1" dirty="0"/>
              <a:t> </a:t>
            </a:r>
            <a:r>
              <a:rPr lang="es-ES" b="1" dirty="0" err="1"/>
              <a:t>sample</a:t>
            </a:r>
            <a:endParaRPr lang="es-E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657BFA4-730F-2A40-A102-81DB4193CFF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9454" y="3127375"/>
            <a:ext cx="5421313" cy="966788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24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s-ES" dirty="0" err="1"/>
              <a:t>Click</a:t>
            </a:r>
            <a:r>
              <a:rPr lang="es-ES" dirty="0"/>
              <a:t> to </a:t>
            </a:r>
            <a:r>
              <a:rPr lang="es-ES" dirty="0" err="1"/>
              <a:t>add</a:t>
            </a:r>
            <a:r>
              <a:rPr lang="es-ES" dirty="0"/>
              <a:t> a </a:t>
            </a:r>
            <a:r>
              <a:rPr lang="es-ES" dirty="0" err="1"/>
              <a:t>subtitle</a:t>
            </a:r>
            <a:r>
              <a:rPr lang="es-ES" dirty="0"/>
              <a:t> </a:t>
            </a:r>
            <a:r>
              <a:rPr lang="es-ES" dirty="0" err="1"/>
              <a:t>lorem</a:t>
            </a:r>
            <a:r>
              <a:rPr lang="es-ES" dirty="0"/>
              <a:t> </a:t>
            </a:r>
            <a:r>
              <a:rPr lang="es-ES" dirty="0" err="1"/>
              <a:t>ipsum</a:t>
            </a:r>
            <a:r>
              <a:rPr lang="es-ES" dirty="0"/>
              <a:t> sic </a:t>
            </a:r>
            <a:r>
              <a:rPr lang="es-ES" dirty="0" err="1"/>
              <a:t>num</a:t>
            </a:r>
            <a:r>
              <a:rPr lang="es-ES" dirty="0"/>
              <a:t> </a:t>
            </a:r>
            <a:r>
              <a:rPr lang="es-ES" dirty="0" err="1"/>
              <a:t>est</a:t>
            </a:r>
            <a:r>
              <a:rPr lang="es-ES" dirty="0"/>
              <a:t> </a:t>
            </a:r>
            <a:r>
              <a:rPr lang="es-ES" dirty="0" err="1"/>
              <a:t>sample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684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whi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ABB833F7-3491-5341-BC53-F799D4ADE2D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5060" y="536162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D6987C-E5FC-A3D9-6108-2DD224D784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009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Gre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D6A4395E-C75D-6D42-85F8-4F0C4A48D1D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4D24434-DF70-5DBD-1D17-C9CDB0CF88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033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DE45DD0-FF41-FA44-960F-5EB6E65432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455979" y="2504660"/>
            <a:ext cx="4894999" cy="2939403"/>
          </a:xfrm>
          <a:prstGeom prst="rect">
            <a:avLst/>
          </a:prstGeom>
        </p:spPr>
        <p:txBody>
          <a:bodyPr/>
          <a:lstStyle>
            <a:lvl1pPr marL="514350" indent="-514350">
              <a:buFont typeface="+mj-lt"/>
              <a:buAutoNum type="arabicPeriod"/>
              <a:defRPr sz="2000" b="1" i="0">
                <a:solidFill>
                  <a:schemeClr val="tx1"/>
                </a:solidFill>
                <a:latin typeface="Source Sans 3 Semibold" panose="020B0303030403020204" pitchFamily="34" charset="0"/>
              </a:defRPr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en-US" dirty="0"/>
              <a:t>Click to add a chapter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B1A34A05-21A6-0D47-8134-48C0B8CE082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42520" y="1974873"/>
            <a:ext cx="5311775" cy="4045499"/>
          </a:xfrm>
          <a:prstGeom prst="rect">
            <a:avLst/>
          </a:prstGeom>
        </p:spPr>
        <p:txBody>
          <a:bodyPr/>
          <a:lstStyle/>
          <a:p>
            <a:r>
              <a:rPr lang="es-ES" dirty="0"/>
              <a:t>Click the icon to add a picture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B66CCAB6-E4CB-1C4C-B572-4EDD06A7352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2520" y="451324"/>
            <a:ext cx="9612548" cy="967068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D4A822F-2CF1-5F0C-80A2-00EBEFF2B57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6033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point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75D38A9C-9DDC-6C46-AE6E-9B419DB53C8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56795" y="3494054"/>
            <a:ext cx="46153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sp>
        <p:nvSpPr>
          <p:cNvPr id="18" name="Text Placeholder 12">
            <a:extLst>
              <a:ext uri="{FF2B5EF4-FFF2-40B4-BE49-F238E27FC236}">
                <a16:creationId xmlns:a16="http://schemas.microsoft.com/office/drawing/2014/main" id="{FA39B224-A60F-4F47-BC7C-D9A41E3CA63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166995" y="3494054"/>
            <a:ext cx="4615305" cy="2322546"/>
          </a:xfrm>
          <a:prstGeom prst="rect">
            <a:avLst/>
          </a:prstGeom>
        </p:spPr>
        <p:txBody>
          <a:bodyPr/>
          <a:lstStyle>
            <a:lvl1pPr marL="469900" indent="-457200">
              <a:buClr>
                <a:srgbClr val="1C45EF"/>
              </a:buClr>
              <a:buSzPct val="100000"/>
              <a:buFont typeface="+mj-lt"/>
              <a:buAutoNum type="arabicPeriod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800100" indent="-342900">
              <a:buClr>
                <a:srgbClr val="B4B4B4"/>
              </a:buClr>
              <a:buFont typeface="+mj-lt"/>
              <a:buAutoNum type="arabicPeriod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7C36116C-BA67-EC44-9AC3-1DB2F81110D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bg1">
                    <a:lumMod val="50000"/>
                  </a:schemeClr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22" name="Text Placeholder 16">
            <a:extLst>
              <a:ext uri="{FF2B5EF4-FFF2-40B4-BE49-F238E27FC236}">
                <a16:creationId xmlns:a16="http://schemas.microsoft.com/office/drawing/2014/main" id="{938AF7BD-0A72-AA4A-8F0B-CE9D64824DC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4721FC22-F044-AB45-A27C-4B385263491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66994" y="2532115"/>
            <a:ext cx="4615305" cy="7190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consectetuer</a:t>
            </a:r>
            <a:r>
              <a:rPr lang="en-US" dirty="0"/>
              <a:t>.</a:t>
            </a:r>
            <a:endParaRPr lang="es-E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BCC8C95-4936-8254-248F-39D12EA3429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5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F011D81A-CA5A-134E-AC38-BF53773D07A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702156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1E0DC3AA-1AE1-2147-A757-718EC15BAA1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AF35AEE6-C9E4-804E-B2AF-7106C0901D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4628312"/>
            <a:ext cx="9612548" cy="126518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>
                <a:solidFill>
                  <a:srgbClr val="404A52"/>
                </a:solidFill>
              </a:defRPr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3DE6031-2376-9A49-B991-F20DD5579D4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57237" y="2226744"/>
            <a:ext cx="9612105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3DA21047-0CC5-1D40-8F03-59BD4660EBD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57238" y="4153649"/>
            <a:ext cx="9612104" cy="4746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1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</a:lstStyle>
          <a:p>
            <a:pPr lvl="0"/>
            <a:r>
              <a:rPr lang="en-US" dirty="0"/>
              <a:t>Click here to add a header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661B2A3-0218-D3C2-99AF-317722AF98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58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56794" y="2137882"/>
            <a:ext cx="3827905" cy="4720118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 Medium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23995" y="2137882"/>
            <a:ext cx="6326982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BB292DBF-DF74-A045-B95C-931632FC67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23994" y="4234830"/>
            <a:ext cx="6326983" cy="17491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4FBF6CD-81F2-8DB4-B437-1D1365213D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750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mple text with pictur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04F0DC29-91D0-0B4A-A374-D1525C5D6E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844368" y="2163814"/>
            <a:ext cx="4584701" cy="3665486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urce Sans 3" panose="020B0303030403020204" pitchFamily="34" charset="0"/>
              </a:defRPr>
            </a:lvl1pPr>
          </a:lstStyle>
          <a:p>
            <a:r>
              <a:rPr lang="en-US" dirty="0"/>
              <a:t>Click icon to add picture</a:t>
            </a:r>
            <a:endParaRPr lang="es-ES" dirty="0"/>
          </a:p>
        </p:txBody>
      </p:sp>
      <p:sp>
        <p:nvSpPr>
          <p:cNvPr id="18" name="Text Placeholder 16">
            <a:extLst>
              <a:ext uri="{FF2B5EF4-FFF2-40B4-BE49-F238E27FC236}">
                <a16:creationId xmlns:a16="http://schemas.microsoft.com/office/drawing/2014/main" id="{3AAA33CE-BC17-AB44-AD7E-CBEC34B9A1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56795" y="2163815"/>
            <a:ext cx="5288405" cy="10746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 b="0" i="0">
                <a:solidFill>
                  <a:schemeClr val="tx2"/>
                </a:solidFill>
                <a:latin typeface="Source Sans 3" panose="020B0303030403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text box.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ligula </a:t>
            </a:r>
            <a:r>
              <a:rPr lang="en-US" dirty="0" err="1"/>
              <a:t>eget</a:t>
            </a:r>
            <a:r>
              <a:rPr lang="en-US" dirty="0"/>
              <a:t> dolor. </a:t>
            </a:r>
            <a:endParaRPr lang="es-ES" dirty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A6FEE720-5BC0-E040-9A54-0DF9BB83999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56795" y="774145"/>
            <a:ext cx="9612548" cy="987896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tabLst/>
              <a:defRPr sz="3200" b="1" i="0">
                <a:solidFill>
                  <a:schemeClr val="tx1"/>
                </a:solidFill>
                <a:latin typeface="Source Sans 3" panose="020B0303030403020204" pitchFamily="34" charset="0"/>
              </a:defRPr>
            </a:lvl1pPr>
            <a:lvl2pPr marL="0" indent="0">
              <a:buFontTx/>
              <a:buNone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Click here to edit this title</a:t>
            </a:r>
          </a:p>
          <a:p>
            <a:pPr lvl="1"/>
            <a:r>
              <a:rPr lang="en-US" dirty="0"/>
              <a:t>Click here to edit this subtitle</a:t>
            </a: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6D3C24BB-9D7E-3145-8DD4-43FD3CB94CB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56795" y="3506754"/>
            <a:ext cx="5288405" cy="2322546"/>
          </a:xfrm>
          <a:prstGeom prst="rect">
            <a:avLst/>
          </a:prstGeom>
        </p:spPr>
        <p:txBody>
          <a:bodyPr/>
          <a:lstStyle>
            <a:lvl1pPr marL="365125" marR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20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1pPr>
            <a:lvl2pPr marL="685800" indent="-228600">
              <a:buClr>
                <a:srgbClr val="B4B4B4"/>
              </a:buClr>
              <a:buFont typeface="Wingdings" pitchFamily="2" charset="2"/>
              <a:buChar char="§"/>
              <a:defRPr sz="1800" b="0" i="0">
                <a:solidFill>
                  <a:schemeClr val="accent6"/>
                </a:solidFill>
                <a:latin typeface="Source Sans 3" panose="020B0303030403020204" pitchFamily="34" charset="0"/>
              </a:defRPr>
            </a:lvl2pPr>
          </a:lstStyle>
          <a:p>
            <a:pPr lvl="0"/>
            <a:r>
              <a:rPr lang="en-US" dirty="0"/>
              <a:t>Bullet point first level</a:t>
            </a:r>
          </a:p>
          <a:p>
            <a:pPr lvl="1"/>
            <a:r>
              <a:rPr lang="en-US" dirty="0"/>
              <a:t>Second level</a:t>
            </a:r>
          </a:p>
          <a:p>
            <a:pPr lvl="1"/>
            <a:r>
              <a:rPr lang="en-US" dirty="0"/>
              <a:t>Second level</a:t>
            </a:r>
          </a:p>
          <a:p>
            <a:pPr lvl="0"/>
            <a:r>
              <a:rPr lang="en-US" dirty="0"/>
              <a:t>Bullet point first level</a:t>
            </a:r>
          </a:p>
          <a:p>
            <a:pPr marL="365125" marR="0" lvl="0" indent="-352425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/>
            </a:pPr>
            <a:r>
              <a:rPr lang="en-US" dirty="0"/>
              <a:t>Bullet point first level</a:t>
            </a:r>
          </a:p>
          <a:p>
            <a:pPr lvl="0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AD2AAC2-6F68-F4D7-3DF5-0A38EBD77D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348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FF5DCB-D3FE-9648-969B-5BB4AF80F2D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455F36-993B-E443-9338-D64937088D6C}" type="datetimeFigureOut">
              <a:rPr lang="en-US" smtClean="0"/>
              <a:t>11/29/2024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07BFDE-CEDE-D84B-8F7C-CB53D9BE4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F78248-CB92-CC48-A1B8-1626F0323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8F982-0FDD-7643-9CFA-611B5BB3A42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2FC6464-710C-9A4B-A98D-F165DAD8E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94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60918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5" r:id="rId3"/>
    <p:sldLayoutId id="2147483678" r:id="rId4"/>
    <p:sldLayoutId id="2147483680" r:id="rId5"/>
    <p:sldLayoutId id="2147483683" r:id="rId6"/>
    <p:sldLayoutId id="2147483685" r:id="rId7"/>
    <p:sldLayoutId id="2147483684" r:id="rId8"/>
    <p:sldLayoutId id="2147483687" r:id="rId9"/>
    <p:sldLayoutId id="2147483686" r:id="rId10"/>
    <p:sldLayoutId id="2147483689" r:id="rId11"/>
    <p:sldLayoutId id="2147483688" r:id="rId12"/>
    <p:sldLayoutId id="2147483682" r:id="rId13"/>
    <p:sldLayoutId id="2147483676" r:id="rId14"/>
    <p:sldLayoutId id="2147483690" r:id="rId15"/>
    <p:sldLayoutId id="2147483677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Source Sans 3" panose="020B0303030403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svg"/><Relationship Id="rId3" Type="http://schemas.openxmlformats.org/officeDocument/2006/relationships/image" Target="../media/image10.png"/><Relationship Id="rId7" Type="http://schemas.openxmlformats.org/officeDocument/2006/relationships/image" Target="../media/image13.sv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2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11" Type="http://schemas.openxmlformats.org/officeDocument/2006/relationships/image" Target="../media/image17.svg"/><Relationship Id="rId5" Type="http://schemas.openxmlformats.org/officeDocument/2006/relationships/image" Target="../media/image11.png"/><Relationship Id="rId15" Type="http://schemas.openxmlformats.org/officeDocument/2006/relationships/image" Target="../media/image21.png"/><Relationship Id="rId10" Type="http://schemas.openxmlformats.org/officeDocument/2006/relationships/image" Target="../media/image16.png"/><Relationship Id="rId4" Type="http://schemas.openxmlformats.org/officeDocument/2006/relationships/image" Target="../media/image2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svg"/><Relationship Id="rId5" Type="http://schemas.openxmlformats.org/officeDocument/2006/relationships/image" Target="../media/image23.png"/><Relationship Id="rId4" Type="http://schemas.openxmlformats.org/officeDocument/2006/relationships/slide" Target="slid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27.xml"/><Relationship Id="rId18" Type="http://schemas.openxmlformats.org/officeDocument/2006/relationships/slide" Target="slide24.xml"/><Relationship Id="rId26" Type="http://schemas.openxmlformats.org/officeDocument/2006/relationships/slide" Target="slide30.xml"/><Relationship Id="rId39" Type="http://schemas.openxmlformats.org/officeDocument/2006/relationships/slide" Target="slide38.xml"/><Relationship Id="rId21" Type="http://schemas.openxmlformats.org/officeDocument/2006/relationships/slide" Target="slide11.xml"/><Relationship Id="rId34" Type="http://schemas.openxmlformats.org/officeDocument/2006/relationships/slide" Target="slide41.xml"/><Relationship Id="rId42" Type="http://schemas.openxmlformats.org/officeDocument/2006/relationships/slide" Target="slide50.xml"/><Relationship Id="rId47" Type="http://schemas.openxmlformats.org/officeDocument/2006/relationships/slide" Target="slide47.xml"/><Relationship Id="rId7" Type="http://schemas.openxmlformats.org/officeDocument/2006/relationships/slide" Target="slide26.xml"/><Relationship Id="rId2" Type="http://schemas.openxmlformats.org/officeDocument/2006/relationships/slide" Target="slide4.xml"/><Relationship Id="rId16" Type="http://schemas.openxmlformats.org/officeDocument/2006/relationships/slide" Target="slide14.xml"/><Relationship Id="rId29" Type="http://schemas.openxmlformats.org/officeDocument/2006/relationships/slide" Target="slide44.xml"/><Relationship Id="rId11" Type="http://schemas.openxmlformats.org/officeDocument/2006/relationships/slide" Target="slide18.xml"/><Relationship Id="rId24" Type="http://schemas.openxmlformats.org/officeDocument/2006/relationships/slide" Target="slide25.xml"/><Relationship Id="rId32" Type="http://schemas.openxmlformats.org/officeDocument/2006/relationships/slide" Target="slide32.xml"/><Relationship Id="rId37" Type="http://schemas.openxmlformats.org/officeDocument/2006/relationships/slide" Target="slide54.xml"/><Relationship Id="rId40" Type="http://schemas.openxmlformats.org/officeDocument/2006/relationships/slide" Target="slide42.xml"/><Relationship Id="rId45" Type="http://schemas.openxmlformats.org/officeDocument/2006/relationships/slide" Target="slide39.xml"/><Relationship Id="rId5" Type="http://schemas.openxmlformats.org/officeDocument/2006/relationships/slide" Target="slide16.xml"/><Relationship Id="rId15" Type="http://schemas.openxmlformats.org/officeDocument/2006/relationships/slide" Target="slide10.xml"/><Relationship Id="rId23" Type="http://schemas.openxmlformats.org/officeDocument/2006/relationships/slide" Target="slide21.xml"/><Relationship Id="rId28" Type="http://schemas.openxmlformats.org/officeDocument/2006/relationships/slide" Target="slide40.xml"/><Relationship Id="rId36" Type="http://schemas.openxmlformats.org/officeDocument/2006/relationships/slide" Target="slide49.xml"/><Relationship Id="rId49" Type="http://schemas.openxmlformats.org/officeDocument/2006/relationships/slide" Target="slide56.xml"/><Relationship Id="rId10" Type="http://schemas.openxmlformats.org/officeDocument/2006/relationships/slide" Target="slide13.xml"/><Relationship Id="rId19" Type="http://schemas.openxmlformats.org/officeDocument/2006/relationships/slide" Target="slide28.xml"/><Relationship Id="rId31" Type="http://schemas.openxmlformats.org/officeDocument/2006/relationships/slide" Target="slide53.xml"/><Relationship Id="rId44" Type="http://schemas.openxmlformats.org/officeDocument/2006/relationships/slide" Target="slide35.xml"/><Relationship Id="rId4" Type="http://schemas.openxmlformats.org/officeDocument/2006/relationships/slide" Target="slide12.xml"/><Relationship Id="rId9" Type="http://schemas.openxmlformats.org/officeDocument/2006/relationships/slide" Target="slide9.xml"/><Relationship Id="rId14" Type="http://schemas.openxmlformats.org/officeDocument/2006/relationships/slide" Target="slide6.xml"/><Relationship Id="rId22" Type="http://schemas.openxmlformats.org/officeDocument/2006/relationships/slide" Target="slide15.xml"/><Relationship Id="rId27" Type="http://schemas.openxmlformats.org/officeDocument/2006/relationships/slide" Target="slide36.xml"/><Relationship Id="rId30" Type="http://schemas.openxmlformats.org/officeDocument/2006/relationships/slide" Target="slide48.xml"/><Relationship Id="rId35" Type="http://schemas.openxmlformats.org/officeDocument/2006/relationships/slide" Target="slide45.xml"/><Relationship Id="rId43" Type="http://schemas.openxmlformats.org/officeDocument/2006/relationships/slide" Target="slide55.xml"/><Relationship Id="rId48" Type="http://schemas.openxmlformats.org/officeDocument/2006/relationships/slide" Target="slide51.xml"/><Relationship Id="rId8" Type="http://schemas.openxmlformats.org/officeDocument/2006/relationships/slide" Target="slide5.xml"/><Relationship Id="rId3" Type="http://schemas.openxmlformats.org/officeDocument/2006/relationships/slide" Target="slide8.xml"/><Relationship Id="rId12" Type="http://schemas.openxmlformats.org/officeDocument/2006/relationships/slide" Target="slide23.xml"/><Relationship Id="rId17" Type="http://schemas.openxmlformats.org/officeDocument/2006/relationships/slide" Target="slide19.xml"/><Relationship Id="rId25" Type="http://schemas.openxmlformats.org/officeDocument/2006/relationships/slide" Target="slide29.xml"/><Relationship Id="rId33" Type="http://schemas.openxmlformats.org/officeDocument/2006/relationships/slide" Target="slide37.xml"/><Relationship Id="rId38" Type="http://schemas.openxmlformats.org/officeDocument/2006/relationships/slide" Target="slide34.xml"/><Relationship Id="rId46" Type="http://schemas.openxmlformats.org/officeDocument/2006/relationships/slide" Target="slide43.xml"/><Relationship Id="rId20" Type="http://schemas.openxmlformats.org/officeDocument/2006/relationships/slide" Target="slide7.xml"/><Relationship Id="rId41" Type="http://schemas.openxmlformats.org/officeDocument/2006/relationships/slide" Target="slide46.xml"/><Relationship Id="rId1" Type="http://schemas.openxmlformats.org/officeDocument/2006/relationships/slideLayout" Target="../slideLayouts/slideLayout1.xml"/><Relationship Id="rId6" Type="http://schemas.openxmlformats.org/officeDocument/2006/relationships/slide" Target="slide2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3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slide" Target="slide5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slide" Target="slide3.xml"/><Relationship Id="rId4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le 14">
            <a:extLst>
              <a:ext uri="{FF2B5EF4-FFF2-40B4-BE49-F238E27FC236}">
                <a16:creationId xmlns:a16="http://schemas.microsoft.com/office/drawing/2014/main" id="{568C88A3-3291-5E8A-6ED1-F04A181B842F}"/>
              </a:ext>
            </a:extLst>
          </p:cNvPr>
          <p:cNvSpPr txBox="1">
            <a:spLocks/>
          </p:cNvSpPr>
          <p:nvPr/>
        </p:nvSpPr>
        <p:spPr>
          <a:xfrm>
            <a:off x="568803" y="803637"/>
            <a:ext cx="7645032" cy="1969770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  <a:defRPr/>
            </a:pPr>
            <a:r>
              <a:rPr lang="hu-HU" sz="7200" dirty="0">
                <a:solidFill>
                  <a:srgbClr val="FFFFFF"/>
                </a:solidFill>
              </a:rPr>
              <a:t>EUROPA QUEST</a:t>
            </a:r>
          </a:p>
          <a:p>
            <a:pPr>
              <a:lnSpc>
                <a:spcPct val="140000"/>
              </a:lnSpc>
              <a:defRPr/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736E141-C0D8-6B75-2B5F-85243A0BFC9E}"/>
              </a:ext>
            </a:extLst>
          </p:cNvPr>
          <p:cNvSpPr/>
          <p:nvPr/>
        </p:nvSpPr>
        <p:spPr>
          <a:xfrm>
            <a:off x="7535008" y="2628528"/>
            <a:ext cx="3448574" cy="422947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7">
            <a:extLst>
              <a:ext uri="{FF2B5EF4-FFF2-40B4-BE49-F238E27FC236}">
                <a16:creationId xmlns:a16="http://schemas.microsoft.com/office/drawing/2014/main" id="{43C1238B-A501-4614-D21A-CFFD32C43E0A}"/>
              </a:ext>
            </a:extLst>
          </p:cNvPr>
          <p:cNvGrpSpPr>
            <a:grpSpLocks/>
          </p:cNvGrpSpPr>
          <p:nvPr/>
        </p:nvGrpSpPr>
        <p:grpSpPr bwMode="auto">
          <a:xfrm>
            <a:off x="671279" y="5131650"/>
            <a:ext cx="6543678" cy="1487857"/>
            <a:chOff x="564121" y="572765"/>
            <a:chExt cx="7094308" cy="1612845"/>
          </a:xfrm>
        </p:grpSpPr>
        <p:pic>
          <p:nvPicPr>
            <p:cNvPr id="3" name="Image 12">
              <a:extLst>
                <a:ext uri="{FF2B5EF4-FFF2-40B4-BE49-F238E27FC236}">
                  <a16:creationId xmlns:a16="http://schemas.microsoft.com/office/drawing/2014/main" id="{0FC5BD3F-20C5-0663-E259-8E82B3A56B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 bwMode="auto">
            <a:xfrm>
              <a:off x="564121" y="572765"/>
              <a:ext cx="942974" cy="796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Sous-titre 2">
              <a:extLst>
                <a:ext uri="{FF2B5EF4-FFF2-40B4-BE49-F238E27FC236}">
                  <a16:creationId xmlns:a16="http://schemas.microsoft.com/office/drawing/2014/main" id="{EAC69E13-C77D-A726-39AE-9C0B2DFCD0C4}"/>
                </a:ext>
              </a:extLst>
            </p:cNvPr>
            <p:cNvSpPr txBox="1">
              <a:spLocks/>
            </p:cNvSpPr>
            <p:nvPr userDrawn="1"/>
          </p:nvSpPr>
          <p:spPr bwMode="auto">
            <a:xfrm>
              <a:off x="1507096" y="889982"/>
              <a:ext cx="6151333" cy="12956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1pPr>
              <a:lvl2pPr marL="37931725" indent="-37474525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u-HU" sz="1400" b="1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Az Európai Unió Tanácsa</a:t>
              </a:r>
            </a:p>
            <a:p>
              <a:pPr eaLnBrk="1" hangingPunct="1">
                <a:spcBef>
                  <a:spcPts val="100"/>
                </a:spcBef>
                <a:spcAft>
                  <a:spcPts val="600"/>
                </a:spcAft>
                <a:buFontTx/>
                <a:buNone/>
                <a:defRPr/>
              </a:pPr>
              <a:r>
                <a:rPr lang="hu-HU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Főtitkárság</a:t>
              </a:r>
            </a:p>
            <a:p>
              <a:pPr eaLnBrk="1" hangingPunct="1">
                <a:spcBef>
                  <a:spcPts val="0"/>
                </a:spcBef>
                <a:buFontTx/>
                <a:buNone/>
                <a:defRPr/>
              </a:pPr>
              <a:r>
                <a:rPr lang="hu-HU" sz="1400" dirty="0">
                  <a:solidFill>
                    <a:schemeClr val="bg1"/>
                  </a:solidFill>
                  <a:latin typeface="Source Sans 3" panose="020B0303030403020204" pitchFamily="34" charset="0"/>
                  <a:cs typeface="Arial" panose="020B0604020202020204" pitchFamily="34" charset="0"/>
                </a:rPr>
                <a:t>Kommunikációs és Információs Főigazgatóság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BF560252-A1C4-9C10-3C2F-F638D8B5523A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A1FCD869-E6C8-1CD9-D5BB-202B37E298CD}"/>
              </a:ext>
            </a:extLst>
          </p:cNvPr>
          <p:cNvSpPr txBox="1">
            <a:spLocks/>
          </p:cNvSpPr>
          <p:nvPr/>
        </p:nvSpPr>
        <p:spPr>
          <a:xfrm>
            <a:off x="671279" y="3316600"/>
            <a:ext cx="6133967" cy="817566"/>
          </a:xfrm>
          <a:prstGeom prst="rect">
            <a:avLst/>
          </a:prstGeom>
        </p:spPr>
        <p:txBody>
          <a:bodyPr lIns="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2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 i="1" dirty="0">
                <a:solidFill>
                  <a:schemeClr val="bg1"/>
                </a:solidFill>
                <a:latin typeface="Source Serif 4 14pt" panose="02040603050405020204" pitchFamily="18" charset="0"/>
                <a:ea typeface="Source Serif 4 14pt" panose="02040603050405020204" pitchFamily="18" charset="0"/>
              </a:rPr>
              <a:t>Haladó verzió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333015-756F-43AD-41A6-37DA766A7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834" y="946506"/>
            <a:ext cx="1591741" cy="159174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5D8B6CB-58EC-D69A-EE9F-FF7B54A59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13834" y="2633100"/>
            <a:ext cx="1608620" cy="16086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9EB5F81-0640-8192-348D-66CF86634B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9901619" y="2628528"/>
            <a:ext cx="1600943" cy="160094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F02CC3CF-8B8D-CF6F-081F-D3748B0BBBC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901619" y="4327340"/>
            <a:ext cx="1608620" cy="160862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B905DB4-E4B3-5296-CEC7-37F4AA2FF252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9901619" y="6033829"/>
            <a:ext cx="1608620" cy="16086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E5507A9-C6F9-BBBB-8D9C-9D7CEA77AB9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1581727" y="4327340"/>
            <a:ext cx="1608619" cy="160861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2D7CC7-6894-736B-2C15-A303BCB72A0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1581727" y="2645407"/>
            <a:ext cx="1591741" cy="1591741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C6A615A3-1A4C-37C1-D652-7EB3D5DF706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570673" y="4327340"/>
            <a:ext cx="1608620" cy="160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402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12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Földrajz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600" dirty="0"/>
              <a:t>Hány nem uniós ország tagja a schengeni térségnek?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E9E937-7965-232A-4D84-B23BB9FFEFA3}"/>
              </a:ext>
            </a:extLst>
          </p:cNvPr>
          <p:cNvSpPr txBox="1">
            <a:spLocks/>
          </p:cNvSpPr>
          <p:nvPr/>
        </p:nvSpPr>
        <p:spPr bwMode="auto">
          <a:xfrm>
            <a:off x="2453187" y="6064340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>
                <a:solidFill>
                  <a:srgbClr val="00B050"/>
                </a:solidFill>
                <a:latin typeface="Arial" panose="020B0604020202020204" pitchFamily="34" charset="0"/>
              </a:rPr>
              <a:t>Izland, Norvégia, Svájc és Liechtenstein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32AC9CE1-C1D6-8609-B28D-1B7CA6D49D3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31754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800" dirty="0"/>
              <a:t>Melyik tagország fővárosa fekszik a legkeletebbre az EU területén?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Földrajz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4745832" y="4363836"/>
            <a:ext cx="4916914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4800" dirty="0">
                <a:solidFill>
                  <a:srgbClr val="00B050"/>
                </a:solidFill>
              </a:rPr>
              <a:t>Ciprus (</a:t>
            </a:r>
            <a:r>
              <a:rPr lang="hu-HU" sz="4000" dirty="0">
                <a:solidFill>
                  <a:srgbClr val="00B050"/>
                </a:solidFill>
              </a:rPr>
              <a:t>Nicosia)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BF6D0C-E7DA-E584-8B40-1F85302CDE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30795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Európai Bizottság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Európai Parlament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Intézmények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Melyik intézmény rendelkezik (jogalkotási) kezdeményezési joggal?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8EB7B5B-F175-15DB-11DD-E0CD3D13CA4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411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377943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Európai Régiók és Városok Szövetsége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Európai Városok Fóruma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Régiók Európai Bizottsága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Európai Gazdasági és Szociális Bizottság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Intézmények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Melyik intézmény képviseli a helyi önkormányzatok érdekeit?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C178C5E-FA98-87D1-FF15-201C8DCBC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43687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 Külügyi Bizottság az Európai Parlament egyik bizottsága.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Európai Parlament elnökét négy évre választják meg.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Európai Parlamentben a német képviselőcsoport a legnagyobb.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Európai Parlamentnek 751 tagja van.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Intézmények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 állítások közül melyik igaz?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D949258-DD2A-C39B-FA16-631C7D77DFE3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2356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400" dirty="0"/>
              <a:t>Melyik két pozíciót tölti be egyidejűleg az Európai Külügyi Szolgálat (EKSZ) vezetője?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Intézmények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994299" y="4363836"/>
            <a:ext cx="9563831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2800" dirty="0">
                <a:solidFill>
                  <a:srgbClr val="00B050"/>
                </a:solidFill>
              </a:rPr>
              <a:t>Ő az Unió külügyi és biztonságpolitikai főképviselője és egyben az Európai Bizottság egyik alelnöke.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DC95ED2-C860-DF2E-60E4-45AE5626FEF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26978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 formációban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10 formációban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Hány formációban ülésezik az EU Tanácsa?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558B8D2-7E33-CDD9-03B6-BFF88E5B817B}"/>
              </a:ext>
            </a:extLst>
          </p:cNvPr>
          <p:cNvSpPr txBox="1">
            <a:spLocks/>
          </p:cNvSpPr>
          <p:nvPr/>
        </p:nvSpPr>
        <p:spPr bwMode="auto">
          <a:xfrm>
            <a:off x="1000582" y="5046866"/>
            <a:ext cx="4430752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További információk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4E8A748-BCE0-1CCE-36E2-6F39A1A7D2A8}"/>
              </a:ext>
            </a:extLst>
          </p:cNvPr>
          <p:cNvSpPr txBox="1">
            <a:spLocks/>
          </p:cNvSpPr>
          <p:nvPr/>
        </p:nvSpPr>
        <p:spPr bwMode="auto">
          <a:xfrm>
            <a:off x="7851676" y="507069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695113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205439"/>
            <a:ext cx="10163102" cy="337767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2"/>
          <a:lstStyle/>
          <a:p>
            <a:r>
              <a:rPr lang="hu-HU" dirty="0"/>
              <a:t>A Tanács az alábbi 10 formációban ülésezik: </a:t>
            </a:r>
          </a:p>
          <a:p>
            <a:pPr lvl="0"/>
            <a:endParaRPr lang="en-US" dirty="0"/>
          </a:p>
          <a:p>
            <a:pPr lvl="0"/>
            <a:r>
              <a:rPr lang="hu-HU" dirty="0"/>
              <a:t>Mezőgazdaság és halászat</a:t>
            </a:r>
          </a:p>
          <a:p>
            <a:pPr lvl="0"/>
            <a:r>
              <a:rPr lang="hu-HU" dirty="0"/>
              <a:t>Versenyképesség</a:t>
            </a:r>
          </a:p>
          <a:p>
            <a:pPr lvl="0"/>
            <a:r>
              <a:rPr lang="hu-HU" dirty="0"/>
              <a:t>Gazdasági és pénzügyek</a:t>
            </a:r>
          </a:p>
          <a:p>
            <a:pPr lvl="0"/>
            <a:r>
              <a:rPr lang="hu-HU" dirty="0"/>
              <a:t>Környezetvédelem</a:t>
            </a:r>
          </a:p>
          <a:p>
            <a:pPr lvl="0"/>
            <a:r>
              <a:rPr lang="hu-HU" dirty="0"/>
              <a:t>Foglalkoztatás, szociálpolitika, </a:t>
            </a:r>
            <a:br>
              <a:rPr lang="hu-HU" dirty="0"/>
            </a:br>
            <a:r>
              <a:rPr lang="hu-HU" dirty="0"/>
              <a:t>egészségügy és fogyasztóvédelem</a:t>
            </a:r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endParaRPr lang="en-US" dirty="0"/>
          </a:p>
          <a:p>
            <a:pPr lvl="0"/>
            <a:r>
              <a:rPr lang="hu-HU" dirty="0"/>
              <a:t>Oktatás, ifjúság, kultúra és sport</a:t>
            </a:r>
          </a:p>
          <a:p>
            <a:pPr lvl="0"/>
            <a:r>
              <a:rPr lang="hu-HU" dirty="0"/>
              <a:t>Külügyek</a:t>
            </a:r>
          </a:p>
          <a:p>
            <a:pPr lvl="0"/>
            <a:r>
              <a:rPr lang="hu-HU" dirty="0"/>
              <a:t>Általános ügyek</a:t>
            </a:r>
          </a:p>
          <a:p>
            <a:pPr lvl="0"/>
            <a:r>
              <a:rPr lang="hu-HU" dirty="0"/>
              <a:t>Bel- és igazságügy</a:t>
            </a:r>
          </a:p>
          <a:p>
            <a:r>
              <a:rPr lang="hu-HU" dirty="0"/>
              <a:t>Közlekedés, távközlés és energia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i="1" dirty="0"/>
              <a:t>További információk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0D6DFF8-5F4D-BE56-081C-16FE4FBFC2F5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92256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Számvevőszék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Coreper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munkacsoport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soros elnökség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625326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 kifejezések közül melyik </a:t>
            </a:r>
            <a:r>
              <a:rPr lang="hu-HU" sz="2800" u="sng" dirty="0"/>
              <a:t>nem</a:t>
            </a:r>
            <a:r>
              <a:rPr lang="hu-HU" sz="2800" dirty="0"/>
              <a:t> kapcsolatos a Tanáccsal?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AC3F91F-9514-A8DF-09AC-70891982AD66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546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uniós költségvetés elfogadása az Európai Parlamenttel közösen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források kezelése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uniós jogszabályok elfogadása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 tagállami szakpolitikák koordinálása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alábbiak közül melyik </a:t>
            </a:r>
            <a:r>
              <a:rPr lang="hu-HU" sz="2800" u="sng" dirty="0"/>
              <a:t>nem</a:t>
            </a:r>
            <a:r>
              <a:rPr lang="hu-HU" sz="2800" dirty="0"/>
              <a:t> a Tanács feladata?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9EE72DF9-17A2-CF4D-5458-0FCA8D0A87F3}"/>
              </a:ext>
            </a:extLst>
          </p:cNvPr>
          <p:cNvSpPr txBox="1">
            <a:spLocks/>
          </p:cNvSpPr>
          <p:nvPr/>
        </p:nvSpPr>
        <p:spPr bwMode="auto">
          <a:xfrm>
            <a:off x="932706" y="6007605"/>
            <a:ext cx="436886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További információk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69BB9445-B753-3A31-8BC6-B2DCEF3C84F8}"/>
              </a:ext>
            </a:extLst>
          </p:cNvPr>
          <p:cNvSpPr txBox="1">
            <a:spLocks/>
          </p:cNvSpPr>
          <p:nvPr/>
        </p:nvSpPr>
        <p:spPr bwMode="auto">
          <a:xfrm>
            <a:off x="7992011" y="600760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7068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9"/>
            <a:ext cx="9612548" cy="52032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Használati útmutató</a:t>
            </a:r>
            <a:br>
              <a:rPr lang="hu-HU" dirty="0"/>
            </a:b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3F8114-5E1C-374C-E5F4-E0F98528AF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709137" y="1425406"/>
            <a:ext cx="3958060" cy="2217058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7" name="Graphic 6" descr="Cursor with solid fill">
            <a:extLst>
              <a:ext uri="{FF2B5EF4-FFF2-40B4-BE49-F238E27FC236}">
                <a16:creationId xmlns:a16="http://schemas.microsoft.com/office/drawing/2014/main" id="{5B775C5B-2531-DD02-2BBD-05FB91DAE4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187" y="2363495"/>
            <a:ext cx="101639" cy="10163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3FBA9FBE-D0AE-2FC3-8205-0FAB22933984}"/>
              </a:ext>
            </a:extLst>
          </p:cNvPr>
          <p:cNvSpPr/>
          <p:nvPr/>
        </p:nvSpPr>
        <p:spPr>
          <a:xfrm>
            <a:off x="1219514" y="2296408"/>
            <a:ext cx="240634" cy="134174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534B9D9-7EDB-4D61-8650-29AE7D7D71BD}"/>
              </a:ext>
            </a:extLst>
          </p:cNvPr>
          <p:cNvSpPr txBox="1"/>
          <p:nvPr/>
        </p:nvSpPr>
        <p:spPr>
          <a:xfrm>
            <a:off x="625060" y="1127889"/>
            <a:ext cx="395806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1" dirty="0">
                <a:latin typeface="Source Sans 3" panose="020B0303030403020204" pitchFamily="34" charset="0"/>
              </a:rPr>
              <a:t>Kattintson a csapat által kiválasztott kérdésre.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C7D95B63-9B5A-239B-13A2-71A98F179840}"/>
              </a:ext>
            </a:extLst>
          </p:cNvPr>
          <p:cNvSpPr txBox="1"/>
          <p:nvPr/>
        </p:nvSpPr>
        <p:spPr>
          <a:xfrm>
            <a:off x="5431333" y="1167623"/>
            <a:ext cx="565633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1" dirty="0">
                <a:latin typeface="Source Sans 3" panose="020B0303030403020204" pitchFamily="34" charset="0"/>
              </a:rPr>
              <a:t>Miután a csapat megválaszolja a kérdést, kattintson újra, hogy megjelenítse a helyes választ.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0B0F432E-0BF0-5122-3BF0-B61C61383527}"/>
              </a:ext>
            </a:extLst>
          </p:cNvPr>
          <p:cNvSpPr txBox="1"/>
          <p:nvPr/>
        </p:nvSpPr>
        <p:spPr>
          <a:xfrm>
            <a:off x="2769138" y="4032205"/>
            <a:ext cx="649716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400" b="1" dirty="0">
                <a:latin typeface="Source Sans 3" panose="020B0303030403020204" pitchFamily="34" charset="0"/>
              </a:rPr>
              <a:t>A „Europa Quest” linkre kattintva térjen vissza a táblázathoz, ahol új kérdést tud megnyitni.</a:t>
            </a:r>
          </a:p>
          <a:p>
            <a:r>
              <a:rPr lang="hu-HU" sz="1400" b="1" dirty="0">
                <a:latin typeface="Source Sans 3" panose="020B0303030403020204" pitchFamily="34" charset="0"/>
              </a:rPr>
              <a:t>A táblázat ekkor a már felhasznált kérdést fehér színnel jeleníti meg.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A5A732C9-897A-8934-2A05-97B60C1DB6E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5498161" y="1893107"/>
            <a:ext cx="2516435" cy="1408516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C1F3FED-16A2-2A98-153F-C8074C84F07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8435587" y="1901859"/>
            <a:ext cx="2515636" cy="1405177"/>
          </a:xfrm>
          <a:prstGeom prst="rect">
            <a:avLst/>
          </a:prstGeom>
          <a:ln w="6350">
            <a:solidFill>
              <a:schemeClr val="accent6">
                <a:lumMod val="60000"/>
                <a:lumOff val="40000"/>
              </a:schemeClr>
            </a:solidFill>
          </a:ln>
        </p:spPr>
      </p:pic>
      <p:pic>
        <p:nvPicPr>
          <p:cNvPr id="58" name="Graphic 57" descr="Badge outline">
            <a:extLst>
              <a:ext uri="{FF2B5EF4-FFF2-40B4-BE49-F238E27FC236}">
                <a16:creationId xmlns:a16="http://schemas.microsoft.com/office/drawing/2014/main" id="{4F9D154E-D7E8-7344-F0ED-A70D83A15FD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281460" y="1727074"/>
            <a:ext cx="299747" cy="299747"/>
          </a:xfrm>
          <a:prstGeom prst="rect">
            <a:avLst/>
          </a:prstGeom>
        </p:spPr>
      </p:pic>
      <p:pic>
        <p:nvPicPr>
          <p:cNvPr id="60" name="Graphic 59" descr="Badge 1 outline">
            <a:extLst>
              <a:ext uri="{FF2B5EF4-FFF2-40B4-BE49-F238E27FC236}">
                <a16:creationId xmlns:a16="http://schemas.microsoft.com/office/drawing/2014/main" id="{2C1FF55F-9E48-AB84-49D2-0AF00317BAB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79202" y="1315307"/>
            <a:ext cx="291716" cy="291716"/>
          </a:xfrm>
          <a:prstGeom prst="rect">
            <a:avLst/>
          </a:prstGeom>
        </p:spPr>
      </p:pic>
      <p:grpSp>
        <p:nvGrpSpPr>
          <p:cNvPr id="80" name="Group 79">
            <a:extLst>
              <a:ext uri="{FF2B5EF4-FFF2-40B4-BE49-F238E27FC236}">
                <a16:creationId xmlns:a16="http://schemas.microsoft.com/office/drawing/2014/main" id="{9F3C0087-66A1-0234-922F-C69CF4A6281A}"/>
              </a:ext>
            </a:extLst>
          </p:cNvPr>
          <p:cNvGrpSpPr>
            <a:grpSpLocks noChangeAspect="1"/>
          </p:cNvGrpSpPr>
          <p:nvPr/>
        </p:nvGrpSpPr>
        <p:grpSpPr>
          <a:xfrm>
            <a:off x="6096000" y="4865874"/>
            <a:ext cx="2693485" cy="1507170"/>
            <a:chOff x="8437510" y="4432228"/>
            <a:chExt cx="2755037" cy="1541612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04511739-084B-1553-2CA3-07AB064B58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/>
          </p:blipFill>
          <p:spPr>
            <a:xfrm>
              <a:off x="8437510" y="4432228"/>
              <a:ext cx="2755037" cy="1541612"/>
            </a:xfrm>
            <a:prstGeom prst="rect">
              <a:avLst/>
            </a:prstGeom>
            <a:ln w="6350">
              <a:solidFill>
                <a:schemeClr val="accent6">
                  <a:lumMod val="60000"/>
                  <a:lumOff val="40000"/>
                </a:schemeClr>
              </a:solidFill>
            </a:ln>
          </p:spPr>
        </p:pic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C41E8DAF-1E6E-0D62-A249-87C0A9900544}"/>
                </a:ext>
              </a:extLst>
            </p:cNvPr>
            <p:cNvSpPr/>
            <p:nvPr/>
          </p:nvSpPr>
          <p:spPr>
            <a:xfrm>
              <a:off x="8787630" y="5023496"/>
              <a:ext cx="192736" cy="109684"/>
            </a:xfrm>
            <a:prstGeom prst="ellipse">
              <a:avLst/>
            </a:prstGeom>
            <a:noFill/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4B682E84-A412-2E7C-A6D1-4390DD70BCB4}"/>
              </a:ext>
            </a:extLst>
          </p:cNvPr>
          <p:cNvGrpSpPr>
            <a:grpSpLocks noChangeAspect="1"/>
          </p:cNvGrpSpPr>
          <p:nvPr/>
        </p:nvGrpSpPr>
        <p:grpSpPr>
          <a:xfrm>
            <a:off x="2688167" y="4707659"/>
            <a:ext cx="2903712" cy="1733956"/>
            <a:chOff x="5286591" y="4506576"/>
            <a:chExt cx="2750625" cy="1642540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56013069-BF8D-5822-5592-5C5D33BB8D84}"/>
                </a:ext>
              </a:extLst>
            </p:cNvPr>
            <p:cNvGrpSpPr/>
            <p:nvPr/>
          </p:nvGrpSpPr>
          <p:grpSpPr>
            <a:xfrm>
              <a:off x="5498161" y="4656450"/>
              <a:ext cx="2539055" cy="1492666"/>
              <a:chOff x="5559856" y="4292253"/>
              <a:chExt cx="3130890" cy="1702767"/>
            </a:xfrm>
          </p:grpSpPr>
          <p:pic>
            <p:nvPicPr>
              <p:cNvPr id="68" name="Picture 67">
                <a:extLst>
                  <a:ext uri="{FF2B5EF4-FFF2-40B4-BE49-F238E27FC236}">
                    <a16:creationId xmlns:a16="http://schemas.microsoft.com/office/drawing/2014/main" id="{0BDCD615-BFA1-3DB8-9535-A598180CF12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rcRect/>
              <a:stretch/>
            </p:blipFill>
            <p:spPr>
              <a:xfrm>
                <a:off x="5559856" y="4292253"/>
                <a:ext cx="3130890" cy="1617886"/>
              </a:xfrm>
              <a:prstGeom prst="rect">
                <a:avLst/>
              </a:prstGeom>
              <a:ln w="6350">
                <a:solidFill>
                  <a:schemeClr val="accent6">
                    <a:lumMod val="60000"/>
                    <a:lumOff val="40000"/>
                  </a:schemeClr>
                </a:solidFill>
              </a:ln>
            </p:spPr>
          </p:pic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D3759229-9081-35DE-0677-9428323453A7}"/>
                  </a:ext>
                </a:extLst>
              </p:cNvPr>
              <p:cNvSpPr/>
              <p:nvPr/>
            </p:nvSpPr>
            <p:spPr>
              <a:xfrm>
                <a:off x="7650296" y="5672036"/>
                <a:ext cx="897231" cy="238102"/>
              </a:xfrm>
              <a:prstGeom prst="ellipse">
                <a:avLst/>
              </a:prstGeom>
              <a:noFill/>
              <a:ln w="28575">
                <a:solidFill>
                  <a:schemeClr val="accent4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pic>
            <p:nvPicPr>
              <p:cNvPr id="70" name="Graphic 69" descr="Cursor with solid fill">
                <a:extLst>
                  <a:ext uri="{FF2B5EF4-FFF2-40B4-BE49-F238E27FC236}">
                    <a16:creationId xmlns:a16="http://schemas.microsoft.com/office/drawing/2014/main" id="{883AED85-B1C6-66D3-DBCA-8541301AF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8417867" y="5750032"/>
                <a:ext cx="244987" cy="244988"/>
              </a:xfrm>
              <a:prstGeom prst="rect">
                <a:avLst/>
              </a:prstGeom>
            </p:spPr>
          </p:pic>
        </p:grpSp>
        <p:pic>
          <p:nvPicPr>
            <p:cNvPr id="56" name="Graphic 55" descr="Badge 3 outline">
              <a:extLst>
                <a:ext uri="{FF2B5EF4-FFF2-40B4-BE49-F238E27FC236}">
                  <a16:creationId xmlns:a16="http://schemas.microsoft.com/office/drawing/2014/main" id="{14873E1D-66E0-E4EC-88BE-21168B1F5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5286591" y="4506576"/>
              <a:ext cx="299748" cy="29974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5164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2910254" y="1976033"/>
            <a:ext cx="6035517" cy="3545536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numCol="1"/>
          <a:lstStyle/>
          <a:p>
            <a:pPr>
              <a:lnSpc>
                <a:spcPct val="150000"/>
              </a:lnSpc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Az uniós források kezelése nem a Tanács feladata.</a:t>
            </a:r>
          </a:p>
          <a:p>
            <a:pPr>
              <a:lnSpc>
                <a:spcPct val="150000"/>
              </a:lnSpc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Bizottság, a Tanács és a Parlament egyaránt szerepet játszik a költségvetés nagyságának meghatározásában és a költségvetési források felosztásában. </a:t>
            </a:r>
          </a:p>
          <a:p>
            <a:pPr>
              <a:lnSpc>
                <a:spcPct val="150000"/>
              </a:lnSpc>
            </a:pP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költségvetés irányításáért azonban </a:t>
            </a:r>
            <a:r>
              <a:rPr lang="hu-HU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Bizottság </a:t>
            </a:r>
            <a:r>
              <a:rPr lang="hu-HU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felel.</a:t>
            </a:r>
          </a:p>
          <a:p>
            <a:endParaRPr lang="es-ES" dirty="0"/>
          </a:p>
          <a:p>
            <a:endParaRPr lang="es-ES" sz="32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i="1" dirty="0"/>
              <a:t>További információk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291C0A2-6DEB-FED4-9B6F-AABE60128EB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806880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400" dirty="0"/>
              <a:t>Milyen szavazási eljárást használnak a leggyakrabban a Tanácsban?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Az EU Tanácsa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A4D45E4-BFC0-61D5-5B89-4E48F5269432}"/>
              </a:ext>
            </a:extLst>
          </p:cNvPr>
          <p:cNvSpPr txBox="1"/>
          <p:nvPr/>
        </p:nvSpPr>
        <p:spPr>
          <a:xfrm>
            <a:off x="417157" y="1530325"/>
            <a:ext cx="8334958" cy="91440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hu-HU" sz="3200" b="1" spc="-80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A legtöbb esetben minősített többségi szavazást alkalmaznak</a:t>
            </a:r>
            <a:r>
              <a:rPr lang="hu-HU" sz="3200" b="1" dirty="0">
                <a:solidFill>
                  <a:srgbClr val="1C45EF"/>
                </a:solidFill>
                <a:latin typeface="Arial" charset="0"/>
                <a:ea typeface="Arial" charset="0"/>
                <a:cs typeface="Arial" charset="0"/>
              </a:rPr>
              <a:t>: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11172DE1-B603-F719-B6B6-B95453D289AE}"/>
              </a:ext>
            </a:extLst>
          </p:cNvPr>
          <p:cNvSpPr txBox="1">
            <a:spLocks/>
          </p:cNvSpPr>
          <p:nvPr/>
        </p:nvSpPr>
        <p:spPr bwMode="auto">
          <a:xfrm>
            <a:off x="7992011" y="57679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04EB90BB-AC5E-8286-5818-115797146643}"/>
              </a:ext>
            </a:extLst>
          </p:cNvPr>
          <p:cNvGrpSpPr/>
          <p:nvPr/>
        </p:nvGrpSpPr>
        <p:grpSpPr>
          <a:xfrm>
            <a:off x="1501997" y="3555064"/>
            <a:ext cx="6097554" cy="2388090"/>
            <a:chOff x="3107501" y="2204099"/>
            <a:chExt cx="6097554" cy="238809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7CBDBB-897D-E5DD-E99B-309A1C8DC809}"/>
                </a:ext>
              </a:extLst>
            </p:cNvPr>
            <p:cNvSpPr txBox="1"/>
            <p:nvPr/>
          </p:nvSpPr>
          <p:spPr>
            <a:xfrm>
              <a:off x="3107501" y="2204099"/>
              <a:ext cx="6097554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A minősített többség eléréséhez a következő feltételeknek kell teljesülniük:</a:t>
              </a:r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9DA2B8D9-3575-B6B0-DD36-F5DE344E77DF}"/>
                </a:ext>
              </a:extLst>
            </p:cNvPr>
            <p:cNvGrpSpPr/>
            <p:nvPr/>
          </p:nvGrpSpPr>
          <p:grpSpPr>
            <a:xfrm>
              <a:off x="7371886" y="2923250"/>
              <a:ext cx="659235" cy="671119"/>
              <a:chOff x="5186915" y="2983197"/>
              <a:chExt cx="659235" cy="671119"/>
            </a:xfrm>
          </p:grpSpPr>
          <p:sp>
            <p:nvSpPr>
              <p:cNvPr id="22" name="Oval 21">
                <a:extLst>
                  <a:ext uri="{FF2B5EF4-FFF2-40B4-BE49-F238E27FC236}">
                    <a16:creationId xmlns:a16="http://schemas.microsoft.com/office/drawing/2014/main" id="{585A06F7-C45E-84F5-C170-9E4F985859A9}"/>
                  </a:ext>
                </a:extLst>
              </p:cNvPr>
              <p:cNvSpPr/>
              <p:nvPr/>
            </p:nvSpPr>
            <p:spPr>
              <a:xfrm>
                <a:off x="5186915" y="2983197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pic>
            <p:nvPicPr>
              <p:cNvPr id="23" name="Graphic 22" descr="Users outline">
                <a:extLst>
                  <a:ext uri="{FF2B5EF4-FFF2-40B4-BE49-F238E27FC236}">
                    <a16:creationId xmlns:a16="http://schemas.microsoft.com/office/drawing/2014/main" id="{919B4B1B-C9D4-D9F5-BE51-FD94D51289D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5287932" y="2986174"/>
                <a:ext cx="457200" cy="4572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2ECBCB2F-6F4E-CA33-9BD3-EA9F01F983CD}"/>
                  </a:ext>
                </a:extLst>
              </p:cNvPr>
              <p:cNvSpPr txBox="1"/>
              <p:nvPr/>
            </p:nvSpPr>
            <p:spPr>
              <a:xfrm>
                <a:off x="5228401" y="3327422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hu-HU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65%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1F1125A2-E08D-5DA8-06EE-E63FC54A0E5F}"/>
                </a:ext>
              </a:extLst>
            </p:cNvPr>
            <p:cNvGrpSpPr/>
            <p:nvPr/>
          </p:nvGrpSpPr>
          <p:grpSpPr>
            <a:xfrm>
              <a:off x="4901630" y="2909756"/>
              <a:ext cx="659235" cy="671119"/>
              <a:chOff x="5025356" y="2894621"/>
              <a:chExt cx="659235" cy="671119"/>
            </a:xfrm>
          </p:grpSpPr>
          <p:sp>
            <p:nvSpPr>
              <p:cNvPr id="18" name="Oval 17">
                <a:extLst>
                  <a:ext uri="{FF2B5EF4-FFF2-40B4-BE49-F238E27FC236}">
                    <a16:creationId xmlns:a16="http://schemas.microsoft.com/office/drawing/2014/main" id="{5129511A-F46B-3965-3694-3352C9FD2FAD}"/>
                  </a:ext>
                </a:extLst>
              </p:cNvPr>
              <p:cNvSpPr/>
              <p:nvPr/>
            </p:nvSpPr>
            <p:spPr>
              <a:xfrm>
                <a:off x="5025356" y="2894621"/>
                <a:ext cx="659235" cy="671119"/>
              </a:xfrm>
              <a:prstGeom prst="ellipse">
                <a:avLst/>
              </a:prstGeom>
              <a:solidFill>
                <a:schemeClr val="accent4">
                  <a:lumMod val="60000"/>
                  <a:lumOff val="40000"/>
                </a:schemeClr>
              </a:solidFill>
              <a:ln w="285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BE" dirty="0"/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C4037682-C628-D8E3-7A32-21D2D99B3C2E}"/>
                  </a:ext>
                </a:extLst>
              </p:cNvPr>
              <p:cNvSpPr txBox="1"/>
              <p:nvPr/>
            </p:nvSpPr>
            <p:spPr>
              <a:xfrm>
                <a:off x="5108330" y="3230180"/>
                <a:ext cx="576261" cy="276225"/>
              </a:xfrm>
              <a:prstGeom prst="rect">
                <a:avLst/>
              </a:prstGeom>
            </p:spPr>
            <p:txBody>
              <a:bodyPr vert="horz" wrap="square" lIns="91440" tIns="45720" rIns="91440" bIns="45720" rtlCol="0" anchor="t">
                <a:noAutofit/>
              </a:bodyPr>
              <a:lstStyle/>
              <a:p>
                <a:pPr algn="ctr"/>
                <a:r>
                  <a:rPr lang="hu-HU" sz="1200" b="1" dirty="0">
                    <a:solidFill>
                      <a:schemeClr val="tx2"/>
                    </a:solidFill>
                    <a:latin typeface="Source Sans 3 Semibold" panose="020B0303030403020204" pitchFamily="34" charset="0"/>
                  </a:rPr>
                  <a:t>55%</a:t>
                </a:r>
              </a:p>
            </p:txBody>
          </p:sp>
          <p:pic>
            <p:nvPicPr>
              <p:cNvPr id="20" name="Graphic 19" descr="Flag outline">
                <a:extLst>
                  <a:ext uri="{FF2B5EF4-FFF2-40B4-BE49-F238E27FC236}">
                    <a16:creationId xmlns:a16="http://schemas.microsoft.com/office/drawing/2014/main" id="{F6621776-909D-6573-C682-9C9158E5F15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66842" y="3002356"/>
                <a:ext cx="501650" cy="501650"/>
              </a:xfrm>
              <a:prstGeom prst="rect">
                <a:avLst/>
              </a:prstGeom>
            </p:spPr>
          </p:pic>
          <p:pic>
            <p:nvPicPr>
              <p:cNvPr id="21" name="Graphic 20" descr="Flag outline">
                <a:extLst>
                  <a:ext uri="{FF2B5EF4-FFF2-40B4-BE49-F238E27FC236}">
                    <a16:creationId xmlns:a16="http://schemas.microsoft.com/office/drawing/2014/main" id="{3414FCBF-B0AE-276A-DA53-48F7BBB4CF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120817" y="2958157"/>
                <a:ext cx="501650" cy="501650"/>
              </a:xfrm>
              <a:prstGeom prst="rect">
                <a:avLst/>
              </a:prstGeom>
            </p:spPr>
          </p:pic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07E31CE-E3FA-9F66-972A-EF9208F417D4}"/>
                </a:ext>
              </a:extLst>
            </p:cNvPr>
            <p:cNvSpPr txBox="1"/>
            <p:nvPr/>
          </p:nvSpPr>
          <p:spPr>
            <a:xfrm>
              <a:off x="4414707" y="3668859"/>
              <a:ext cx="1828111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dirty="0">
                  <a:solidFill>
                    <a:schemeClr val="tx2"/>
                  </a:solidFill>
                  <a:latin typeface="Source Sans 3 Medium"/>
                </a:rPr>
                <a:t>a javaslat mellett szavazó</a:t>
              </a:r>
              <a:br>
                <a:rPr lang="hu-HU" dirty="0">
                  <a:solidFill>
                    <a:schemeClr val="tx2"/>
                  </a:solidFill>
                  <a:latin typeface="Source Sans 3 Medium"/>
                </a:rPr>
              </a:br>
              <a:r>
                <a:rPr lang="hu-HU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országok aránya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571F927-155D-C61E-6F2E-D4321BB265F9}"/>
                </a:ext>
              </a:extLst>
            </p:cNvPr>
            <p:cNvSpPr txBox="1"/>
            <p:nvPr/>
          </p:nvSpPr>
          <p:spPr>
            <a:xfrm>
              <a:off x="6525875" y="3658093"/>
              <a:ext cx="2351258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dirty="0">
                  <a:solidFill>
                    <a:schemeClr val="tx2"/>
                  </a:solidFill>
                  <a:latin typeface="Source Sans 3 Medium"/>
                </a:rPr>
                <a:t>az általuk képviselt</a:t>
              </a:r>
              <a:br>
                <a:rPr lang="hu-HU" dirty="0">
                  <a:solidFill>
                    <a:schemeClr val="tx2"/>
                  </a:solidFill>
                  <a:latin typeface="Source Sans 3 Medium"/>
                </a:rPr>
              </a:br>
              <a:r>
                <a:rPr lang="hu-HU" b="1" dirty="0">
                  <a:solidFill>
                    <a:schemeClr val="tx2"/>
                  </a:solidFill>
                  <a:latin typeface="Source Sans 3 Semibold" panose="020B0303030403020204" pitchFamily="34" charset="0"/>
                </a:rPr>
                <a:t>lakosság EU-n belüli aránya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9969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2"/>
            <a:ext cx="5186805" cy="2169363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igen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2169362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nem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Európai Tanács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Igaz-e, hogy az Európai Tanács elnökének hivatali ideje egy év?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138FF4D-496B-FC5D-62A3-D437F74E61CE}"/>
              </a:ext>
            </a:extLst>
          </p:cNvPr>
          <p:cNvSpPr txBox="1"/>
          <p:nvPr/>
        </p:nvSpPr>
        <p:spPr>
          <a:xfrm>
            <a:off x="6797121" y="4223273"/>
            <a:ext cx="4154101" cy="676275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r>
              <a:rPr lang="hu-H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2,5 év – a megbízatás </a:t>
            </a:r>
            <a:br>
              <a:rPr lang="hu-H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</a:br>
            <a:r>
              <a:rPr lang="hu-HU" sz="24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rPr>
              <a:t>egyszer megújítható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A69108C1-4F26-9A63-CA3B-DA28D0CC8C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726502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Európai Tanács havonta egyszer ülésezik.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Európai Tanács határozza meg az EU általános politikai irányvonalát és prioritásait.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Európai Tanács nem lát el jogalkotási feladatokat.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Európai Tanácsot a 27 tagország állam-, illetve kormányfői mellett az Európai Tanács elnöke és az Európai Bizottság elnöke alkotja.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Európai Tanács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 állítások közül melyik </a:t>
            </a:r>
            <a:r>
              <a:rPr lang="hu-HU" sz="2800" u="sng" dirty="0"/>
              <a:t>nem</a:t>
            </a:r>
            <a:r>
              <a:rPr lang="hu-HU" sz="2800" dirty="0"/>
              <a:t> igaz?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3265AF8-8653-B69D-79B2-0FCC58EDB4E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47427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Európai Tanács mindegyik ülését követően jelentést nyújt be az Európai Parlamentnek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vezeti az Európai Tanács üléseit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ő szavazata dönt, amikor nem sikerül megállapodásra jutni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uniós külkapcsolati tevékenységek során képviseli az Európai Uniót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59" y="507568"/>
            <a:ext cx="10406463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Európai Tanács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Az alábbi állítások közül melyik </a:t>
            </a:r>
            <a:r>
              <a:rPr lang="hu-HU" sz="2400" u="sng" dirty="0"/>
              <a:t>nem</a:t>
            </a:r>
            <a:r>
              <a:rPr lang="hu-HU" sz="2400" dirty="0"/>
              <a:t> igaz az Európai Tanács elnökére?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7DDEE963-2425-54EB-AD34-4C70FA1D04E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65860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000" dirty="0"/>
              <a:t>Mi a különbség az Európai Tanács és az Európa Tanács között?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Európai Tanács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8176995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2800" dirty="0">
                <a:solidFill>
                  <a:srgbClr val="00B050"/>
                </a:solidFill>
              </a:rPr>
              <a:t>Az Európa Tanács különálló kormányközi szervezet, amely 46 tagot számlál, Strasbourgban működik, és az emberi jogokkal foglalkozik. 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6E9D3D1-84C5-FECE-9B84-2A4F3DEEEA2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9547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igen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nem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Polgárok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Igaz-e, hogy az uniós országok állampolgárai automatikusan uniós polgárok is?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E68F9C7-F487-4556-5E45-CD48D47431A1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75078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Az uniós polgároknak mindössze a személyi igazolványukra van szükségük ahhoz, hogy az </a:t>
            </a:r>
            <a:br>
              <a:rPr lang="hu-HU" sz="1800" dirty="0"/>
            </a:br>
            <a:r>
              <a:rPr lang="hu-HU" sz="1800" dirty="0"/>
              <a:t>EU-n belül utazzanak.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 más uniós országban élő uniós polgárok diplomáciai mentességet élveznek.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polgárok vízum nélkül utazhatnak a világ bármely országába.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uniós polgároknak joguk van arra, hogy ingyenesen felsőoktatásban részesüljenek minden uniós országban.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Polgárok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 állítások közül melyik igaz?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D50BF6-5C96-C75E-5D62-B7EFD09696B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34484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polgárok bármelyik tagországban vállalhatnak munkát.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polgárok az EU bármelyik tagországát lakóhelyül választhatják.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polgárok bármelyik tagországban jelöltként indulhatnak az országos választásokon.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uniós polgárok bármelyik tagországban jelöltként indulhatnak a helyi választásokon.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Polgárok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 állítások közül melyik </a:t>
            </a:r>
            <a:r>
              <a:rPr lang="hu-HU" sz="2800" u="sng" dirty="0"/>
              <a:t>nem</a:t>
            </a:r>
            <a:r>
              <a:rPr lang="hu-HU" sz="2800" dirty="0"/>
              <a:t> igaz?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6AAB2B8-2A97-A7BD-B4C3-DF13B988D61C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9981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1191" y="1448341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u-HU" sz="4000" dirty="0"/>
              <a:t>Mi az európai polgári kezdeményezés?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Polgárok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671191" y="3527309"/>
            <a:ext cx="909455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rgbClr val="00B050"/>
                </a:solidFill>
                <a:latin typeface="Open Sans" panose="020B0606030504020204" pitchFamily="34" charset="0"/>
              </a:rPr>
              <a:t>2012 óta indulnak ilyen kezdeményezések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rgbClr val="00B050"/>
                </a:solidFill>
                <a:latin typeface="Open Sans" panose="020B0606030504020204" pitchFamily="34" charset="0"/>
              </a:rPr>
              <a:t>az uniós polgárok részt vehetnek az uniós szakpolitikai döntéshozatalban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rgbClr val="00B050"/>
                </a:solidFill>
                <a:latin typeface="Open Sans" panose="020B0606030504020204" pitchFamily="34" charset="0"/>
              </a:rPr>
              <a:t>a kezdeményezéshez min. 7 olyan uniós polgárra van szükség, akik 7 különböző tagországban élnek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rgbClr val="00B050"/>
                </a:solidFill>
                <a:latin typeface="Open Sans" panose="020B0606030504020204" pitchFamily="34" charset="0"/>
              </a:rPr>
              <a:t>a szervezőknek 1 millió aláírást kell összegyűjteniük</a:t>
            </a:r>
          </a:p>
          <a:p>
            <a:pPr>
              <a:lnSpc>
                <a:spcPct val="150000"/>
              </a:lnSpc>
            </a:pPr>
            <a:endParaRPr lang="en-GB" sz="4000" dirty="0">
              <a:solidFill>
                <a:srgbClr val="0070C0"/>
              </a:solidFill>
            </a:endParaRP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27F889-7516-5CD4-5EB1-CFD59EA0650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88585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4">
            <a:extLst>
              <a:ext uri="{FF2B5EF4-FFF2-40B4-BE49-F238E27FC236}">
                <a16:creationId xmlns:a16="http://schemas.microsoft.com/office/drawing/2014/main" id="{20676E03-9BF0-09D3-0BB1-A52FD2603E31}"/>
              </a:ext>
            </a:extLst>
          </p:cNvPr>
          <p:cNvSpPr>
            <a:spLocks noGrp="1"/>
          </p:cNvSpPr>
          <p:nvPr>
            <p:ph type="title" idx="4294967295" hasCustomPrompt="1"/>
          </p:nvPr>
        </p:nvSpPr>
        <p:spPr>
          <a:xfrm>
            <a:off x="568803" y="273503"/>
            <a:ext cx="7645032" cy="718658"/>
          </a:xfrm>
          <a:prstGeom prst="rect">
            <a:avLst/>
          </a:prstGeom>
        </p:spPr>
        <p:txBody>
          <a:bodyPr wrap="square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4400" dirty="0"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Europa Quest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45CFE1-9845-7578-0F62-34B5ACEF9790}"/>
              </a:ext>
            </a:extLst>
          </p:cNvPr>
          <p:cNvSpPr txBox="1"/>
          <p:nvPr/>
        </p:nvSpPr>
        <p:spPr>
          <a:xfrm>
            <a:off x="2017986" y="4847897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Title 14">
            <a:extLst>
              <a:ext uri="{FF2B5EF4-FFF2-40B4-BE49-F238E27FC236}">
                <a16:creationId xmlns:a16="http://schemas.microsoft.com/office/drawing/2014/main" id="{F34A0524-2C04-34E6-5A72-B6221F413E3F}"/>
              </a:ext>
            </a:extLst>
          </p:cNvPr>
          <p:cNvSpPr txBox="1">
            <a:spLocks/>
          </p:cNvSpPr>
          <p:nvPr/>
        </p:nvSpPr>
        <p:spPr>
          <a:xfrm>
            <a:off x="555494" y="960788"/>
            <a:ext cx="7645032" cy="718658"/>
          </a:xfrm>
          <a:prstGeom prst="rect">
            <a:avLst/>
          </a:prstGeom>
        </p:spPr>
        <p:txBody>
          <a:bodyPr vert="horz" wrap="square" lIns="91440" tIns="45720" rIns="91440" bIns="4572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s-ES" sz="4400" b="1" i="0" kern="1200" dirty="0">
                <a:solidFill>
                  <a:schemeClr val="tx1"/>
                </a:solidFill>
                <a:latin typeface="Source Sans 3" panose="020B0303030403020204" pitchFamily="34" charset="0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901ECA9B-F39A-CBB0-BB81-93AC848183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8135762"/>
              </p:ext>
            </p:extLst>
          </p:nvPr>
        </p:nvGraphicFramePr>
        <p:xfrm>
          <a:off x="466724" y="2030819"/>
          <a:ext cx="8794236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465706">
                  <a:extLst>
                    <a:ext uri="{9D8B030D-6E8A-4147-A177-3AD203B41FA5}">
                      <a16:colId xmlns:a16="http://schemas.microsoft.com/office/drawing/2014/main" val="1696146322"/>
                    </a:ext>
                  </a:extLst>
                </a:gridCol>
                <a:gridCol w="1465706">
                  <a:extLst>
                    <a:ext uri="{9D8B030D-6E8A-4147-A177-3AD203B41FA5}">
                      <a16:colId xmlns:a16="http://schemas.microsoft.com/office/drawing/2014/main" val="1059778183"/>
                    </a:ext>
                  </a:extLst>
                </a:gridCol>
                <a:gridCol w="1604687">
                  <a:extLst>
                    <a:ext uri="{9D8B030D-6E8A-4147-A177-3AD203B41FA5}">
                      <a16:colId xmlns:a16="http://schemas.microsoft.com/office/drawing/2014/main" val="210134769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1160319965"/>
                    </a:ext>
                  </a:extLst>
                </a:gridCol>
                <a:gridCol w="1485900">
                  <a:extLst>
                    <a:ext uri="{9D8B030D-6E8A-4147-A177-3AD203B41FA5}">
                      <a16:colId xmlns:a16="http://schemas.microsoft.com/office/drawing/2014/main" val="428984256"/>
                    </a:ext>
                  </a:extLst>
                </a:gridCol>
                <a:gridCol w="1286337">
                  <a:extLst>
                    <a:ext uri="{9D8B030D-6E8A-4147-A177-3AD203B41FA5}">
                      <a16:colId xmlns:a16="http://schemas.microsoft.com/office/drawing/2014/main" val="3949347340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TÖRTÉNELEM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FÖLDRAJZ 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INTÉZMÉNYEK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AZ EU TANÁCSA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EURÓPAI TANÁCS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POLGÁROK</a:t>
                      </a:r>
                    </a:p>
                  </a:txBody>
                  <a:tcPr marL="68580" marR="68580" marT="0" marB="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7622303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3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4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5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6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7" action="ppaction://hlinksldjump"/>
                        </a:rPr>
                        <a:t>100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926289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8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9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0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1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2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3" action="ppaction://hlinksldjump"/>
                        </a:rPr>
                        <a:t>200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538152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4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5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6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7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8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19" action="ppaction://hlinksldjump"/>
                        </a:rPr>
                        <a:t>300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1564195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9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0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1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2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3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4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hu-HU" sz="16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5" action="ppaction://hlinksldjump"/>
                        </a:rPr>
                        <a:t>400</a:t>
                      </a: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9647559"/>
                  </a:ext>
                </a:extLst>
              </a:tr>
            </a:tbl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CCD4E8E-34FC-8609-D40B-025A724AE2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907804"/>
              </p:ext>
            </p:extLst>
          </p:nvPr>
        </p:nvGraphicFramePr>
        <p:xfrm>
          <a:off x="466722" y="3931370"/>
          <a:ext cx="8897087" cy="1605666"/>
        </p:xfrm>
        <a:graphic>
          <a:graphicData uri="http://schemas.openxmlformats.org/drawingml/2006/table">
            <a:tbl>
              <a:tblPr firstRow="1" firstCol="1" lastCol="1" bandRow="1" bandCol="1">
                <a:tableStyleId>{16D9F66E-5EB9-4882-86FB-DCBF35E3C3E4}</a:tableStyleId>
              </a:tblPr>
              <a:tblGrid>
                <a:gridCol w="1727838">
                  <a:extLst>
                    <a:ext uri="{9D8B030D-6E8A-4147-A177-3AD203B41FA5}">
                      <a16:colId xmlns:a16="http://schemas.microsoft.com/office/drawing/2014/main" val="1481001424"/>
                    </a:ext>
                  </a:extLst>
                </a:gridCol>
                <a:gridCol w="1223889">
                  <a:extLst>
                    <a:ext uri="{9D8B030D-6E8A-4147-A177-3AD203B41FA5}">
                      <a16:colId xmlns:a16="http://schemas.microsoft.com/office/drawing/2014/main" val="1506110963"/>
                    </a:ext>
                  </a:extLst>
                </a:gridCol>
                <a:gridCol w="1603717">
                  <a:extLst>
                    <a:ext uri="{9D8B030D-6E8A-4147-A177-3AD203B41FA5}">
                      <a16:colId xmlns:a16="http://schemas.microsoft.com/office/drawing/2014/main" val="1120485638"/>
                    </a:ext>
                  </a:extLst>
                </a:gridCol>
                <a:gridCol w="1561514">
                  <a:extLst>
                    <a:ext uri="{9D8B030D-6E8A-4147-A177-3AD203B41FA5}">
                      <a16:colId xmlns:a16="http://schemas.microsoft.com/office/drawing/2014/main" val="1736543348"/>
                    </a:ext>
                  </a:extLst>
                </a:gridCol>
                <a:gridCol w="1427871">
                  <a:extLst>
                    <a:ext uri="{9D8B030D-6E8A-4147-A177-3AD203B41FA5}">
                      <a16:colId xmlns:a16="http://schemas.microsoft.com/office/drawing/2014/main" val="3909896527"/>
                    </a:ext>
                  </a:extLst>
                </a:gridCol>
                <a:gridCol w="1352258">
                  <a:extLst>
                    <a:ext uri="{9D8B030D-6E8A-4147-A177-3AD203B41FA5}">
                      <a16:colId xmlns:a16="http://schemas.microsoft.com/office/drawing/2014/main" val="3041833845"/>
                    </a:ext>
                  </a:extLst>
                </a:gridCol>
              </a:tblGrid>
              <a:tr h="53522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DÖNTÉSHOZATAL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?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EU-ORSZÁGOK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BŐVÍTÉS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ELNÖKSÉG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sng" kern="1200" dirty="0">
                          <a:solidFill>
                            <a:schemeClr val="dk1"/>
                          </a:solidFill>
                          <a:effectLst/>
                        </a:rPr>
                        <a:t>NYELVEK</a:t>
                      </a:r>
                    </a:p>
                  </a:txBody>
                  <a:tcPr marL="66912" marR="66912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8233020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6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7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8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29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0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1" action="ppaction://hlinksldjump"/>
                        </a:rPr>
                        <a:t>100</a:t>
                      </a:r>
                    </a:p>
                  </a:txBody>
                  <a:tcPr marL="66912" marR="66912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227167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2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3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4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5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6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7" action="ppaction://hlinksldjump"/>
                        </a:rPr>
                        <a:t>200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2695939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8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39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0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1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2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3" action="ppaction://hlinksldjump"/>
                        </a:rPr>
                        <a:t>300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7805842"/>
                  </a:ext>
                </a:extLst>
              </a:tr>
              <a:tr h="26761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4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5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6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7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8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hu-HU" sz="1400" b="1" u="none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effectLst/>
                          <a:hlinkClick r:id="rId49" action="ppaction://hlinksldjump"/>
                        </a:rPr>
                        <a:t>400</a:t>
                      </a:r>
                    </a:p>
                  </a:txBody>
                  <a:tcPr marL="66912" marR="66912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8665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21718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Európai Unió Bírósága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Európai Gazdasági és Szociális Bizottság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Az alábbiak közül melyik nem uniós intézmény, hanem tanácsadó szerv?</a:t>
            </a:r>
          </a:p>
          <a:p>
            <a:endParaRPr lang="en-GB" sz="28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437C4E4B-108A-472D-46B7-AA6CB2F50BF5}"/>
              </a:ext>
            </a:extLst>
          </p:cNvPr>
          <p:cNvSpPr txBox="1">
            <a:spLocks/>
          </p:cNvSpPr>
          <p:nvPr/>
        </p:nvSpPr>
        <p:spPr bwMode="auto">
          <a:xfrm>
            <a:off x="956570" y="5196314"/>
            <a:ext cx="420325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További információk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6224002A-B019-7323-EA61-998A0023857F}"/>
              </a:ext>
            </a:extLst>
          </p:cNvPr>
          <p:cNvSpPr txBox="1">
            <a:spLocks/>
          </p:cNvSpPr>
          <p:nvPr/>
        </p:nvSpPr>
        <p:spPr bwMode="auto">
          <a:xfrm>
            <a:off x="7851676" y="5196315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6243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083278"/>
            <a:ext cx="5233549" cy="3409381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Az Európai Gazdasági és Szociális Bizottság uniós tanácsadó szerv, amely munkavállalói és munkáltatói szervezetek, valamint más érdekcsoportok képviselőiből áll. </a:t>
            </a:r>
          </a:p>
          <a:p>
            <a:pPr>
              <a:lnSpc>
                <a:spcPct val="150000"/>
              </a:lnSpc>
            </a:pPr>
            <a:r>
              <a:rPr lang="hu-H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Véleményeket ad ki az Európai Bizottság, az EU Tanácsa és az Európai Parlament számára uniós kérdésekben.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i="1" dirty="0"/>
              <a:t>További információk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ABC6E06C-58FB-1671-A335-289DE9701723}"/>
              </a:ext>
            </a:extLst>
          </p:cNvPr>
          <p:cNvSpPr txBox="1">
            <a:spLocks/>
          </p:cNvSpPr>
          <p:nvPr/>
        </p:nvSpPr>
        <p:spPr>
          <a:xfrm>
            <a:off x="6254262" y="2083278"/>
            <a:ext cx="4874300" cy="3406949"/>
          </a:xfrm>
          <a:prstGeom prst="rect">
            <a:avLst/>
          </a:prstGeo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 lIns="180000" tIns="180000" rIns="180000" bIns="180000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/>
              <a:defRPr sz="2000" b="1" i="0" kern="1200">
                <a:solidFill>
                  <a:schemeClr val="tx2"/>
                </a:solidFill>
                <a:latin typeface="Source Sans 3 Semibold" panose="020B0303030403020204" pitchFamily="34" charset="0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2pPr>
            <a:lvl3pPr marL="2667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1C45EF"/>
              </a:buClr>
              <a:buSzPct val="150000"/>
              <a:buFont typeface="Courier New" panose="02070309020205020404" pitchFamily="49" charset="0"/>
              <a:buChar char="o"/>
              <a:tabLst/>
              <a:defRPr sz="18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3pPr>
            <a:lvl4pPr marL="533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bg1">
                  <a:lumMod val="50000"/>
                </a:schemeClr>
              </a:buClr>
              <a:buFont typeface="Wingdings" pitchFamily="2" charset="2"/>
              <a:buChar char="§"/>
              <a:tabLst/>
              <a:defRPr sz="1600" b="0" i="0" kern="1200">
                <a:solidFill>
                  <a:schemeClr val="accent6"/>
                </a:solidFill>
                <a:latin typeface="Source Sans 3" panose="020B030303040302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1800" dirty="0">
                <a:solidFill>
                  <a:schemeClr val="tx2">
                    <a:lumMod val="60000"/>
                    <a:lumOff val="40000"/>
                  </a:schemeClr>
                </a:solidFill>
                <a:latin typeface="Source Sans 3" panose="020B0303030403020204" pitchFamily="34" charset="0"/>
              </a:rPr>
              <a:t>Az Európai Unió Bírósága gondoskodik arról, hogy az uniós szerződések értelmezésére és alkalmazására a jogszabályoknak megfelelően kerüljön sor.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A0E8798-190F-13D4-7AB7-FC3BC4A50B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275633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Európa Tanács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Európai Unió Tanácsa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Európai Bizottság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Európai Parlament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32616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Az alábbi intézmények közül melyik nem vesz részt az uniós döntéshozatali folyamatban?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07A627-E87B-B417-5FDF-DE80D31D4DF7}"/>
              </a:ext>
            </a:extLst>
          </p:cNvPr>
          <p:cNvSpPr txBox="1">
            <a:spLocks/>
          </p:cNvSpPr>
          <p:nvPr/>
        </p:nvSpPr>
        <p:spPr bwMode="auto">
          <a:xfrm>
            <a:off x="1116359" y="6027566"/>
            <a:ext cx="4326608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További információk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4289D5F8-991F-6AC9-BEC4-1FB6BA204BAF}"/>
              </a:ext>
            </a:extLst>
          </p:cNvPr>
          <p:cNvSpPr txBox="1">
            <a:spLocks/>
          </p:cNvSpPr>
          <p:nvPr/>
        </p:nvSpPr>
        <p:spPr bwMode="auto">
          <a:xfrm>
            <a:off x="7992011" y="6010076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052751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2827" y="2075937"/>
            <a:ext cx="5233549" cy="41253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pPr>
              <a:lnSpc>
                <a:spcPct val="150000"/>
              </a:lnSpc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Míg az Európai Unió Tanácsa, az Európai Parlament és az Európai Bizottság egyaránt kulcsszerepet játszik az uniós döntéshozatali folyamatban, az Európa Tanács nem uniós intézmény. </a:t>
            </a:r>
          </a:p>
          <a:p>
            <a:pPr>
              <a:lnSpc>
                <a:spcPct val="150000"/>
              </a:lnSpc>
            </a:pPr>
            <a:r>
              <a:rPr lang="hu-HU" sz="1800" dirty="0"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Különálló kormányközi szervezet, amely elsősorban az emberi jogokra összpontosít. A szervezetnek 46 ország a tagja, köztük mind a 27 uniós ország.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347609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i="1" dirty="0"/>
              <a:t>További információk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pic>
        <p:nvPicPr>
          <p:cNvPr id="2" name="Picture 2" descr="Map of the Council of Europe 46 member states">
            <a:extLst>
              <a:ext uri="{FF2B5EF4-FFF2-40B4-BE49-F238E27FC236}">
                <a16:creationId xmlns:a16="http://schemas.microsoft.com/office/drawing/2014/main" id="{5988D701-49E3-E87C-F0D6-8AD159DD35D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864"/>
          <a:stretch/>
        </p:blipFill>
        <p:spPr bwMode="auto">
          <a:xfrm>
            <a:off x="6693388" y="1226035"/>
            <a:ext cx="2403523" cy="497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B26E8E23-0A66-581B-0B9C-17A4A548B2F3}"/>
              </a:ext>
            </a:extLst>
          </p:cNvPr>
          <p:cNvSpPr txBox="1">
            <a:spLocks/>
          </p:cNvSpPr>
          <p:nvPr/>
        </p:nvSpPr>
        <p:spPr bwMode="auto">
          <a:xfrm>
            <a:off x="9096911" y="586314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8677702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választókerületükét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saját politikai pártjukét/csoportjukét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hazájukét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Európai Unióét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Kinek az érdekeit képviselik az uniós biztosok?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B16D5B9-1738-140C-C8B3-6AC0FF1168C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7375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u-HU" sz="4000" dirty="0"/>
              <a:t>Mi a Coreper?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Döntéshozatal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ü"/>
            </a:pPr>
            <a:r>
              <a:rPr lang="hu-HU" dirty="0">
                <a:solidFill>
                  <a:srgbClr val="00B050"/>
                </a:solidFill>
                <a:latin typeface="Open Sans" panose="020B0606030504020204" pitchFamily="34" charset="0"/>
              </a:rPr>
              <a:t>A Coreper a tagállamok kormányainak állandó képviselőiből álló bizottság. Fő feladata, hogy: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rgbClr val="00B050"/>
                </a:solidFill>
              </a:rPr>
              <a:t>koordinálja és előkészítse a különböző tanácsi formációk munkáját,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rgbClr val="00B050"/>
                </a:solidFill>
              </a:rPr>
              <a:t>biztosítsa az uniós szakpolitikák következetességét,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hu-HU" dirty="0">
                <a:solidFill>
                  <a:srgbClr val="00B050"/>
                </a:solidFill>
              </a:rPr>
              <a:t>megállapodásokat és kompromisszumokat dolgozzon ki, amelyeket ezután elfogadás céljából benyújt a Tanácsnak.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FF120A7-6F91-4293-A44C-A9EB114006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545333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pPr>
              <a:spcBef>
                <a:spcPts val="500"/>
              </a:spcBef>
            </a:pP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áruk, a szolgáltatások, a személyek és a tőke</a:t>
            </a:r>
            <a:b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</a:b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mozgásának szabadsága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áruk, a szolgáltatások, a személyek és az állatok mozgásának szabadsága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?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Melyik négy szabadság alkotja az EU-n belüli mozgás szabadságát?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AD3ABE4E-5036-8396-B8E9-8A90FA375C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671940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13958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Wolfgang Amadeus Mozart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Giuseppe Verdi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Johann Sebastian Bach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Antonio Vivaldi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563969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?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Ő a legnagyobb olasz barokk zeneszerzők egyike, legismertebb műve „A négy évszak”. Ki ő?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1196603-B9C8-611D-3306-61B51CE177DF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194592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?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Hány uniós országnak van fekete szín a </a:t>
            </a:r>
            <a:r>
              <a:rPr lang="hu-HU" sz="2400" dirty="0" err="1"/>
              <a:t>zászlajában</a:t>
            </a:r>
            <a:r>
              <a:rPr lang="hu-HU" sz="2400" dirty="0"/>
              <a:t>?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11AF3F8-D3D0-EDD9-9DEA-37142FED164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8026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endParaRPr lang="en-GB" sz="4000" dirty="0"/>
          </a:p>
          <a:p>
            <a:r>
              <a:rPr lang="hu-HU" sz="4000" dirty="0"/>
              <a:t>Mi a szubszidiaritás?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?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015991" y="4212053"/>
            <a:ext cx="9221617" cy="1132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dirty="0">
                <a:solidFill>
                  <a:srgbClr val="00B050"/>
                </a:solidFill>
                <a:latin typeface="Arial" panose="020B0604020202020204" pitchFamily="34" charset="0"/>
              </a:rPr>
              <a:t>A </a:t>
            </a:r>
            <a:r>
              <a:rPr lang="hu-HU" b="1" dirty="0">
                <a:solidFill>
                  <a:srgbClr val="00B050"/>
                </a:solidFill>
                <a:latin typeface="Arial" panose="020B0604020202020204" pitchFamily="34" charset="0"/>
              </a:rPr>
              <a:t>szubszidiaritás</a:t>
            </a:r>
            <a:r>
              <a:rPr lang="hu-HU" dirty="0">
                <a:solidFill>
                  <a:srgbClr val="00B050"/>
                </a:solidFill>
                <a:latin typeface="Arial" panose="020B0604020202020204" pitchFamily="34" charset="0"/>
              </a:rPr>
              <a:t> elvét az Európai Unióról szóló szerződés 5. cikkének (3) bekezdése határozza meg. Az elv azt hivatott biztosítani, hogy a döntések a polgárokhoz lehető legközelebbi szinten szülessenek meg. Ennek érdekében ellenőrzésekre kerül sor annak megállapítására, hogy a tagállami, regionális vagy helyi szinten rendelkezésre álló lehetőségek fényében indokolt-e uniós szinten eljárni.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061D45C-585F-5AAF-A49D-D81D97AA69F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824630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2012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1957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Történelem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Mikor ítélték oda az Európai Uniónak a Nobel-békedíjat?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0" name="Text Placeholder 11">
            <a:extLst>
              <a:ext uri="{FF2B5EF4-FFF2-40B4-BE49-F238E27FC236}">
                <a16:creationId xmlns:a16="http://schemas.microsoft.com/office/drawing/2014/main" id="{356140B1-CDCC-705B-AAFC-3BBD645F5B6B}"/>
              </a:ext>
            </a:extLst>
          </p:cNvPr>
          <p:cNvSpPr txBox="1">
            <a:spLocks/>
          </p:cNvSpPr>
          <p:nvPr/>
        </p:nvSpPr>
        <p:spPr bwMode="auto">
          <a:xfrm>
            <a:off x="7721600" y="507062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0189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Vörös-tenger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Fekete-tenger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EU-országok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Melyik tenger partján fekszik Bulgária?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080C724-094D-8AC2-6DD5-57CE442005C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1326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903737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Dánia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Franciaország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Ciprus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EU-országok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Melyik országban fekszik az a város, amelyről a Schengeni Megállapodást elnevezték?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A2AB3C7-934E-10E1-55DC-A51EC74950EE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4611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Finnország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Litvánia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Észtország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Lettország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EU-országok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Melyik ország fővárosa </a:t>
            </a:r>
            <a:r>
              <a:rPr lang="hu-HU" sz="2400" u="sng" dirty="0"/>
              <a:t>nem</a:t>
            </a:r>
            <a:r>
              <a:rPr lang="hu-HU" sz="2400" dirty="0"/>
              <a:t> fekszik tengerparton?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5C80674-5B04-DAA5-3B70-D2C47B3C071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4007882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000" dirty="0"/>
              <a:t>Az uniós országok közül melyik az egyetlen, amely állandó tagja az ENSZ Biztonsági Tanácsának?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?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842238" y="4212053"/>
            <a:ext cx="6395370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4800" dirty="0">
                <a:solidFill>
                  <a:srgbClr val="00B050"/>
                </a:solidFill>
                <a:latin typeface="Arial" panose="020B0604020202020204" pitchFamily="34" charset="0"/>
              </a:rPr>
              <a:t>Franciaország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AA4130E-5F60-5A4B-A413-B633FE31950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509886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Bővítés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Hány ország csatlakozott az EU-hoz az 1990-es években?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A66EDE1-3074-5419-A026-57699DA5A279}"/>
              </a:ext>
            </a:extLst>
          </p:cNvPr>
          <p:cNvSpPr txBox="1">
            <a:spLocks/>
          </p:cNvSpPr>
          <p:nvPr/>
        </p:nvSpPr>
        <p:spPr bwMode="auto">
          <a:xfrm>
            <a:off x="1291213" y="4954888"/>
            <a:ext cx="6898703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>
                <a:solidFill>
                  <a:srgbClr val="00B050"/>
                </a:solidFill>
                <a:latin typeface="Arial" panose="020B0604020202020204" pitchFamily="34" charset="0"/>
              </a:rPr>
              <a:t>Ausztria, Finnország és Svédország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330FA14A-CB67-C779-F2D5-A5FE03E62BA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2891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427888"/>
            <a:ext cx="5186805" cy="1502206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EU bővítési bizottsága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2" y="2657322"/>
            <a:ext cx="5186805" cy="1468465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Európai Parlament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657322"/>
            <a:ext cx="5186805" cy="146312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EU Tanácsa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427888"/>
            <a:ext cx="5186805" cy="1502206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Európai Bizottság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Bővítés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Melyik uniós intézmény vezeti le a tagsági tárgyalásokat, követi nyomon a tagjelölt országok által tett előrehaladást, és tesz jelentést a többi intézménynek?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14F499E0-80FF-046B-6E22-79802775F57A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46621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működő piacgazdaság megléte, valamint képesség arra, hogy az ország meg tudjon birkózni az EU-n belüli versennyel és piaci erőkkel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kötelezettségvállalás a többi tagállammal való együttműködésre az uniós jogszabályok javítása érdekében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 demokráciát, a jogállamiságot, az emberi jogok érvényesülését, valamint a kisebbségek védelmét garantáló stabil intézményrendszer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 tagságból fakadó kötelezettségek vállalásának és hatékony végrehajtásának képessége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Bővítés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Az alábbiak közül melyik </a:t>
            </a:r>
            <a:r>
              <a:rPr lang="hu-HU" sz="2400" u="sng" dirty="0"/>
              <a:t>nem</a:t>
            </a:r>
            <a:r>
              <a:rPr lang="hu-HU" sz="2400" dirty="0"/>
              <a:t> jelenti az uniós csatlakozás feltételét?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E07DB5-EB35-8E01-B360-0A6041985EC0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8680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000" dirty="0"/>
              <a:t>Meg tudtok nevezni legalább 6 tagjelölt országot?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Bővítés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2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400" dirty="0">
                <a:solidFill>
                  <a:srgbClr val="00B050"/>
                </a:solidFill>
              </a:rPr>
              <a:t>Szerbia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Montenegró</a:t>
            </a:r>
          </a:p>
          <a:p>
            <a:r>
              <a:rPr lang="hu-HU" sz="2400" dirty="0">
                <a:solidFill>
                  <a:srgbClr val="00B050"/>
                </a:solidFill>
              </a:rPr>
              <a:t>Törökország</a:t>
            </a:r>
          </a:p>
          <a:p>
            <a:r>
              <a:rPr lang="hu-HU" sz="2400" dirty="0">
                <a:solidFill>
                  <a:srgbClr val="00B050"/>
                </a:solidFill>
              </a:rPr>
              <a:t>Észak-Macedónia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Albánia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Moldova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Ukrajna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Bosznia-Hercegovina</a:t>
            </a:r>
          </a:p>
          <a:p>
            <a:r>
              <a:rPr lang="hu-HU" sz="2400" dirty="0">
                <a:solidFill>
                  <a:srgbClr val="00B050"/>
                </a:solidFill>
              </a:rPr>
              <a:t>Grúzia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DE44312-6003-6C0E-0CB8-CBA385506C99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86560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az egyes ülések között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hathavonta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Elnökség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Milyen gyakran váltják egymást a tagállamok az EU Tanácsának soros elnöki tisztségében?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50AB9637-3D19-C214-D4AB-C42909FCE005}"/>
              </a:ext>
            </a:extLst>
          </p:cNvPr>
          <p:cNvSpPr txBox="1">
            <a:spLocks/>
          </p:cNvSpPr>
          <p:nvPr/>
        </p:nvSpPr>
        <p:spPr bwMode="auto">
          <a:xfrm>
            <a:off x="8080911" y="559003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12729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kinevezi az Európai Bizottság elnökét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vezeti a különböző tanácsi formációk üléseit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hivatalos és nem hivatalos találkozókat rendez Brüsszelben és a soros elnökséget betöltő országban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képviseli a Tanácsot a többi uniós intézménnyel való kapcsolattartás során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Elnökség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Az alábbiak közül melyik </a:t>
            </a:r>
            <a:r>
              <a:rPr lang="hu-HU" sz="2400" u="sng" dirty="0"/>
              <a:t>nem</a:t>
            </a:r>
            <a:r>
              <a:rPr lang="hu-HU" sz="2400" dirty="0"/>
              <a:t> a Tanács soros elnökségének feladata?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D3D34E94-4B1F-B62B-7C77-465BAF2E82D1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810865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Hatályba lépett a Lisszaboni Szerződés, mely megváltoztatta az EU működését.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Tíz új ország csatlakozott az EU-hoz, így a tagállamok száma 25-re emelkedett.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Forgalomba került az euró.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Az európai választások történetében először több jelölt (ún. csúcsjelölt, németül </a:t>
            </a:r>
            <a:r>
              <a:rPr lang="hu-HU" i="1" dirty="0"/>
              <a:t>Spitzenkandidat</a:t>
            </a:r>
            <a:r>
              <a:rPr lang="hu-HU" dirty="0"/>
              <a:t>) pályázott az Európai Bizottság elnöki tisztségére.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Történelem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Milyen mérföldkőhöz ért el az EU 2002-ben?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EBA1417A-6982-CDB0-FD86-C72F9ABDD878}"/>
              </a:ext>
            </a:extLst>
          </p:cNvPr>
          <p:cNvSpPr txBox="1">
            <a:spLocks/>
          </p:cNvSpPr>
          <p:nvPr/>
        </p:nvSpPr>
        <p:spPr bwMode="auto">
          <a:xfrm>
            <a:off x="7874000" y="60122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77066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Spanyolország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Németország</a:t>
            </a:r>
          </a:p>
          <a:p>
            <a:endParaRPr lang="en-GB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Luxemburg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Dánia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Elnökség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1800" dirty="0"/>
              <a:t>Melyik ország nem töltötte be egyszer sem a Tanács soros elnökségét az 1980-as évek előtt?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00ABEF1-0CB1-42C7-0CFE-B0C2E2C4023D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698542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000" dirty="0"/>
              <a:t>Melyik az a tanácsi formáció, amelynek elnökletét </a:t>
            </a:r>
            <a:r>
              <a:rPr lang="hu-HU" sz="4000" u="sng" dirty="0"/>
              <a:t>nem</a:t>
            </a:r>
            <a:r>
              <a:rPr lang="hu-HU" sz="4000" dirty="0"/>
              <a:t> a soros elnökséget betöltő ország látja el?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Elnökség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solidFill>
                  <a:srgbClr val="00B050"/>
                </a:solidFill>
              </a:rPr>
              <a:t>Külügyek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B842A466-AC03-7F5A-9767-89F90F17DB72}"/>
              </a:ext>
            </a:extLst>
          </p:cNvPr>
          <p:cNvSpPr txBox="1">
            <a:spLocks/>
          </p:cNvSpPr>
          <p:nvPr/>
        </p:nvSpPr>
        <p:spPr bwMode="auto">
          <a:xfrm>
            <a:off x="1143000" y="5612119"/>
            <a:ext cx="429441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További információk</a:t>
            </a:r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3530AC-1218-B65C-74FD-8F15519EF620}"/>
              </a:ext>
            </a:extLst>
          </p:cNvPr>
          <p:cNvSpPr txBox="1">
            <a:spLocks/>
          </p:cNvSpPr>
          <p:nvPr/>
        </p:nvSpPr>
        <p:spPr bwMode="auto">
          <a:xfrm>
            <a:off x="7769472" y="5612118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086517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79431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2800" dirty="0"/>
              <a:t>A Külügyek Tanácsának ülésein az Unió külügyi és biztonságpolitikai főképviselője elnököl. </a:t>
            </a:r>
          </a:p>
          <a:p>
            <a:endParaRPr lang="en-GB" sz="2800" dirty="0"/>
          </a:p>
          <a:p>
            <a:r>
              <a:rPr lang="hu-HU" dirty="0"/>
              <a:t>Amikor viszont a Külügyek Tanácsa kereskedelempolitikai ügyeket tárgyal, az ülést az EU Tanácsának soros elnökségét betöltő uniós tagállam képviselője vezeti.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Elnökség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pPr>
              <a:lnSpc>
                <a:spcPts val="3000"/>
              </a:lnSpc>
            </a:pPr>
            <a:r>
              <a:rPr lang="hu-HU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További információk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6D411608-A1FA-1BDD-82BA-92B6CBB04B6F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25202521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200" dirty="0"/>
          </a:p>
          <a:p>
            <a:pPr>
              <a:lnSpc>
                <a:spcPct val="150000"/>
              </a:lnSpc>
            </a:pPr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24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27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582632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Nyelvek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Hány hivatalos nyelve van az EU-nak?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6" name="Text Placeholder 11">
            <a:extLst>
              <a:ext uri="{FF2B5EF4-FFF2-40B4-BE49-F238E27FC236}">
                <a16:creationId xmlns:a16="http://schemas.microsoft.com/office/drawing/2014/main" id="{A736393F-C245-E308-90DB-3F16AA9960A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7075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 „</a:t>
            </a:r>
            <a:r>
              <a:rPr lang="hu-HU" i="1" dirty="0"/>
              <a:t>s-ciào vostro</a:t>
            </a:r>
            <a:r>
              <a:rPr lang="hu-HU" dirty="0"/>
              <a:t>” velencei kifejezésből, amely szó szerint annyit tesz: „Az Ön rabszolgája vagyok”.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 „Caius” régi latin névből.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A velencei gondolások ezt a szót kiáltották egymásnak a ködben, nehogy összeütközzenek.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A szó eredetével kapcsolatban nem születtek határozott elméletek.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Nyelvek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Honnan ered a </a:t>
            </a:r>
            <a:r>
              <a:rPr lang="hu-HU" sz="2400" i="1" dirty="0"/>
              <a:t>ciao</a:t>
            </a:r>
            <a:r>
              <a:rPr lang="hu-HU" sz="2400" dirty="0"/>
              <a:t> szó?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A721524-3E7B-905D-37F6-692D8A5973A7}"/>
              </a:ext>
            </a:extLst>
          </p:cNvPr>
          <p:cNvSpPr txBox="1">
            <a:spLocks/>
          </p:cNvSpPr>
          <p:nvPr/>
        </p:nvSpPr>
        <p:spPr bwMode="auto">
          <a:xfrm>
            <a:off x="7992011" y="5930094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530227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Egészségedre/egészségére!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Szeretlek.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Örülök, hogy megismerhetlek/megismerhetem!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dirty="0"/>
              <a:t>Ez nem észt szó.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Nyelvek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400" dirty="0"/>
              <a:t>Mit jelent az észt </a:t>
            </a:r>
            <a:r>
              <a:rPr lang="hu-HU" sz="2400" i="1" dirty="0"/>
              <a:t>terviseks</a:t>
            </a:r>
            <a:r>
              <a:rPr lang="hu-HU" sz="2400" dirty="0"/>
              <a:t> szó?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3D1AA5A-E358-DB97-6D68-F4D825AB196F}"/>
              </a:ext>
            </a:extLst>
          </p:cNvPr>
          <p:cNvSpPr txBox="1">
            <a:spLocks/>
          </p:cNvSpPr>
          <p:nvPr/>
        </p:nvSpPr>
        <p:spPr bwMode="auto">
          <a:xfrm>
            <a:off x="8195211" y="601007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3626497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2800" dirty="0"/>
              <a:t>Mely két uniós ország nem kérte, hogy az egyik (országosan beszélt) hivatalos nyelvét az EU felvegye a hivatalos uniós nyelvek közé? </a:t>
            </a:r>
          </a:p>
          <a:p>
            <a:endParaRPr lang="en-GB" sz="2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Nyelvek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1951892" y="4212053"/>
            <a:ext cx="8285716" cy="90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solidFill>
                  <a:srgbClr val="00B050"/>
                </a:solidFill>
              </a:rPr>
              <a:t>Luxemburg és Ciprus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1ABD5E1-742F-FDDD-1F02-1B3E39C399D6}"/>
              </a:ext>
            </a:extLst>
          </p:cNvPr>
          <p:cNvSpPr txBox="1">
            <a:spLocks/>
          </p:cNvSpPr>
          <p:nvPr/>
        </p:nvSpPr>
        <p:spPr bwMode="auto">
          <a:xfrm>
            <a:off x="7992011" y="5755157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59780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1993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1957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1989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2009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Történelem 300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000" dirty="0"/>
              <a:t>Mikor lépett hivatalba az Európai Tanács első állandó elnöke?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F956BE9B-4328-D7E7-6EF8-6E1104012354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667312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3"/>
            <a:ext cx="10648046" cy="2045949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sz="4000" dirty="0"/>
              <a:t>1987-ben egy Európán kívüli ország európai uniós tagság iránti kérelmet nyújtott be. Melyik volt ez az ország? </a:t>
            </a:r>
          </a:p>
          <a:p>
            <a:endParaRPr lang="es-ES" sz="1800" dirty="0"/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Történelem 400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7E865E0-D33C-5976-9D79-D837ADF81104}"/>
              </a:ext>
            </a:extLst>
          </p:cNvPr>
          <p:cNvSpPr txBox="1">
            <a:spLocks/>
          </p:cNvSpPr>
          <p:nvPr/>
        </p:nvSpPr>
        <p:spPr bwMode="auto">
          <a:xfrm>
            <a:off x="3070371" y="4363835"/>
            <a:ext cx="5406879" cy="139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hu-HU" sz="4800" dirty="0">
                <a:solidFill>
                  <a:srgbClr val="00B050"/>
                </a:solidFill>
              </a:rPr>
              <a:t>Marokkó</a:t>
            </a:r>
            <a:r>
              <a:rPr lang="hu-HU" sz="4800" dirty="0">
                <a:solidFill>
                  <a:srgbClr val="0070C0"/>
                </a:solidFill>
              </a:rPr>
              <a:t> </a:t>
            </a:r>
          </a:p>
        </p:txBody>
      </p:sp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04F36518-7908-921C-E4C3-661FA4BD6E8A}"/>
              </a:ext>
            </a:extLst>
          </p:cNvPr>
          <p:cNvSpPr txBox="1">
            <a:spLocks/>
          </p:cNvSpPr>
          <p:nvPr/>
        </p:nvSpPr>
        <p:spPr bwMode="auto">
          <a:xfrm>
            <a:off x="78777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127150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25060" y="2908823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dirty="0"/>
          </a:p>
          <a:p>
            <a:r>
              <a:rPr lang="hu-HU" sz="32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Pireneusok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908823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3200" dirty="0"/>
              <a:t>Appenninek</a:t>
            </a:r>
          </a:p>
          <a:p>
            <a:endParaRPr lang="es-E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9612548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Földrajz 100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800" dirty="0"/>
              <a:t>Melyik hegyvonulat húzódik mintegy 430 km hosszan Franciaország és Spanyolország határán?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28AB6D86-BF67-5FBA-5889-2D1C626DC1BA}"/>
              </a:ext>
            </a:extLst>
          </p:cNvPr>
          <p:cNvSpPr txBox="1">
            <a:spLocks/>
          </p:cNvSpPr>
          <p:nvPr/>
        </p:nvSpPr>
        <p:spPr bwMode="auto">
          <a:xfrm>
            <a:off x="7992011" y="5620333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1302097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0538FD-FFF7-3142-846F-F987023558D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86262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C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60DA1D-8462-C946-B6F8-458219636B95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6261" y="2164544"/>
            <a:ext cx="5186805" cy="1771650"/>
          </a:xfrm>
          <a:solidFill>
            <a:schemeClr val="accent2">
              <a:lumMod val="20000"/>
              <a:lumOff val="80000"/>
              <a:alpha val="50000"/>
            </a:schemeClr>
          </a:solidFill>
        </p:spPr>
        <p:txBody>
          <a:bodyPr/>
          <a:lstStyle/>
          <a:p>
            <a:r>
              <a:rPr lang="hu-HU" dirty="0"/>
              <a:t>A</a:t>
            </a:r>
          </a:p>
          <a:p>
            <a:endParaRPr lang="es-ES" sz="1800" dirty="0"/>
          </a:p>
          <a:p>
            <a:r>
              <a:rPr lang="hu-HU" sz="1800" b="0" dirty="0">
                <a:solidFill>
                  <a:schemeClr val="accent6"/>
                </a:solidFill>
                <a:latin typeface="Source Sans 3" panose="020B0303030403020204" pitchFamily="34" charset="0"/>
              </a:rPr>
              <a:t>0</a:t>
            </a:r>
          </a:p>
          <a:p>
            <a:endParaRPr lang="es-ES" sz="1800" b="0" dirty="0">
              <a:solidFill>
                <a:schemeClr val="accent6"/>
              </a:solidFill>
              <a:latin typeface="Source Sans 3" panose="020B0303030403020204" pitchFamily="34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1B65B9-5BAD-CE40-96E3-75A1900AA7E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18933" y="21645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B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1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18C806D-6B70-FA42-A6C0-A8532801702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318933" y="4158444"/>
            <a:ext cx="5186805" cy="1771650"/>
          </a:xfrm>
          <a:solidFill>
            <a:schemeClr val="accent2">
              <a:lumMod val="20000"/>
              <a:lumOff val="80000"/>
              <a:alpha val="49580"/>
            </a:schemeClr>
          </a:solidFill>
        </p:spPr>
        <p:txBody>
          <a:bodyPr/>
          <a:lstStyle/>
          <a:p>
            <a:r>
              <a:rPr lang="hu-HU" dirty="0"/>
              <a:t>D</a:t>
            </a:r>
          </a:p>
          <a:p>
            <a:pPr lvl="1"/>
            <a:endParaRPr lang="es-ES" dirty="0"/>
          </a:p>
          <a:p>
            <a:pPr lvl="1"/>
            <a:r>
              <a:rPr lang="hu-HU" sz="1800" dirty="0"/>
              <a:t>3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DF2309-8BDE-D5FC-BE6A-C899576C4E9A}"/>
              </a:ext>
            </a:extLst>
          </p:cNvPr>
          <p:cNvSpPr txBox="1"/>
          <p:nvPr/>
        </p:nvSpPr>
        <p:spPr>
          <a:xfrm>
            <a:off x="3462917" y="379828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s-ES" sz="4000" b="1" dirty="0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Text Placeholder 32">
            <a:extLst>
              <a:ext uri="{FF2B5EF4-FFF2-40B4-BE49-F238E27FC236}">
                <a16:creationId xmlns:a16="http://schemas.microsoft.com/office/drawing/2014/main" id="{0D988F34-7955-7650-B610-FBAF17C825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5060" y="507568"/>
            <a:ext cx="10198884" cy="1468465"/>
          </a:xfrm>
        </p:spPr>
        <p:txBody>
          <a:bodyPr/>
          <a:lstStyle/>
          <a:p>
            <a:pPr>
              <a:lnSpc>
                <a:spcPts val="3000"/>
              </a:lnSpc>
            </a:pPr>
            <a:r>
              <a:rPr lang="hu-HU" dirty="0"/>
              <a:t>Földrajz 200</a:t>
            </a:r>
          </a:p>
          <a:p>
            <a:pPr>
              <a:lnSpc>
                <a:spcPts val="3000"/>
              </a:lnSpc>
            </a:pPr>
            <a:r>
              <a:rPr lang="hu-HU" dirty="0">
                <a:solidFill>
                  <a:schemeClr val="accent2"/>
                </a:solidFill>
              </a:rPr>
              <a:t>⸺</a:t>
            </a:r>
          </a:p>
          <a:p>
            <a:r>
              <a:rPr lang="hu-HU" sz="2500" dirty="0"/>
              <a:t>Hány uniós országnak nincs szárazföldi határa más uniós országgal?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4843F66-54AC-0E97-2FCD-9B090ED43E44}"/>
              </a:ext>
            </a:extLst>
          </p:cNvPr>
          <p:cNvSpPr txBox="1"/>
          <p:nvPr/>
        </p:nvSpPr>
        <p:spPr>
          <a:xfrm>
            <a:off x="573439" y="1645093"/>
            <a:ext cx="0" cy="0"/>
          </a:xfrm>
          <a:prstGeom prst="rect">
            <a:avLst/>
          </a:prstGeom>
        </p:spPr>
        <p:txBody>
          <a:bodyPr vert="horz" wrap="none" lIns="91440" tIns="45720" rIns="91440" bIns="45720" rtlCol="0" anchor="t">
            <a:noAutofit/>
          </a:bodyPr>
          <a:lstStyle/>
          <a:p>
            <a:pPr algn="l"/>
            <a:endParaRPr lang="en-BE" sz="4000" b="1" dirty="0" err="1">
              <a:solidFill>
                <a:srgbClr val="1C45EF"/>
              </a:solidFill>
              <a:latin typeface="Arial" charset="0"/>
              <a:ea typeface="Arial" charset="0"/>
              <a:cs typeface="Arial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07FF288-0591-B276-591D-1BFEF74DFF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7157" y="507568"/>
            <a:ext cx="834313" cy="83431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C5706AF-9F31-E68F-9E5C-4746D22974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0951222" y="509785"/>
            <a:ext cx="615718" cy="520325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88D9D887-839C-14D0-551F-48D548629053}"/>
              </a:ext>
            </a:extLst>
          </p:cNvPr>
          <p:cNvSpPr txBox="1">
            <a:spLocks/>
          </p:cNvSpPr>
          <p:nvPr/>
        </p:nvSpPr>
        <p:spPr bwMode="auto">
          <a:xfrm>
            <a:off x="3279664" y="6118605"/>
            <a:ext cx="5319214" cy="567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2000" dirty="0">
                <a:solidFill>
                  <a:srgbClr val="00B050"/>
                </a:solidFill>
                <a:latin typeface="Arial" panose="020B0604020202020204" pitchFamily="34" charset="0"/>
              </a:rPr>
              <a:t>Málta, Ciprus és Írország</a:t>
            </a:r>
          </a:p>
        </p:txBody>
      </p:sp>
      <p:sp>
        <p:nvSpPr>
          <p:cNvPr id="8" name="Text Placeholder 11">
            <a:extLst>
              <a:ext uri="{FF2B5EF4-FFF2-40B4-BE49-F238E27FC236}">
                <a16:creationId xmlns:a16="http://schemas.microsoft.com/office/drawing/2014/main" id="{E47F06C6-4644-994C-B67E-F05A7B4E93A8}"/>
              </a:ext>
            </a:extLst>
          </p:cNvPr>
          <p:cNvSpPr txBox="1">
            <a:spLocks/>
          </p:cNvSpPr>
          <p:nvPr/>
        </p:nvSpPr>
        <p:spPr bwMode="auto">
          <a:xfrm>
            <a:off x="7992011" y="5958471"/>
            <a:ext cx="2959211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600" kern="1200">
                <a:solidFill>
                  <a:srgbClr val="575857"/>
                </a:solidFill>
                <a:latin typeface="Arial"/>
                <a:ea typeface="ＭＳ Ｐゴシック" charset="-128"/>
                <a:cs typeface="Arial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ＭＳ Ｐゴシック" charset="-128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action="ppaction://hlinksldjump"/>
              </a:rPr>
              <a:t>Europa Quest</a:t>
            </a:r>
          </a:p>
        </p:txBody>
      </p:sp>
    </p:spTree>
    <p:extLst>
      <p:ext uri="{BB962C8B-B14F-4D97-AF65-F5344CB8AC3E}">
        <p14:creationId xmlns:p14="http://schemas.microsoft.com/office/powerpoint/2010/main" val="242228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theme/theme1.xml><?xml version="1.0" encoding="utf-8"?>
<a:theme xmlns:a="http://schemas.openxmlformats.org/drawingml/2006/main" name="Office Theme">
  <a:themeElements>
    <a:clrScheme name="Custom 6">
      <a:dk1>
        <a:srgbClr val="003399"/>
      </a:dk1>
      <a:lt1>
        <a:srgbClr val="FFFFFF"/>
      </a:lt1>
      <a:dk2>
        <a:srgbClr val="003399"/>
      </a:dk2>
      <a:lt2>
        <a:srgbClr val="CCD6EA"/>
      </a:lt2>
      <a:accent1>
        <a:srgbClr val="003399"/>
      </a:accent1>
      <a:accent2>
        <a:srgbClr val="23C3E0"/>
      </a:accent2>
      <a:accent3>
        <a:srgbClr val="2A71E1"/>
      </a:accent3>
      <a:accent4>
        <a:srgbClr val="FFD517"/>
      </a:accent4>
      <a:accent5>
        <a:srgbClr val="DBBBA3"/>
      </a:accent5>
      <a:accent6>
        <a:srgbClr val="616161"/>
      </a:accent6>
      <a:hlink>
        <a:srgbClr val="2A70E1"/>
      </a:hlink>
      <a:folHlink>
        <a:srgbClr val="FFFFF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91440" tIns="45720" rIns="91440" bIns="45720" rtlCol="0" anchor="t">
        <a:noAutofit/>
      </a:bodyPr>
      <a:lstStyle>
        <a:defPPr algn="l">
          <a:defRPr sz="4000" b="1" dirty="0" err="1" smtClean="0">
            <a:solidFill>
              <a:srgbClr val="1C45EF"/>
            </a:solidFill>
            <a:latin typeface="Arial" charset="0"/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pt_v3 _sample" id="{AAA16727-62D9-DC44-BDDD-7D0F26403ACE}" vid="{8F3E3A5B-8705-0840-ADF4-E3DD71A7BC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666dcc-d1b0-4620-9e73-6d33eb7c4046">
      <Terms xmlns="http://schemas.microsoft.com/office/infopath/2007/PartnerControls"/>
    </lcf76f155ced4ddcb4097134ff3c332f>
    <Image xmlns="75666dcc-d1b0-4620-9e73-6d33eb7c4046" xsi:nil="true"/>
    <TaxCatchAll xmlns="a7616446-7f67-491d-a071-b296a72de81c" xsi:nil="true"/>
    <Thumbnail xmlns="75666dcc-d1b0-4620-9e73-6d33eb7c4046" xsi:nil="true"/>
    <SharedWithUsers xmlns="a7616446-7f67-491d-a071-b296a72de81c">
      <UserInfo>
        <DisplayName>KREPELKOVA Jaroslava</DisplayName>
        <AccountId>166</AccountId>
        <AccountType/>
      </UserInfo>
    </SharedWithUsers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D3E1EACFA3534BAAE6733335E23D4F" ma:contentTypeVersion="20" ma:contentTypeDescription="Create a new document." ma:contentTypeScope="" ma:versionID="7431ca54c46e0c322616e7788ce2299f">
  <xsd:schema xmlns:xsd="http://www.w3.org/2001/XMLSchema" xmlns:xs="http://www.w3.org/2001/XMLSchema" xmlns:p="http://schemas.microsoft.com/office/2006/metadata/properties" xmlns:ns1="http://schemas.microsoft.com/sharepoint/v3" xmlns:ns2="75666dcc-d1b0-4620-9e73-6d33eb7c4046" xmlns:ns3="a7616446-7f67-491d-a071-b296a72de81c" targetNamespace="http://schemas.microsoft.com/office/2006/metadata/properties" ma:root="true" ma:fieldsID="85393c792629708ed4b6ab0340c32456" ns1:_="" ns2:_="" ns3:_="">
    <xsd:import namespace="http://schemas.microsoft.com/sharepoint/v3"/>
    <xsd:import namespace="75666dcc-d1b0-4620-9e73-6d33eb7c4046"/>
    <xsd:import namespace="a7616446-7f67-491d-a071-b296a72de81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lcf76f155ced4ddcb4097134ff3c332f" minOccurs="0"/>
                <xsd:element ref="ns2:Thumbnail" minOccurs="0"/>
                <xsd:element ref="ns2:MediaServiceLocation" minOccurs="0"/>
                <xsd:element ref="ns3:SharedWithUsers" minOccurs="0"/>
                <xsd:element ref="ns3:SharedWithDetails" minOccurs="0"/>
                <xsd:element ref="ns2:Image" minOccurs="0"/>
                <xsd:element ref="ns2:MediaServiceObjectDetectorVersion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666dcc-d1b0-4620-9e73-6d33eb7c404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429863bb-a474-4ad0-a9d6-29a4b183ce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Thumbnail" ma:index="18" nillable="true" ma:displayName="Thumbnail" ma:format="Thumbnail" ma:internalName="Thumbnail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Image" ma:index="22" nillable="true" ma:displayName="Image" ma:format="Thumbnail" ma:internalName="Image">
      <xsd:simpleType>
        <xsd:restriction base="dms:Unknown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616446-7f67-491d-a071-b296a72de81c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42e32d2-47d4-4e7d-ba9f-8ca946ccc175}" ma:internalName="TaxCatchAll" ma:showField="CatchAllData" ma:web="a7616446-7f67-491d-a071-b296a72de81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90A7C63-3261-4339-B45D-1DA9B4F2B4B8}">
  <ds:schemaRefs>
    <ds:schemaRef ds:uri="http://schemas.microsoft.com/office/2006/metadata/properties"/>
    <ds:schemaRef ds:uri="http://schemas.microsoft.com/sharepoint/v3"/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a7616446-7f67-491d-a071-b296a72de81c"/>
    <ds:schemaRef ds:uri="75666dcc-d1b0-4620-9e73-6d33eb7c4046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8345DB1E-1BF9-4432-A6C9-56E85BDE000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EF512E2-85C4-4A2C-8015-2F10FA38F2E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5666dcc-d1b0-4620-9e73-6d33eb7c4046"/>
    <ds:schemaRef ds:uri="a7616446-7f67-491d-a071-b296a72de81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ppt_v3 _sample</Template>
  <TotalTime>8024</TotalTime>
  <Words>2201</Words>
  <Application>Microsoft Office PowerPoint</Application>
  <PresentationFormat>Widescreen</PresentationFormat>
  <Paragraphs>725</Paragraphs>
  <Slides>56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7" baseType="lpstr">
      <vt:lpstr>Arial</vt:lpstr>
      <vt:lpstr>Calibri</vt:lpstr>
      <vt:lpstr>Courier New</vt:lpstr>
      <vt:lpstr>Open Sans</vt:lpstr>
      <vt:lpstr>Source Sans 3</vt:lpstr>
      <vt:lpstr>Source Sans 3 Medium</vt:lpstr>
      <vt:lpstr>Source Sans 3 Semibold</vt:lpstr>
      <vt:lpstr>Source Serif 4 14pt</vt:lpstr>
      <vt:lpstr>Times New Roman</vt:lpstr>
      <vt:lpstr>Wingdings</vt:lpstr>
      <vt:lpstr>Office Theme</vt:lpstr>
      <vt:lpstr>PowerPoint Presentation</vt:lpstr>
      <vt:lpstr>PowerPoint Presentation</vt:lpstr>
      <vt:lpstr>Europa Quest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Secretariat of European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sample title lorem ipsum</dc:title>
  <dc:creator>SANCHEZ MARTINEZ Jose</dc:creator>
  <cp:lastModifiedBy>NATSEV Petar</cp:lastModifiedBy>
  <cp:revision>106</cp:revision>
  <cp:lastPrinted>2020-03-11T16:07:50Z</cp:lastPrinted>
  <dcterms:created xsi:type="dcterms:W3CDTF">2020-03-24T15:57:55Z</dcterms:created>
  <dcterms:modified xsi:type="dcterms:W3CDTF">2024-11-29T12:02:58Z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0x01010044D3E1EACFA3534BAAE6733335E23D4F</vt:lpwstr>
  </property>
  <property fmtid="{D5CDD505-2E9C-101B-9397-08002B2CF9AE}" pid="3" name="MediaServiceImageTags">
    <vt:lpwstr/>
  </property>
  <property fmtid="{D5CDD505-2E9C-101B-9397-08002B2CF9AE}" pid="4" name="MSIP_Label_af60b174-6478-47f9-866e-33f097bb6603_Enabled">
    <vt:lpwstr>true</vt:lpwstr>
  </property>
  <property fmtid="{D5CDD505-2E9C-101B-9397-08002B2CF9AE}" pid="5" name="MSIP_Label_af60b174-6478-47f9-866e-33f097bb6603_SetDate">
    <vt:lpwstr>2024-06-20T12:56:02Z</vt:lpwstr>
  </property>
  <property fmtid="{D5CDD505-2E9C-101B-9397-08002B2CF9AE}" pid="6" name="MSIP_Label_af60b174-6478-47f9-866e-33f097bb6603_Method">
    <vt:lpwstr>Privileged</vt:lpwstr>
  </property>
  <property fmtid="{D5CDD505-2E9C-101B-9397-08002B2CF9AE}" pid="7" name="MSIP_Label_af60b174-6478-47f9-866e-33f097bb6603_Name">
    <vt:lpwstr>GSCEU - PUBLIC Label</vt:lpwstr>
  </property>
  <property fmtid="{D5CDD505-2E9C-101B-9397-08002B2CF9AE}" pid="8" name="MSIP_Label_af60b174-6478-47f9-866e-33f097bb6603_SiteId">
    <vt:lpwstr>03ad1c97-0a4d-4e82-8f93-27291a6a0767</vt:lpwstr>
  </property>
  <property fmtid="{D5CDD505-2E9C-101B-9397-08002B2CF9AE}" pid="9" name="MSIP_Label_af60b174-6478-47f9-866e-33f097bb6603_ActionId">
    <vt:lpwstr>7f5acf15-1e87-4021-95f5-069df17989bc</vt:lpwstr>
  </property>
  <property fmtid="{D5CDD505-2E9C-101B-9397-08002B2CF9AE}" pid="10" name="MSIP_Label_af60b174-6478-47f9-866e-33f097bb6603_ContentBits">
    <vt:lpwstr>0</vt:lpwstr>
  </property>
</Properties>
</file>