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1"/>
  </p:notesMasterIdLst>
  <p:handoutMasterIdLst>
    <p:handoutMasterId r:id="rId62"/>
  </p:handoutMasterIdLst>
  <p:sldIdLst>
    <p:sldId id="315" r:id="rId5"/>
    <p:sldId id="368" r:id="rId6"/>
    <p:sldId id="305" r:id="rId7"/>
    <p:sldId id="302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25" r:id="rId18"/>
    <p:sldId id="326" r:id="rId19"/>
    <p:sldId id="327" r:id="rId20"/>
    <p:sldId id="365" r:id="rId21"/>
    <p:sldId id="328" r:id="rId22"/>
    <p:sldId id="329" r:id="rId23"/>
    <p:sldId id="366" r:id="rId24"/>
    <p:sldId id="330" r:id="rId25"/>
    <p:sldId id="331" r:id="rId26"/>
    <p:sldId id="332" r:id="rId27"/>
    <p:sldId id="333" r:id="rId28"/>
    <p:sldId id="334" r:id="rId29"/>
    <p:sldId id="335" r:id="rId30"/>
    <p:sldId id="336" r:id="rId31"/>
    <p:sldId id="337" r:id="rId32"/>
    <p:sldId id="338" r:id="rId33"/>
    <p:sldId id="339" r:id="rId34"/>
    <p:sldId id="363" r:id="rId35"/>
    <p:sldId id="340" r:id="rId36"/>
    <p:sldId id="364" r:id="rId37"/>
    <p:sldId id="341" r:id="rId38"/>
    <p:sldId id="342" r:id="rId39"/>
    <p:sldId id="343" r:id="rId40"/>
    <p:sldId id="344" r:id="rId41"/>
    <p:sldId id="345" r:id="rId42"/>
    <p:sldId id="346" r:id="rId43"/>
    <p:sldId id="347" r:id="rId44"/>
    <p:sldId id="348" r:id="rId45"/>
    <p:sldId id="349" r:id="rId46"/>
    <p:sldId id="350" r:id="rId47"/>
    <p:sldId id="351" r:id="rId48"/>
    <p:sldId id="352" r:id="rId49"/>
    <p:sldId id="353" r:id="rId50"/>
    <p:sldId id="354" r:id="rId51"/>
    <p:sldId id="355" r:id="rId52"/>
    <p:sldId id="356" r:id="rId53"/>
    <p:sldId id="357" r:id="rId54"/>
    <p:sldId id="358" r:id="rId55"/>
    <p:sldId id="367" r:id="rId56"/>
    <p:sldId id="359" r:id="rId57"/>
    <p:sldId id="360" r:id="rId58"/>
    <p:sldId id="361" r:id="rId59"/>
    <p:sldId id="362" r:id="rId6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1AA070-DB3C-6F50-B9DC-0CA7C49DC36C}" name="ETSE Sophie" initials="ES" userId="S::BROWNSO@int.consilium.europa.eu::61056e0e-f4dc-48ac-a400-9fdeddd6286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F2FB"/>
    <a:srgbClr val="BDCDD0"/>
    <a:srgbClr val="003399"/>
    <a:srgbClr val="010101"/>
    <a:srgbClr val="DEFBFF"/>
    <a:srgbClr val="1C45EF"/>
    <a:srgbClr val="404A52"/>
    <a:srgbClr val="283C5A"/>
    <a:srgbClr val="FF6E1F"/>
    <a:srgbClr val="CC58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3846" autoAdjust="0"/>
  </p:normalViewPr>
  <p:slideViewPr>
    <p:cSldViewPr snapToGrid="0" snapToObjects="1">
      <p:cViewPr varScale="1">
        <p:scale>
          <a:sx n="95" d="100"/>
          <a:sy n="95" d="100"/>
        </p:scale>
        <p:origin x="119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microsoft.com/office/2018/10/relationships/authors" Target="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13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8359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>
                <a:latin typeface="Arial" panose="020B0604020202020204" pitchFamily="34" charset="0"/>
                <a:ea typeface="ＭＳ Ｐゴシック" panose="020B0600070205080204" pitchFamily="34" charset="-128"/>
              </a:rPr>
              <a:t>Belgija, Estonija, Njemačka</a:t>
            </a:r>
          </a:p>
          <a:p>
            <a:endParaRPr lang="en-15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0393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>
                <a:latin typeface="Arial" panose="020B0604020202020204" pitchFamily="34" charset="0"/>
                <a:ea typeface="ＭＳ Ｐゴシック" panose="020B0600070205080204" pitchFamily="34" charset="-128"/>
              </a:rPr>
              <a:t>Austrija, Finska i Švedska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4381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4919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Španjolska je pristupila EU-u 1. siječnja 1986., pa prije toga nije mogla predsjedati Vijećem.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6085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>
                <a:latin typeface="Arial" panose="020B0604020202020204" pitchFamily="34" charset="0"/>
                <a:ea typeface="ＭＳ Ｐゴシック" panose="020B0600070205080204" pitchFamily="34" charset="-128"/>
              </a:rPr>
              <a:t>Austrija, Finska i Švedska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336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10.pn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2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slide" Target="slid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slide" Target="slide23.xml"/><Relationship Id="rId18" Type="http://schemas.openxmlformats.org/officeDocument/2006/relationships/slide" Target="slide19.xml"/><Relationship Id="rId26" Type="http://schemas.openxmlformats.org/officeDocument/2006/relationships/slide" Target="slide29.xml"/><Relationship Id="rId39" Type="http://schemas.openxmlformats.org/officeDocument/2006/relationships/slide" Target="slide34.xml"/><Relationship Id="rId21" Type="http://schemas.openxmlformats.org/officeDocument/2006/relationships/slide" Target="slide7.xml"/><Relationship Id="rId34" Type="http://schemas.openxmlformats.org/officeDocument/2006/relationships/slide" Target="slide37.xml"/><Relationship Id="rId42" Type="http://schemas.openxmlformats.org/officeDocument/2006/relationships/slide" Target="slide46.xml"/><Relationship Id="rId47" Type="http://schemas.openxmlformats.org/officeDocument/2006/relationships/slide" Target="slide43.xml"/><Relationship Id="rId50" Type="http://schemas.openxmlformats.org/officeDocument/2006/relationships/slide" Target="slide56.xml"/><Relationship Id="rId7" Type="http://schemas.openxmlformats.org/officeDocument/2006/relationships/slide" Target="slide22.xml"/><Relationship Id="rId2" Type="http://schemas.openxmlformats.org/officeDocument/2006/relationships/notesSlide" Target="../notesSlides/notesSlide2.xml"/><Relationship Id="rId16" Type="http://schemas.openxmlformats.org/officeDocument/2006/relationships/slide" Target="slide10.xml"/><Relationship Id="rId29" Type="http://schemas.openxmlformats.org/officeDocument/2006/relationships/slide" Target="slide40.xml"/><Relationship Id="rId11" Type="http://schemas.openxmlformats.org/officeDocument/2006/relationships/slide" Target="slide13.xml"/><Relationship Id="rId24" Type="http://schemas.openxmlformats.org/officeDocument/2006/relationships/slide" Target="slide21.xml"/><Relationship Id="rId32" Type="http://schemas.openxmlformats.org/officeDocument/2006/relationships/slide" Target="slide53.xml"/><Relationship Id="rId37" Type="http://schemas.openxmlformats.org/officeDocument/2006/relationships/slide" Target="slide49.xml"/><Relationship Id="rId40" Type="http://schemas.openxmlformats.org/officeDocument/2006/relationships/slide" Target="slide38.xml"/><Relationship Id="rId45" Type="http://schemas.openxmlformats.org/officeDocument/2006/relationships/slide" Target="slide35.xml"/><Relationship Id="rId5" Type="http://schemas.openxmlformats.org/officeDocument/2006/relationships/slide" Target="slide12.xml"/><Relationship Id="rId15" Type="http://schemas.openxmlformats.org/officeDocument/2006/relationships/slide" Target="slide6.xml"/><Relationship Id="rId23" Type="http://schemas.openxmlformats.org/officeDocument/2006/relationships/slide" Target="slide15.xml"/><Relationship Id="rId28" Type="http://schemas.openxmlformats.org/officeDocument/2006/relationships/slide" Target="slide36.xml"/><Relationship Id="rId36" Type="http://schemas.openxmlformats.org/officeDocument/2006/relationships/slide" Target="slide45.xml"/><Relationship Id="rId49" Type="http://schemas.openxmlformats.org/officeDocument/2006/relationships/slide" Target="slide51.xml"/><Relationship Id="rId10" Type="http://schemas.openxmlformats.org/officeDocument/2006/relationships/slide" Target="slide9.xml"/><Relationship Id="rId19" Type="http://schemas.openxmlformats.org/officeDocument/2006/relationships/slide" Target="slide24.xml"/><Relationship Id="rId31" Type="http://schemas.openxmlformats.org/officeDocument/2006/relationships/slide" Target="slide48.xml"/><Relationship Id="rId44" Type="http://schemas.openxmlformats.org/officeDocument/2006/relationships/slide" Target="slide55.xml"/><Relationship Id="rId4" Type="http://schemas.openxmlformats.org/officeDocument/2006/relationships/slide" Target="slide8.xml"/><Relationship Id="rId9" Type="http://schemas.openxmlformats.org/officeDocument/2006/relationships/slide" Target="slide5.xml"/><Relationship Id="rId14" Type="http://schemas.openxmlformats.org/officeDocument/2006/relationships/slide" Target="slide27.xml"/><Relationship Id="rId22" Type="http://schemas.openxmlformats.org/officeDocument/2006/relationships/slide" Target="slide11.xml"/><Relationship Id="rId27" Type="http://schemas.openxmlformats.org/officeDocument/2006/relationships/slide" Target="slide30.xml"/><Relationship Id="rId30" Type="http://schemas.openxmlformats.org/officeDocument/2006/relationships/slide" Target="slide44.xml"/><Relationship Id="rId35" Type="http://schemas.openxmlformats.org/officeDocument/2006/relationships/slide" Target="slide41.xml"/><Relationship Id="rId43" Type="http://schemas.openxmlformats.org/officeDocument/2006/relationships/slide" Target="slide50.xml"/><Relationship Id="rId48" Type="http://schemas.openxmlformats.org/officeDocument/2006/relationships/slide" Target="slide47.xml"/><Relationship Id="rId8" Type="http://schemas.openxmlformats.org/officeDocument/2006/relationships/slide" Target="slide26.xml"/><Relationship Id="rId3" Type="http://schemas.openxmlformats.org/officeDocument/2006/relationships/slide" Target="slide4.xml"/><Relationship Id="rId12" Type="http://schemas.openxmlformats.org/officeDocument/2006/relationships/slide" Target="slide18.xml"/><Relationship Id="rId17" Type="http://schemas.openxmlformats.org/officeDocument/2006/relationships/slide" Target="slide14.xml"/><Relationship Id="rId25" Type="http://schemas.openxmlformats.org/officeDocument/2006/relationships/slide" Target="slide25.xml"/><Relationship Id="rId33" Type="http://schemas.openxmlformats.org/officeDocument/2006/relationships/slide" Target="slide32.xml"/><Relationship Id="rId38" Type="http://schemas.openxmlformats.org/officeDocument/2006/relationships/slide" Target="slide54.xml"/><Relationship Id="rId46" Type="http://schemas.openxmlformats.org/officeDocument/2006/relationships/slide" Target="slide39.xml"/><Relationship Id="rId20" Type="http://schemas.openxmlformats.org/officeDocument/2006/relationships/slide" Target="slide28.xml"/><Relationship Id="rId41" Type="http://schemas.openxmlformats.org/officeDocument/2006/relationships/slide" Target="slide4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5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03637"/>
            <a:ext cx="7645032" cy="196977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defTabSz="685800" fontAlgn="auto">
              <a:spcAft>
                <a:spcPts val="0"/>
              </a:spcAft>
              <a:defRPr/>
            </a:pPr>
            <a:r>
              <a:rPr lang="hr-HR" sz="7200">
                <a:solidFill>
                  <a:srgbClr val="FFFFFF"/>
                </a:solidFill>
              </a:rPr>
              <a:t>EUROPA QUEST</a:t>
            </a:r>
          </a:p>
          <a:p>
            <a:pPr>
              <a:lnSpc>
                <a:spcPct val="140000"/>
              </a:lnSpc>
              <a:defRPr/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535008" y="2628528"/>
            <a:ext cx="3448574" cy="42294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 bwMode="auto">
            <a:xfrm>
              <a:off x="564121" y="572765"/>
              <a:ext cx="942974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sz="1400" b="1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Vijeće Europske unije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hr-HR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Glavno tajništvo</a:t>
              </a: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hr-HR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Glavna uprava za komunikaciju i informiranje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2800" i="1">
                <a:solidFill>
                  <a:schemeClr val="bg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Napredna verzija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3834" y="946506"/>
            <a:ext cx="1591741" cy="15917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213834" y="2633100"/>
            <a:ext cx="1608620" cy="16086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901619" y="2628528"/>
            <a:ext cx="1600943" cy="16009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901619" y="4327340"/>
            <a:ext cx="1608620" cy="16086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901619" y="6033829"/>
            <a:ext cx="1608620" cy="16086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1581727" y="4327340"/>
            <a:ext cx="1608619" cy="160861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1581727" y="2645407"/>
            <a:ext cx="1591741" cy="159174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570673" y="4327340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02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C</a:t>
            </a:r>
          </a:p>
          <a:p>
            <a:pPr lvl="1"/>
            <a:endParaRPr lang="es-ES" dirty="0"/>
          </a:p>
          <a:p>
            <a:pPr lvl="1"/>
            <a:r>
              <a:rPr lang="hr-HR" sz="1800"/>
              <a:t>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/>
              <a:t>A</a:t>
            </a:r>
          </a:p>
          <a:p>
            <a:endParaRPr lang="es-ES" sz="1800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B</a:t>
            </a:r>
          </a:p>
          <a:p>
            <a:pPr lvl="1"/>
            <a:endParaRPr lang="es-ES" dirty="0"/>
          </a:p>
          <a:p>
            <a:pPr lvl="1"/>
            <a:r>
              <a:rPr lang="hr-HR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D</a:t>
            </a:r>
          </a:p>
          <a:p>
            <a:pPr lvl="1"/>
            <a:endParaRPr lang="es-ES" dirty="0"/>
          </a:p>
          <a:p>
            <a:pPr lvl="1"/>
            <a:r>
              <a:rPr lang="hr-HR" sz="1800"/>
              <a:t>12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Geografija 300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2600"/>
              <a:t>Koliko zemalja koje nisu članice EU-a pripada schengenskom području?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DE9E937-7965-232A-4D84-B23BB9FFEFA3}"/>
              </a:ext>
            </a:extLst>
          </p:cNvPr>
          <p:cNvSpPr txBox="1">
            <a:spLocks/>
          </p:cNvSpPr>
          <p:nvPr/>
        </p:nvSpPr>
        <p:spPr bwMode="auto">
          <a:xfrm>
            <a:off x="2453187" y="6064340"/>
            <a:ext cx="5319214" cy="56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2000">
                <a:solidFill>
                  <a:srgbClr val="00B050"/>
                </a:solidFill>
                <a:latin typeface="Arial" panose="020B0604020202020204" pitchFamily="34" charset="0"/>
              </a:rPr>
              <a:t>Island, Norveška, Švicarska i Lihtenštajn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32AC9CE1-C1D6-8609-B28D-1B7CA6D49D30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3175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 sz="4800"/>
              <a:t>Glavni grad koje države članice EU-a leži najistočnije?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Geografija 400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4745832" y="4363836"/>
            <a:ext cx="4916914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hr-HR" sz="4800">
                <a:solidFill>
                  <a:srgbClr val="00B050"/>
                </a:solidFill>
              </a:rPr>
              <a:t>Cipra</a:t>
            </a:r>
            <a:r>
              <a:rPr lang="hr-HR">
                <a:solidFill>
                  <a:srgbClr val="00B050"/>
                </a:solidFill>
              </a:rPr>
              <a:t> </a:t>
            </a:r>
            <a:r>
              <a:rPr lang="hr-HR" sz="4000">
                <a:solidFill>
                  <a:srgbClr val="00B050"/>
                </a:solidFill>
              </a:rPr>
              <a:t>(Nikozija)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8BF6D0C-E7DA-E584-8B40-1F85302CDE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3079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/>
              <a:t>A</a:t>
            </a:r>
          </a:p>
          <a:p>
            <a:endParaRPr lang="es-ES" dirty="0"/>
          </a:p>
          <a:p>
            <a:r>
              <a:rPr lang="hr-HR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Europska komisija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hr-HR" sz="3200" dirty="0"/>
              <a:t>Europski parlament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Institucije 100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2800"/>
              <a:t>Koja institucija ima pravo (zakonodavne) inicijative?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8EB7B5B-F175-15DB-11DD-E0CD3D13CA46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411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37794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C</a:t>
            </a:r>
          </a:p>
          <a:p>
            <a:pPr lvl="1"/>
            <a:endParaRPr lang="es-ES" dirty="0"/>
          </a:p>
          <a:p>
            <a:pPr lvl="1"/>
            <a:r>
              <a:rPr lang="hr-HR" sz="1800"/>
              <a:t>Konfederacija regija i gradova Europe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/>
              <a:t>A</a:t>
            </a:r>
          </a:p>
          <a:p>
            <a:endParaRPr lang="es-ES" sz="1800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Europski forum gradova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B</a:t>
            </a:r>
          </a:p>
          <a:p>
            <a:pPr lvl="1"/>
            <a:endParaRPr lang="es-ES" dirty="0"/>
          </a:p>
          <a:p>
            <a:pPr lvl="1"/>
            <a:r>
              <a:rPr lang="hr-HR" sz="1800"/>
              <a:t>Europski odbor regija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D</a:t>
            </a:r>
          </a:p>
          <a:p>
            <a:pPr lvl="1"/>
            <a:endParaRPr lang="es-ES" dirty="0"/>
          </a:p>
          <a:p>
            <a:pPr lvl="1"/>
            <a:r>
              <a:rPr lang="hr-HR" sz="1800"/>
              <a:t>Europski gospodarski i socijalni odbor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Institucije 200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2800"/>
              <a:t>Koja institucija zastupa interese lokalnih vlasti?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C178C5E-FA98-87D1-FF15-201C8DCBC6B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43687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C</a:t>
            </a:r>
          </a:p>
          <a:p>
            <a:pPr lvl="1"/>
            <a:endParaRPr lang="es-ES" dirty="0"/>
          </a:p>
          <a:p>
            <a:pPr lvl="1"/>
            <a:r>
              <a:rPr lang="hr-HR" sz="1800"/>
              <a:t>Odbor za vanjske poslove jedan je od odbora Europskog parlamenta.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/>
              <a:t>A</a:t>
            </a:r>
          </a:p>
          <a:p>
            <a:endParaRPr lang="es-ES" sz="1800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Predsjednik Europskog parlamenta bira se na mandat od četiri godine.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B</a:t>
            </a:r>
          </a:p>
          <a:p>
            <a:pPr lvl="1"/>
            <a:endParaRPr lang="es-ES" dirty="0"/>
          </a:p>
          <a:p>
            <a:pPr lvl="1"/>
            <a:r>
              <a:rPr lang="hr-HR" sz="1800"/>
              <a:t>Najveći klub zastupnika u Europskom parlamentu njemački je klub zastupnika.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D</a:t>
            </a:r>
          </a:p>
          <a:p>
            <a:pPr lvl="1"/>
            <a:endParaRPr lang="es-ES" dirty="0"/>
          </a:p>
          <a:p>
            <a:pPr lvl="1"/>
            <a:r>
              <a:rPr lang="hr-HR" sz="1800"/>
              <a:t>Europski parlament ima 751 člana.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Institucije 300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2800"/>
              <a:t>Koja je od sljedećih tvrdnji točna?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D949258-DD2A-C39B-FA16-631C7D77DFE3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235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 sz="4400" dirty="0"/>
              <a:t>Koje dvije uloge ima voditelj Europske službe za vanjsko djelovanje (ESVD)?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Institucije 400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276141" y="4363836"/>
            <a:ext cx="9281989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hr-HR" sz="2800" dirty="0">
                <a:solidFill>
                  <a:srgbClr val="00B050"/>
                </a:solidFill>
              </a:rPr>
              <a:t>visoki predstavnik EU-a za vanjske poslove i sigurnosnu politiku + potpredsjednik Europske komisije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DC95ED2-C860-DF2E-60E4-45AE5626FEF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26978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/>
              <a:t>A</a:t>
            </a:r>
          </a:p>
          <a:p>
            <a:endParaRPr lang="es-ES" dirty="0"/>
          </a:p>
          <a:p>
            <a:r>
              <a:rPr lang="hr-HR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1 sastav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B</a:t>
            </a:r>
          </a:p>
          <a:p>
            <a:pPr lvl="1"/>
            <a:endParaRPr lang="es-ES" dirty="0"/>
          </a:p>
          <a:p>
            <a:pPr lvl="1"/>
            <a:r>
              <a:rPr lang="hr-HR" sz="3200"/>
              <a:t>10 sastava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Vijeće EU-a 100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2800"/>
              <a:t>Vijeće EU-a ima: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558B8D2-7E33-CDD9-03B6-BFF88E5B817B}"/>
              </a:ext>
            </a:extLst>
          </p:cNvPr>
          <p:cNvSpPr txBox="1">
            <a:spLocks/>
          </p:cNvSpPr>
          <p:nvPr/>
        </p:nvSpPr>
        <p:spPr bwMode="auto">
          <a:xfrm>
            <a:off x="1381113" y="5070690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Saznajte više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4E8A748-BCE0-1CCE-36E2-6F39A1A7D2A8}"/>
              </a:ext>
            </a:extLst>
          </p:cNvPr>
          <p:cNvSpPr txBox="1">
            <a:spLocks/>
          </p:cNvSpPr>
          <p:nvPr/>
        </p:nvSpPr>
        <p:spPr bwMode="auto">
          <a:xfrm>
            <a:off x="7851676" y="507069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95113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205439"/>
            <a:ext cx="10163102" cy="3377676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numCol="2"/>
          <a:lstStyle/>
          <a:p>
            <a:r>
              <a:rPr lang="hr-HR" dirty="0"/>
              <a:t>Vijeće se sastaje u 10 sastava: </a:t>
            </a:r>
          </a:p>
          <a:p>
            <a:pPr lvl="0"/>
            <a:endParaRPr lang="en-US" dirty="0"/>
          </a:p>
          <a:p>
            <a:pPr lvl="0"/>
            <a:r>
              <a:rPr lang="hr-HR" dirty="0"/>
              <a:t>Poljoprivreda i ribarstvo</a:t>
            </a:r>
          </a:p>
          <a:p>
            <a:pPr lvl="0"/>
            <a:r>
              <a:rPr lang="hr-HR" dirty="0"/>
              <a:t>Konkurentnost</a:t>
            </a:r>
          </a:p>
          <a:p>
            <a:pPr lvl="0"/>
            <a:r>
              <a:rPr lang="hr-HR" dirty="0"/>
              <a:t>Ekonomski i financijski poslovi</a:t>
            </a:r>
          </a:p>
          <a:p>
            <a:pPr lvl="0"/>
            <a:r>
              <a:rPr lang="hr-HR" dirty="0"/>
              <a:t>Okoliš</a:t>
            </a:r>
          </a:p>
          <a:p>
            <a:pPr lvl="0"/>
            <a:r>
              <a:rPr lang="hr-HR" dirty="0"/>
              <a:t>Zapošljavanje, socijalna politika, </a:t>
            </a:r>
          </a:p>
          <a:p>
            <a:pPr lvl="0"/>
            <a:r>
              <a:rPr lang="hr-HR" dirty="0"/>
              <a:t>zdravstvo i pitanja potrošača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hr-HR" dirty="0"/>
              <a:t>Obrazovanje, mladi, kultura i sport</a:t>
            </a:r>
          </a:p>
          <a:p>
            <a:pPr lvl="0"/>
            <a:r>
              <a:rPr lang="hr-HR" dirty="0"/>
              <a:t>Vanjski poslovi</a:t>
            </a:r>
          </a:p>
          <a:p>
            <a:pPr lvl="0"/>
            <a:r>
              <a:rPr lang="hr-HR" dirty="0"/>
              <a:t>Opći poslovi</a:t>
            </a:r>
          </a:p>
          <a:p>
            <a:pPr lvl="0"/>
            <a:r>
              <a:rPr lang="hr-HR" dirty="0"/>
              <a:t>Pravosuđe i unutarnji poslovi</a:t>
            </a:r>
          </a:p>
          <a:p>
            <a:r>
              <a:rPr lang="hr-HR" dirty="0"/>
              <a:t>Promet, telekomunikacije i energetika</a:t>
            </a:r>
          </a:p>
          <a:p>
            <a:endParaRPr lang="es-ES" dirty="0"/>
          </a:p>
          <a:p>
            <a:endParaRPr lang="es-ES" sz="32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Vijeće EU-a 100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2800" i="1"/>
              <a:t>Informacije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0D6DFF8-5F4D-BE56-081C-16FE4FBFC2F5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89225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C</a:t>
            </a:r>
          </a:p>
          <a:p>
            <a:pPr lvl="1"/>
            <a:endParaRPr lang="es-ES" dirty="0"/>
          </a:p>
          <a:p>
            <a:pPr lvl="1"/>
            <a:r>
              <a:rPr lang="hr-HR" sz="1800"/>
              <a:t>Revizorski sud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/>
              <a:t>A</a:t>
            </a:r>
          </a:p>
          <a:p>
            <a:endParaRPr lang="es-ES" sz="1800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Coreper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B</a:t>
            </a:r>
          </a:p>
          <a:p>
            <a:pPr lvl="1"/>
            <a:endParaRPr lang="es-ES" dirty="0"/>
          </a:p>
          <a:p>
            <a:pPr lvl="1"/>
            <a:r>
              <a:rPr lang="hr-HR" sz="1800"/>
              <a:t>radne skupine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D</a:t>
            </a:r>
          </a:p>
          <a:p>
            <a:pPr lvl="1"/>
            <a:endParaRPr lang="es-ES" dirty="0"/>
          </a:p>
          <a:p>
            <a:pPr lvl="1"/>
            <a:r>
              <a:rPr lang="hr-HR"/>
              <a:t>rotirajuće predsjedanje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Vijeće EU-a 200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2800"/>
              <a:t>Koji od sljedećih izraza </a:t>
            </a:r>
            <a:r>
              <a:rPr lang="hr-HR" sz="2800" u="sng"/>
              <a:t>nije</a:t>
            </a:r>
            <a:r>
              <a:rPr lang="hr-HR" sz="2800"/>
              <a:t> povezan s Vijećem?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AC3F91F-9514-A8DF-09AC-70891982AD66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54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C</a:t>
            </a:r>
          </a:p>
          <a:p>
            <a:pPr lvl="1"/>
            <a:endParaRPr lang="es-ES" dirty="0"/>
          </a:p>
          <a:p>
            <a:pPr lvl="1"/>
            <a:r>
              <a:rPr lang="hr-HR" sz="1800"/>
              <a:t>donošenje proračuna EU-a, zajedno s Europskim parlamentom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/>
              <a:t>A</a:t>
            </a:r>
          </a:p>
          <a:p>
            <a:endParaRPr lang="es-ES" sz="1800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upravljanje financijskim sredstvima EU-a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B</a:t>
            </a:r>
          </a:p>
          <a:p>
            <a:pPr lvl="1"/>
            <a:endParaRPr lang="es-ES" dirty="0"/>
          </a:p>
          <a:p>
            <a:pPr lvl="1"/>
            <a:r>
              <a:rPr lang="hr-HR" sz="1800"/>
              <a:t>donošenje zakonodavstva EU-a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D</a:t>
            </a:r>
          </a:p>
          <a:p>
            <a:pPr lvl="1"/>
            <a:endParaRPr lang="es-ES" dirty="0"/>
          </a:p>
          <a:p>
            <a:pPr lvl="1"/>
            <a:r>
              <a:rPr lang="hr-HR" sz="1800"/>
              <a:t>koordiniranje politika država članica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Vijeće EU-a 300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2800"/>
              <a:t>Koje od sljedećega </a:t>
            </a:r>
            <a:r>
              <a:rPr lang="hr-HR" sz="2800" u="sng"/>
              <a:t>nije</a:t>
            </a:r>
            <a:r>
              <a:rPr lang="hr-HR" sz="2800"/>
              <a:t> uloga Vijeća?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EE72DF9-17A2-CF4D-5458-0FCA8D0A87F3}"/>
              </a:ext>
            </a:extLst>
          </p:cNvPr>
          <p:cNvSpPr txBox="1">
            <a:spLocks/>
          </p:cNvSpPr>
          <p:nvPr/>
        </p:nvSpPr>
        <p:spPr bwMode="auto">
          <a:xfrm>
            <a:off x="1504206" y="6007605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Saznajte više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69BB9445-B753-3A31-8BC6-B2DCEF3C84F8}"/>
              </a:ext>
            </a:extLst>
          </p:cNvPr>
          <p:cNvSpPr txBox="1">
            <a:spLocks/>
          </p:cNvSpPr>
          <p:nvPr/>
        </p:nvSpPr>
        <p:spPr bwMode="auto">
          <a:xfrm>
            <a:off x="7992011" y="6007605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57068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52032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Upute</a:t>
            </a:r>
            <a:br>
              <a:rPr lang="hr-HR"/>
            </a:br>
            <a:r>
              <a:rPr lang="hr-HR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3F8114-5E1C-374C-E5F4-E0F98528AF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09137" y="1425406"/>
            <a:ext cx="3958060" cy="2217058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7" name="Graphic 6" descr="Cursor with solid fill">
            <a:extLst>
              <a:ext uri="{FF2B5EF4-FFF2-40B4-BE49-F238E27FC236}">
                <a16:creationId xmlns:a16="http://schemas.microsoft.com/office/drawing/2014/main" id="{5B775C5B-2531-DD02-2BBD-05FB91DAE4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74187" y="2363495"/>
            <a:ext cx="101639" cy="10163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3FBA9FBE-D0AE-2FC3-8205-0FAB22933984}"/>
              </a:ext>
            </a:extLst>
          </p:cNvPr>
          <p:cNvSpPr/>
          <p:nvPr/>
        </p:nvSpPr>
        <p:spPr>
          <a:xfrm>
            <a:off x="1219514" y="2296408"/>
            <a:ext cx="240634" cy="134174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34B9D9-7EDB-4D61-8650-29AE7D7D71BD}"/>
              </a:ext>
            </a:extLst>
          </p:cNvPr>
          <p:cNvSpPr txBox="1"/>
          <p:nvPr/>
        </p:nvSpPr>
        <p:spPr>
          <a:xfrm>
            <a:off x="625060" y="1127888"/>
            <a:ext cx="27570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1400" b="1">
                <a:latin typeface="Source Sans 3" panose="020B0303030403020204" pitchFamily="34" charset="0"/>
              </a:rPr>
              <a:t>Kliknite na odabrano pitanje.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7D95B63-9B5A-239B-13A2-71A98F179840}"/>
              </a:ext>
            </a:extLst>
          </p:cNvPr>
          <p:cNvSpPr txBox="1"/>
          <p:nvPr/>
        </p:nvSpPr>
        <p:spPr>
          <a:xfrm>
            <a:off x="5431333" y="1167623"/>
            <a:ext cx="56563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1400" b="1">
                <a:latin typeface="Source Sans 3" panose="020B0303030403020204" pitchFamily="34" charset="0"/>
              </a:rPr>
              <a:t>Nakon što tim odgovori, kliknite za prikaz točnog odgovora.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B0F432E-0BF0-5122-3BF0-B61C61383527}"/>
              </a:ext>
            </a:extLst>
          </p:cNvPr>
          <p:cNvSpPr txBox="1"/>
          <p:nvPr/>
        </p:nvSpPr>
        <p:spPr>
          <a:xfrm>
            <a:off x="2769138" y="4032205"/>
            <a:ext cx="64971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1400" b="1">
                <a:latin typeface="Source Sans 3" panose="020B0303030403020204" pitchFamily="34" charset="0"/>
              </a:rPr>
              <a:t>Kliknite na „Europa Quest” za povratak na tablicu i odabir novog pitanja.</a:t>
            </a:r>
          </a:p>
          <a:p>
            <a:r>
              <a:rPr lang="hr-HR" sz="1400" b="1">
                <a:latin typeface="Source Sans 3" panose="020B0303030403020204" pitchFamily="34" charset="0"/>
              </a:rPr>
              <a:t>Iskorišteno pitanje bit će bijele boje.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A5A732C9-897A-8934-2A05-97B60C1DB6E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98161" y="1893107"/>
            <a:ext cx="2516435" cy="1408516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9C1F3FED-16A2-2A98-153F-C8074C84F07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435587" y="1901859"/>
            <a:ext cx="2515636" cy="1405177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8" name="Graphic 57" descr="Badge outline">
            <a:extLst>
              <a:ext uri="{FF2B5EF4-FFF2-40B4-BE49-F238E27FC236}">
                <a16:creationId xmlns:a16="http://schemas.microsoft.com/office/drawing/2014/main" id="{4F9D154E-D7E8-7344-F0ED-A70D83A15F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81460" y="1727074"/>
            <a:ext cx="299747" cy="299747"/>
          </a:xfrm>
          <a:prstGeom prst="rect">
            <a:avLst/>
          </a:prstGeom>
        </p:spPr>
      </p:pic>
      <p:pic>
        <p:nvPicPr>
          <p:cNvPr id="60" name="Graphic 59" descr="Badge 1 outline">
            <a:extLst>
              <a:ext uri="{FF2B5EF4-FFF2-40B4-BE49-F238E27FC236}">
                <a16:creationId xmlns:a16="http://schemas.microsoft.com/office/drawing/2014/main" id="{2C1FF55F-9E48-AB84-49D2-0AF00317BA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9202" y="1315307"/>
            <a:ext cx="291716" cy="291716"/>
          </a:xfrm>
          <a:prstGeom prst="rect">
            <a:avLst/>
          </a:prstGeom>
        </p:spPr>
      </p:pic>
      <p:grpSp>
        <p:nvGrpSpPr>
          <p:cNvPr id="80" name="Group 79">
            <a:extLst>
              <a:ext uri="{FF2B5EF4-FFF2-40B4-BE49-F238E27FC236}">
                <a16:creationId xmlns:a16="http://schemas.microsoft.com/office/drawing/2014/main" id="{9F3C0087-66A1-0234-922F-C69CF4A6281A}"/>
              </a:ext>
            </a:extLst>
          </p:cNvPr>
          <p:cNvGrpSpPr>
            <a:grpSpLocks noChangeAspect="1"/>
          </p:cNvGrpSpPr>
          <p:nvPr/>
        </p:nvGrpSpPr>
        <p:grpSpPr>
          <a:xfrm>
            <a:off x="6096000" y="4771914"/>
            <a:ext cx="2693485" cy="1507170"/>
            <a:chOff x="8437510" y="4432228"/>
            <a:chExt cx="2755037" cy="1541612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04511739-084B-1553-2CA3-07AB064B5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8437510" y="4432228"/>
              <a:ext cx="2755037" cy="1541612"/>
            </a:xfrm>
            <a:prstGeom prst="rect">
              <a:avLst/>
            </a:prstGeom>
            <a:ln w="6350">
              <a:solidFill>
                <a:schemeClr val="accent6">
                  <a:lumMod val="60000"/>
                  <a:lumOff val="40000"/>
                </a:schemeClr>
              </a:solidFill>
            </a:ln>
          </p:spPr>
        </p:pic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41E8DAF-1E6E-0D62-A249-87C0A9900544}"/>
                </a:ext>
              </a:extLst>
            </p:cNvPr>
            <p:cNvSpPr/>
            <p:nvPr/>
          </p:nvSpPr>
          <p:spPr>
            <a:xfrm>
              <a:off x="8787630" y="5023496"/>
              <a:ext cx="192736" cy="109684"/>
            </a:xfrm>
            <a:prstGeom prst="ellipse">
              <a:avLst/>
            </a:prstGeom>
            <a:no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B682E84-A412-2E7C-A6D1-4390DD70BCB4}"/>
              </a:ext>
            </a:extLst>
          </p:cNvPr>
          <p:cNvGrpSpPr>
            <a:grpSpLocks noChangeAspect="1"/>
          </p:cNvGrpSpPr>
          <p:nvPr/>
        </p:nvGrpSpPr>
        <p:grpSpPr>
          <a:xfrm>
            <a:off x="2688167" y="4616475"/>
            <a:ext cx="2903712" cy="1733956"/>
            <a:chOff x="5286591" y="4506576"/>
            <a:chExt cx="2750625" cy="1642540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56013069-BF8D-5822-5592-5C5D33BB8D84}"/>
                </a:ext>
              </a:extLst>
            </p:cNvPr>
            <p:cNvGrpSpPr/>
            <p:nvPr/>
          </p:nvGrpSpPr>
          <p:grpSpPr>
            <a:xfrm>
              <a:off x="5498161" y="4656450"/>
              <a:ext cx="2539055" cy="1492666"/>
              <a:chOff x="5559856" y="4292253"/>
              <a:chExt cx="3130890" cy="1702767"/>
            </a:xfrm>
          </p:grpSpPr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0BDCD615-BFA1-3DB8-9535-A598180CF1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5559856" y="4292253"/>
                <a:ext cx="3130890" cy="1617886"/>
              </a:xfrm>
              <a:prstGeom prst="rect">
                <a:avLst/>
              </a:prstGeom>
              <a:ln w="6350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</p:pic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D3759229-9081-35DE-0677-9428323453A7}"/>
                  </a:ext>
                </a:extLst>
              </p:cNvPr>
              <p:cNvSpPr/>
              <p:nvPr/>
            </p:nvSpPr>
            <p:spPr>
              <a:xfrm>
                <a:off x="7650296" y="5672036"/>
                <a:ext cx="897231" cy="238102"/>
              </a:xfrm>
              <a:prstGeom prst="ellipse">
                <a:avLst/>
              </a:prstGeom>
              <a:noFill/>
              <a:ln w="2857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pic>
            <p:nvPicPr>
              <p:cNvPr id="70" name="Graphic 69" descr="Cursor with solid fill">
                <a:extLst>
                  <a:ext uri="{FF2B5EF4-FFF2-40B4-BE49-F238E27FC236}">
                    <a16:creationId xmlns:a16="http://schemas.microsoft.com/office/drawing/2014/main" id="{883AED85-B1C6-66D3-DBCA-8541301AFE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8417867" y="5750032"/>
                <a:ext cx="244987" cy="244988"/>
              </a:xfrm>
              <a:prstGeom prst="rect">
                <a:avLst/>
              </a:prstGeom>
            </p:spPr>
          </p:pic>
        </p:grpSp>
        <p:pic>
          <p:nvPicPr>
            <p:cNvPr id="56" name="Graphic 55" descr="Badge 3 outline">
              <a:extLst>
                <a:ext uri="{FF2B5EF4-FFF2-40B4-BE49-F238E27FC236}">
                  <a16:creationId xmlns:a16="http://schemas.microsoft.com/office/drawing/2014/main" id="{14873E1D-66E0-E4EC-88BE-21168B1F5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5286591" y="4506576"/>
              <a:ext cx="299748" cy="2997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92516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910254" y="1976033"/>
            <a:ext cx="6035517" cy="3545536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numCol="1"/>
          <a:lstStyle/>
          <a:p>
            <a:pPr>
              <a:lnSpc>
                <a:spcPct val="150000"/>
              </a:lnSpc>
            </a:pPr>
            <a:r>
              <a:rPr lang="hr-HR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Upravljanje financijskim sredstvima EU-a nije uloga Vijeća.</a:t>
            </a:r>
          </a:p>
          <a:p>
            <a:pPr>
              <a:lnSpc>
                <a:spcPct val="150000"/>
              </a:lnSpc>
            </a:pPr>
            <a:r>
              <a:rPr lang="hr-HR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Komisija, Vijeće i Parlament sudjeluju u utvrđivanju iznosa proračuna i raspodjeli sredstava. </a:t>
            </a:r>
          </a:p>
          <a:p>
            <a:pPr>
              <a:lnSpc>
                <a:spcPct val="150000"/>
              </a:lnSpc>
            </a:pPr>
            <a:r>
              <a:rPr lang="hr-HR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Međutim, za upravljanje proračunom odgovorna je </a:t>
            </a:r>
            <a:r>
              <a:rPr lang="hr-HR" sz="1800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Komisija</a:t>
            </a:r>
            <a:r>
              <a:rPr lang="hr-HR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endParaRPr lang="es-ES" dirty="0"/>
          </a:p>
          <a:p>
            <a:endParaRPr lang="es-ES" sz="32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Vijeće EU-a 300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2800" i="1"/>
              <a:t>Informacije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291C0A2-6DEB-FED4-9B6F-AABE60128EB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806880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hr-HR" sz="1800" dirty="0"/>
          </a:p>
          <a:p>
            <a:r>
              <a:rPr lang="hr-HR" sz="4400" dirty="0"/>
              <a:t>Koji je glavni sustav glasovanja u Vijeću?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 dirty="0"/>
              <a:t>Vijeće EU-a 400</a:t>
            </a:r>
          </a:p>
          <a:p>
            <a:pPr>
              <a:lnSpc>
                <a:spcPts val="3000"/>
              </a:lnSpc>
            </a:pPr>
            <a:r>
              <a:rPr lang="hr-HR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A4D45E4-BFC0-61D5-5B89-4E48F5269432}"/>
              </a:ext>
            </a:extLst>
          </p:cNvPr>
          <p:cNvSpPr txBox="1"/>
          <p:nvPr/>
        </p:nvSpPr>
        <p:spPr>
          <a:xfrm>
            <a:off x="1133568" y="1530325"/>
            <a:ext cx="7038364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hr-HR" sz="3200" b="1" dirty="0">
                <a:solidFill>
                  <a:srgbClr val="1C45EF"/>
                </a:solidFill>
                <a:latin typeface="Arial" charset="0"/>
                <a:ea typeface="Arial" charset="0"/>
                <a:cs typeface="Arial" charset="0"/>
              </a:rPr>
              <a:t>U većini se slučajeva primjenjuje</a:t>
            </a:r>
            <a:br>
              <a:rPr lang="hr-HR" sz="3200" b="1" dirty="0">
                <a:solidFill>
                  <a:srgbClr val="1C45EF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hr-HR" sz="3200" b="1" dirty="0">
                <a:solidFill>
                  <a:srgbClr val="1C45EF"/>
                </a:solidFill>
                <a:latin typeface="Arial" charset="0"/>
                <a:ea typeface="Arial" charset="0"/>
                <a:cs typeface="Arial" charset="0"/>
              </a:rPr>
              <a:t>glasovanje kvalificiranom većinom: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11172DE1-B603-F719-B6B6-B95453D289AE}"/>
              </a:ext>
            </a:extLst>
          </p:cNvPr>
          <p:cNvSpPr txBox="1">
            <a:spLocks/>
          </p:cNvSpPr>
          <p:nvPr/>
        </p:nvSpPr>
        <p:spPr bwMode="auto">
          <a:xfrm>
            <a:off x="7992011" y="57679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4EB90BB-AC5E-8286-5818-115797146643}"/>
              </a:ext>
            </a:extLst>
          </p:cNvPr>
          <p:cNvGrpSpPr/>
          <p:nvPr/>
        </p:nvGrpSpPr>
        <p:grpSpPr>
          <a:xfrm>
            <a:off x="1501997" y="3555064"/>
            <a:ext cx="6097554" cy="2111091"/>
            <a:chOff x="3107501" y="2204099"/>
            <a:chExt cx="6097554" cy="211109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97CBDBB-897D-E5DD-E99B-309A1C8DC809}"/>
                </a:ext>
              </a:extLst>
            </p:cNvPr>
            <p:cNvSpPr txBox="1"/>
            <p:nvPr/>
          </p:nvSpPr>
          <p:spPr>
            <a:xfrm>
              <a:off x="3107501" y="2204099"/>
              <a:ext cx="609755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hr-HR" b="1" dirty="0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Za postizanje kvalificirane većine moraju biti ispunjeni sljedeći uvjeti: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DA2B8D9-3575-B6B0-DD36-F5DE344E77DF}"/>
                </a:ext>
              </a:extLst>
            </p:cNvPr>
            <p:cNvGrpSpPr/>
            <p:nvPr/>
          </p:nvGrpSpPr>
          <p:grpSpPr>
            <a:xfrm>
              <a:off x="6631136" y="2909756"/>
              <a:ext cx="659235" cy="671119"/>
              <a:chOff x="4446165" y="2969703"/>
              <a:chExt cx="659235" cy="671119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585A06F7-C45E-84F5-C170-9E4F985859A9}"/>
                  </a:ext>
                </a:extLst>
              </p:cNvPr>
              <p:cNvSpPr/>
              <p:nvPr/>
            </p:nvSpPr>
            <p:spPr>
              <a:xfrm>
                <a:off x="4446165" y="2969703"/>
                <a:ext cx="659235" cy="671119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pic>
            <p:nvPicPr>
              <p:cNvPr id="23" name="Graphic 22" descr="Users outline">
                <a:extLst>
                  <a:ext uri="{FF2B5EF4-FFF2-40B4-BE49-F238E27FC236}">
                    <a16:creationId xmlns:a16="http://schemas.microsoft.com/office/drawing/2014/main" id="{919B4B1B-C9D4-D9F5-BE51-FD94D51289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547182" y="3000339"/>
                <a:ext cx="457200" cy="457200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ECBCB2F-6F4E-CA33-9BD3-EA9F01F983CD}"/>
                  </a:ext>
                </a:extLst>
              </p:cNvPr>
              <p:cNvSpPr txBox="1"/>
              <p:nvPr/>
            </p:nvSpPr>
            <p:spPr>
              <a:xfrm>
                <a:off x="4487651" y="3320398"/>
                <a:ext cx="576261" cy="276225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Autofit/>
              </a:bodyPr>
              <a:lstStyle/>
              <a:p>
                <a:pPr algn="ctr"/>
                <a:r>
                  <a:rPr lang="hr-HR" sz="1200" b="1">
                    <a:solidFill>
                      <a:schemeClr val="tx2"/>
                    </a:solidFill>
                    <a:latin typeface="Source Sans 3 Semibold" panose="020B0303030403020204" pitchFamily="34" charset="0"/>
                  </a:rPr>
                  <a:t>65 %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F1125A2-E08D-5DA8-06EE-E63FC54A0E5F}"/>
                </a:ext>
              </a:extLst>
            </p:cNvPr>
            <p:cNvGrpSpPr/>
            <p:nvPr/>
          </p:nvGrpSpPr>
          <p:grpSpPr>
            <a:xfrm>
              <a:off x="4901630" y="2909756"/>
              <a:ext cx="659235" cy="671119"/>
              <a:chOff x="5025356" y="2894621"/>
              <a:chExt cx="659235" cy="671119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129511A-F46B-3965-3694-3352C9FD2FAD}"/>
                  </a:ext>
                </a:extLst>
              </p:cNvPr>
              <p:cNvSpPr/>
              <p:nvPr/>
            </p:nvSpPr>
            <p:spPr>
              <a:xfrm>
                <a:off x="5025356" y="2894621"/>
                <a:ext cx="659235" cy="671119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4037682-C628-D8E3-7A32-21D2D99B3C2E}"/>
                  </a:ext>
                </a:extLst>
              </p:cNvPr>
              <p:cNvSpPr txBox="1"/>
              <p:nvPr/>
            </p:nvSpPr>
            <p:spPr>
              <a:xfrm>
                <a:off x="5108330" y="3230180"/>
                <a:ext cx="576261" cy="276225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Autofit/>
              </a:bodyPr>
              <a:lstStyle/>
              <a:p>
                <a:pPr algn="ctr"/>
                <a:r>
                  <a:rPr lang="hr-HR" sz="1200" b="1">
                    <a:solidFill>
                      <a:schemeClr val="tx2"/>
                    </a:solidFill>
                    <a:latin typeface="Source Sans 3 Semibold" panose="020B0303030403020204" pitchFamily="34" charset="0"/>
                  </a:rPr>
                  <a:t>55 %</a:t>
                </a:r>
              </a:p>
            </p:txBody>
          </p:sp>
          <p:pic>
            <p:nvPicPr>
              <p:cNvPr id="20" name="Graphic 19" descr="Flag outline">
                <a:extLst>
                  <a:ext uri="{FF2B5EF4-FFF2-40B4-BE49-F238E27FC236}">
                    <a16:creationId xmlns:a16="http://schemas.microsoft.com/office/drawing/2014/main" id="{F6621776-909D-6573-C682-9C9158E5F1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066842" y="3002356"/>
                <a:ext cx="501650" cy="501650"/>
              </a:xfrm>
              <a:prstGeom prst="rect">
                <a:avLst/>
              </a:prstGeom>
            </p:spPr>
          </p:pic>
          <p:pic>
            <p:nvPicPr>
              <p:cNvPr id="21" name="Graphic 20" descr="Flag outline">
                <a:extLst>
                  <a:ext uri="{FF2B5EF4-FFF2-40B4-BE49-F238E27FC236}">
                    <a16:creationId xmlns:a16="http://schemas.microsoft.com/office/drawing/2014/main" id="{3414FCBF-B0AE-276A-DA53-48F7BBB4CF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120817" y="2958157"/>
                <a:ext cx="501650" cy="501650"/>
              </a:xfrm>
              <a:prstGeom prst="rect">
                <a:avLst/>
              </a:prstGeom>
            </p:spPr>
          </p:pic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07E31CE-E3FA-9F66-972A-EF9208F417D4}"/>
                </a:ext>
              </a:extLst>
            </p:cNvPr>
            <p:cNvSpPr txBox="1"/>
            <p:nvPr/>
          </p:nvSpPr>
          <p:spPr>
            <a:xfrm>
              <a:off x="4414707" y="3668859"/>
              <a:ext cx="155846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hr-HR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država</a:t>
              </a:r>
              <a:br>
                <a:rPr lang="hr-HR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</a:br>
              <a:r>
                <a:rPr lang="hr-HR">
                  <a:solidFill>
                    <a:schemeClr val="tx2"/>
                  </a:solidFill>
                  <a:latin typeface="Source Sans 3 Medium"/>
                </a:rPr>
                <a:t>mora glasovati „za”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571F927-155D-C61E-6F2E-D4321BB265F9}"/>
                </a:ext>
              </a:extLst>
            </p:cNvPr>
            <p:cNvSpPr txBox="1"/>
            <p:nvPr/>
          </p:nvSpPr>
          <p:spPr>
            <a:xfrm>
              <a:off x="6027198" y="3658093"/>
              <a:ext cx="23512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hr-HR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stanovništva EU-a</a:t>
              </a:r>
              <a:br>
                <a:rPr lang="hr-HR">
                  <a:solidFill>
                    <a:schemeClr val="tx2"/>
                  </a:solidFill>
                </a:rPr>
              </a:br>
              <a:r>
                <a:rPr lang="hr-HR">
                  <a:solidFill>
                    <a:schemeClr val="tx2"/>
                  </a:solidFill>
                </a:rPr>
                <a:t>mora biti zastupljeno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9969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/>
              <a:t>A</a:t>
            </a:r>
          </a:p>
          <a:p>
            <a:endParaRPr lang="es-ES" dirty="0"/>
          </a:p>
          <a:p>
            <a:r>
              <a:rPr lang="hr-HR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Točno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B</a:t>
            </a:r>
          </a:p>
          <a:p>
            <a:pPr lvl="1"/>
            <a:endParaRPr lang="es-ES" dirty="0"/>
          </a:p>
          <a:p>
            <a:pPr lvl="1"/>
            <a:r>
              <a:rPr lang="hr-HR" sz="3200"/>
              <a:t>Netočno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Europsko vijeće 100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2800"/>
              <a:t>Mandat predsjednika Europskog vijeća traje godinu dana.</a:t>
            </a:r>
          </a:p>
          <a:p>
            <a:endParaRPr lang="en-GB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138FF4D-496B-FC5D-62A3-D437F74E61CE}"/>
              </a:ext>
            </a:extLst>
          </p:cNvPr>
          <p:cNvSpPr txBox="1"/>
          <p:nvPr/>
        </p:nvSpPr>
        <p:spPr>
          <a:xfrm>
            <a:off x="6797121" y="4223273"/>
            <a:ext cx="4154101" cy="676275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hr-HR" sz="2400" b="1">
                <a:solidFill>
                  <a:schemeClr val="accent6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2,5 godine, može se jednom produljiti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69108C1-4F26-9A63-CA3B-DA28D0CC8CA6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72650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C</a:t>
            </a:r>
          </a:p>
          <a:p>
            <a:pPr lvl="1"/>
            <a:endParaRPr lang="es-ES" dirty="0"/>
          </a:p>
          <a:p>
            <a:pPr lvl="1"/>
            <a:r>
              <a:rPr lang="hr-HR" sz="1800"/>
              <a:t>Europsko vijeće sastaje se jednom mjesečno.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/>
              <a:t>A</a:t>
            </a:r>
          </a:p>
          <a:p>
            <a:endParaRPr lang="es-ES" sz="1800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Europsko vijeće određuje opće političko usmjerenje i prioritete EU-a.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B</a:t>
            </a:r>
          </a:p>
          <a:p>
            <a:pPr lvl="1"/>
            <a:endParaRPr lang="es-ES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Europsko vijeće nema zakonodavnu funkciju.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D</a:t>
            </a:r>
          </a:p>
          <a:p>
            <a:pPr lvl="1"/>
            <a:endParaRPr lang="es-ES" dirty="0"/>
          </a:p>
          <a:p>
            <a:pPr lvl="1"/>
            <a:r>
              <a:rPr lang="hr-HR"/>
              <a:t>Europsko vijeće sastoji se od 27 šefova država ili vlada, predsjednika Europskog vijeća i predsjednika Europske komisije.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Europsko vijeće 200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2800"/>
              <a:t>Koja od sljedećih tvrdnji </a:t>
            </a:r>
            <a:r>
              <a:rPr lang="hr-HR" sz="2800" u="sng"/>
              <a:t>nije</a:t>
            </a:r>
            <a:r>
              <a:rPr lang="hr-HR" sz="2800"/>
              <a:t> točna?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3265AF8-8653-B69D-79B2-0FCC58EDB4E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4742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C</a:t>
            </a:r>
          </a:p>
          <a:p>
            <a:pPr lvl="1"/>
            <a:endParaRPr lang="es-ES" dirty="0"/>
          </a:p>
          <a:p>
            <a:pPr lvl="1"/>
            <a:r>
              <a:rPr lang="hr-HR"/>
              <a:t>Nakon svakog sastanka Europskog vijeća o njemu izvješćuje Europski parlament.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/>
              <a:t>A</a:t>
            </a:r>
          </a:p>
          <a:p>
            <a:endParaRPr lang="es-ES" sz="1800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Predsjeda sastancima Europskog vijeća.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B</a:t>
            </a:r>
          </a:p>
          <a:p>
            <a:pPr lvl="1"/>
            <a:endParaRPr lang="es-ES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Ima odlučujući glas ako se ne može postići dogovor.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D</a:t>
            </a:r>
          </a:p>
          <a:p>
            <a:pPr lvl="1"/>
            <a:endParaRPr lang="es-ES" dirty="0"/>
          </a:p>
          <a:p>
            <a:pPr lvl="1"/>
            <a:r>
              <a:rPr lang="hr-HR"/>
              <a:t>Predstavlja EU u vanjskim odnosima.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406463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Europsko vijeće 300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2400"/>
              <a:t>Koja tvrdnja o predsjedniku Europskog vijeća </a:t>
            </a:r>
            <a:r>
              <a:rPr lang="hr-HR" sz="2400" u="sng"/>
              <a:t>nije</a:t>
            </a:r>
            <a:r>
              <a:rPr lang="hr-HR" sz="2400"/>
              <a:t> točna?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DDEE963-2425-54EB-AD34-4C70FA1D04E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6586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 sz="4000"/>
              <a:t>Koja je razlika između Europskog vijeća i Vijeća Europe?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Europsko vijeće 400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7823319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hr-HR" sz="2800">
                <a:solidFill>
                  <a:srgbClr val="00B050"/>
                </a:solidFill>
              </a:rPr>
              <a:t>Vijeće Europe zasebna je međuvladina organizacija s 46 država članica. Sjedište joj je u Strasbourgu, a bavi se ljudskim pravima. 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6E9D3D1-84C5-FECE-9B84-2A4F3DEEEA2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895471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/>
              <a:t>A</a:t>
            </a:r>
          </a:p>
          <a:p>
            <a:endParaRPr lang="es-ES" dirty="0"/>
          </a:p>
          <a:p>
            <a:r>
              <a:rPr lang="hr-HR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Točno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B</a:t>
            </a:r>
          </a:p>
          <a:p>
            <a:pPr lvl="1"/>
            <a:endParaRPr lang="es-ES" dirty="0"/>
          </a:p>
          <a:p>
            <a:pPr lvl="1"/>
            <a:r>
              <a:rPr lang="hr-HR" sz="3200"/>
              <a:t>Netočno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Građani 100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2800"/>
              <a:t>Svi građani država članica EU-a automatski su i građani EU-a.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E68F9C7-F487-4556-5E45-CD48D47431A1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75078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C</a:t>
            </a:r>
          </a:p>
          <a:p>
            <a:pPr lvl="1"/>
            <a:endParaRPr lang="es-ES" dirty="0"/>
          </a:p>
          <a:p>
            <a:pPr lvl="1"/>
            <a:r>
              <a:rPr lang="hr-HR" sz="1800"/>
              <a:t>Građani EU-a mogu putovati unutar EU-a samo s nacionalnom osobnom iskaznicom.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/>
              <a:t>A</a:t>
            </a:r>
          </a:p>
          <a:p>
            <a:endParaRPr lang="es-ES" sz="1800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Građani EU-a koji žive u drugoj državi članici EU-a imaju diplomatski imunitet.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B</a:t>
            </a:r>
          </a:p>
          <a:p>
            <a:pPr lvl="1"/>
            <a:endParaRPr lang="es-ES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Građani EU-a mogu putovati u bilo koju zemlju svijeta bez vize.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D</a:t>
            </a:r>
          </a:p>
          <a:p>
            <a:pPr lvl="1"/>
            <a:endParaRPr lang="es-ES" dirty="0"/>
          </a:p>
          <a:p>
            <a:pPr lvl="1"/>
            <a:r>
              <a:rPr lang="hr-HR"/>
              <a:t>Građani EU-a imaju pravo na besplatno visoko obrazovanje u svim državama članicama EU-a.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Građani 200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2800"/>
              <a:t>Koja je od sljedećih tvrdnji točna?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0D50BF6-5C96-C75E-5D62-B7EFD09696B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3448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C</a:t>
            </a:r>
          </a:p>
          <a:p>
            <a:pPr lvl="1"/>
            <a:endParaRPr lang="es-ES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Kao građani EU-a možete raditi u bilo kojoj državi članici EU-a.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/>
              <a:t>A</a:t>
            </a:r>
          </a:p>
          <a:p>
            <a:endParaRPr lang="es-ES" sz="1800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Kao građani EU-a možete živjeti u bilo kojoj državi članici EU-a.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B</a:t>
            </a:r>
          </a:p>
          <a:p>
            <a:pPr lvl="1"/>
            <a:endParaRPr lang="es-ES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Kao građani EU-a možete se kandidirati na nacionalnim izborima u bilo kojoj državi članici EU-a.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D</a:t>
            </a:r>
          </a:p>
          <a:p>
            <a:pPr lvl="1"/>
            <a:endParaRPr lang="es-ES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Kao građani EU-a možete se kandidirati na lokalnim izborima u bilo kojoj državi članici EU-a.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Građani 300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2800"/>
              <a:t>Koja od sljedećih tvrdnji </a:t>
            </a:r>
            <a:r>
              <a:rPr lang="hr-HR" sz="2800" u="sng"/>
              <a:t>nije</a:t>
            </a:r>
            <a:r>
              <a:rPr lang="hr-HR" sz="2800"/>
              <a:t> točna?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6AAB2B8-2A97-A7BD-B4C3-DF13B988D61C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99814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hr-HR" sz="4000"/>
              <a:t>Što je europska građanska inicijativa?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Građani 400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7823319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sz="2400">
                <a:solidFill>
                  <a:srgbClr val="00B050"/>
                </a:solidFill>
                <a:latin typeface="Open Sans" panose="020B0606030504020204" pitchFamily="34" charset="0"/>
              </a:rPr>
              <a:t>pokrenuta je 2012.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sz="2400">
                <a:solidFill>
                  <a:srgbClr val="00B050"/>
                </a:solidFill>
                <a:latin typeface="Open Sans" panose="020B0606030504020204" pitchFamily="34" charset="0"/>
              </a:rPr>
              <a:t>omogućuje građanima EU-a da sudjeluju u oblikovanju politika EU-a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sz="2400">
                <a:solidFill>
                  <a:srgbClr val="00B050"/>
                </a:solidFill>
                <a:latin typeface="Open Sans" panose="020B0606030504020204" pitchFamily="34" charset="0"/>
              </a:rPr>
              <a:t>pokreće je najmanje sedam građana EU-a koji žive u sedam različitih država članica EU-a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sz="2400">
                <a:solidFill>
                  <a:srgbClr val="00B050"/>
                </a:solidFill>
                <a:latin typeface="Open Sans" panose="020B0606030504020204" pitchFamily="34" charset="0"/>
              </a:rPr>
              <a:t>potrebno je milijun potpisa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D27F889-7516-5CD4-5EB1-CFD59EA0650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8858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4">
            <a:extLst>
              <a:ext uri="{FF2B5EF4-FFF2-40B4-BE49-F238E27FC236}">
                <a16:creationId xmlns:a16="http://schemas.microsoft.com/office/drawing/2014/main" id="{20676E03-9BF0-09D3-0BB1-A52FD2603E31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568803" y="273503"/>
            <a:ext cx="7645032" cy="718658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44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Europa Quest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45CFE1-9845-7578-0F62-34B5ACEF9790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14">
            <a:extLst>
              <a:ext uri="{FF2B5EF4-FFF2-40B4-BE49-F238E27FC236}">
                <a16:creationId xmlns:a16="http://schemas.microsoft.com/office/drawing/2014/main" id="{F34A0524-2C04-34E6-5A72-B6221F413E3F}"/>
              </a:ext>
            </a:extLst>
          </p:cNvPr>
          <p:cNvSpPr txBox="1">
            <a:spLocks/>
          </p:cNvSpPr>
          <p:nvPr/>
        </p:nvSpPr>
        <p:spPr>
          <a:xfrm>
            <a:off x="555494" y="960788"/>
            <a:ext cx="7645032" cy="71865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hr-HR">
                <a:solidFill>
                  <a:schemeClr val="accent2"/>
                </a:solidFill>
              </a:rPr>
              <a:t>⸺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01ECA9B-F39A-CBB0-BB81-93AC848183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8135762"/>
              </p:ext>
            </p:extLst>
          </p:nvPr>
        </p:nvGraphicFramePr>
        <p:xfrm>
          <a:off x="466724" y="2030819"/>
          <a:ext cx="8794236" cy="1605666"/>
        </p:xfrm>
        <a:graphic>
          <a:graphicData uri="http://schemas.openxmlformats.org/drawingml/2006/table">
            <a:tbl>
              <a:tblPr firstRow="1" firstCol="1" lastCol="1" bandRow="1" bandCol="1">
                <a:tableStyleId>{16D9F66E-5EB9-4882-86FB-DCBF35E3C3E4}</a:tableStyleId>
              </a:tblPr>
              <a:tblGrid>
                <a:gridCol w="1465706">
                  <a:extLst>
                    <a:ext uri="{9D8B030D-6E8A-4147-A177-3AD203B41FA5}">
                      <a16:colId xmlns:a16="http://schemas.microsoft.com/office/drawing/2014/main" val="1696146322"/>
                    </a:ext>
                  </a:extLst>
                </a:gridCol>
                <a:gridCol w="1465706">
                  <a:extLst>
                    <a:ext uri="{9D8B030D-6E8A-4147-A177-3AD203B41FA5}">
                      <a16:colId xmlns:a16="http://schemas.microsoft.com/office/drawing/2014/main" val="1059778183"/>
                    </a:ext>
                  </a:extLst>
                </a:gridCol>
                <a:gridCol w="1604687">
                  <a:extLst>
                    <a:ext uri="{9D8B030D-6E8A-4147-A177-3AD203B41FA5}">
                      <a16:colId xmlns:a16="http://schemas.microsoft.com/office/drawing/2014/main" val="210134769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1160319965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428984256"/>
                    </a:ext>
                  </a:extLst>
                </a:gridCol>
                <a:gridCol w="1286337">
                  <a:extLst>
                    <a:ext uri="{9D8B030D-6E8A-4147-A177-3AD203B41FA5}">
                      <a16:colId xmlns:a16="http://schemas.microsoft.com/office/drawing/2014/main" val="3949347340"/>
                    </a:ext>
                  </a:extLst>
                </a:gridCol>
              </a:tblGrid>
              <a:tr h="53522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r-HR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POVIJEST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r-HR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GEOGRAFIJA 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r-HR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INSTITUCIJE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r-HR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VIJEĆE EU-a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r-HR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EUROPSKO VIJEĆE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r-HR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GRAĐANI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622303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r-HR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r-HR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r-HR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r-HR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r-HR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r-HR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26289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r-HR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9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r-HR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0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r-HR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1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r-HR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2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r-HR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3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r-HR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4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381525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r-HR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5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r-HR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6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r-HR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7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r-HR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8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r-HR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9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r-HR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0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1564195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r-HR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1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r-HR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2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r-HR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3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r-HR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4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r-HR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5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r-HR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6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9647559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CCD4E8E-34FC-8609-D40B-025A724AE2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3645645"/>
              </p:ext>
            </p:extLst>
          </p:nvPr>
        </p:nvGraphicFramePr>
        <p:xfrm>
          <a:off x="466722" y="3951466"/>
          <a:ext cx="8897087" cy="1605666"/>
        </p:xfrm>
        <a:graphic>
          <a:graphicData uri="http://schemas.openxmlformats.org/drawingml/2006/table">
            <a:tbl>
              <a:tblPr firstRow="1" firstCol="1" lastCol="1" bandRow="1" bandCol="1">
                <a:tableStyleId>{16D9F66E-5EB9-4882-86FB-DCBF35E3C3E4}</a:tableStyleId>
              </a:tblPr>
              <a:tblGrid>
                <a:gridCol w="1362078">
                  <a:extLst>
                    <a:ext uri="{9D8B030D-6E8A-4147-A177-3AD203B41FA5}">
                      <a16:colId xmlns:a16="http://schemas.microsoft.com/office/drawing/2014/main" val="1481001424"/>
                    </a:ext>
                  </a:extLst>
                </a:gridCol>
                <a:gridCol w="1266092">
                  <a:extLst>
                    <a:ext uri="{9D8B030D-6E8A-4147-A177-3AD203B41FA5}">
                      <a16:colId xmlns:a16="http://schemas.microsoft.com/office/drawing/2014/main" val="1506110963"/>
                    </a:ext>
                  </a:extLst>
                </a:gridCol>
                <a:gridCol w="1547446">
                  <a:extLst>
                    <a:ext uri="{9D8B030D-6E8A-4147-A177-3AD203B41FA5}">
                      <a16:colId xmlns:a16="http://schemas.microsoft.com/office/drawing/2014/main" val="1120485638"/>
                    </a:ext>
                  </a:extLst>
                </a:gridCol>
                <a:gridCol w="1688124">
                  <a:extLst>
                    <a:ext uri="{9D8B030D-6E8A-4147-A177-3AD203B41FA5}">
                      <a16:colId xmlns:a16="http://schemas.microsoft.com/office/drawing/2014/main" val="1736543348"/>
                    </a:ext>
                  </a:extLst>
                </a:gridCol>
                <a:gridCol w="1668026">
                  <a:extLst>
                    <a:ext uri="{9D8B030D-6E8A-4147-A177-3AD203B41FA5}">
                      <a16:colId xmlns:a16="http://schemas.microsoft.com/office/drawing/2014/main" val="3909896527"/>
                    </a:ext>
                  </a:extLst>
                </a:gridCol>
                <a:gridCol w="1365321">
                  <a:extLst>
                    <a:ext uri="{9D8B030D-6E8A-4147-A177-3AD203B41FA5}">
                      <a16:colId xmlns:a16="http://schemas.microsoft.com/office/drawing/2014/main" val="3041833845"/>
                    </a:ext>
                  </a:extLst>
                </a:gridCol>
              </a:tblGrid>
              <a:tr h="5352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b="1" u="sng" kern="1200">
                          <a:solidFill>
                            <a:schemeClr val="dk1"/>
                          </a:solidFill>
                          <a:effectLst/>
                        </a:rPr>
                        <a:t>DONOŠENJE ODLUKA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b="1" u="sng" kern="1200">
                          <a:solidFill>
                            <a:schemeClr val="dk1"/>
                          </a:solidFill>
                          <a:effectLst/>
                        </a:rPr>
                        <a:t>?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b="1" u="sng" kern="1200">
                          <a:solidFill>
                            <a:schemeClr val="dk1"/>
                          </a:solidFill>
                          <a:effectLst/>
                        </a:rPr>
                        <a:t>DRŽAVE ČLANICE EU-a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b="1" u="sng" kern="1200">
                          <a:solidFill>
                            <a:schemeClr val="dk1"/>
                          </a:solidFill>
                          <a:effectLst/>
                        </a:rPr>
                        <a:t>PROŠIRENJE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b="1" u="sng" kern="1200">
                          <a:solidFill>
                            <a:schemeClr val="dk1"/>
                          </a:solidFill>
                          <a:effectLst/>
                        </a:rPr>
                        <a:t>PREDSJEDANJE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b="1" u="sng" kern="1200">
                          <a:solidFill>
                            <a:schemeClr val="dk1"/>
                          </a:solidFill>
                          <a:effectLst/>
                        </a:rPr>
                        <a:t>JEZICI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233020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7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8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9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0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1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2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27167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3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4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5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6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7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8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95939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9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0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1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2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3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4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80584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5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6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7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8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9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50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98665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1718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/>
              <a:t>A</a:t>
            </a:r>
          </a:p>
          <a:p>
            <a:endParaRPr lang="es-ES" sz="1200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Sud Europske unije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B</a:t>
            </a:r>
          </a:p>
          <a:p>
            <a:pPr lvl="1"/>
            <a:endParaRPr lang="es-ES" dirty="0"/>
          </a:p>
          <a:p>
            <a:pPr lvl="1"/>
            <a:r>
              <a:rPr lang="hr-HR"/>
              <a:t>Europski gospodarski i socijalni odbor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Donošenje odluka 100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2800"/>
              <a:t>Koje od navedenoga nije institucija EU-a, nego savjetodavno tijelo?</a:t>
            </a:r>
          </a:p>
          <a:p>
            <a:endParaRPr lang="en-GB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37C4E4B-108A-472D-46B7-AA6CB2F50BF5}"/>
              </a:ext>
            </a:extLst>
          </p:cNvPr>
          <p:cNvSpPr txBox="1">
            <a:spLocks/>
          </p:cNvSpPr>
          <p:nvPr/>
        </p:nvSpPr>
        <p:spPr bwMode="auto">
          <a:xfrm>
            <a:off x="1381113" y="5196316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Saznajte više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6224002A-B019-7323-EA61-998A0023857F}"/>
              </a:ext>
            </a:extLst>
          </p:cNvPr>
          <p:cNvSpPr txBox="1">
            <a:spLocks/>
          </p:cNvSpPr>
          <p:nvPr/>
        </p:nvSpPr>
        <p:spPr bwMode="auto">
          <a:xfrm>
            <a:off x="7851676" y="5196315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6243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083278"/>
            <a:ext cx="5233549" cy="3409381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hr-HR" sz="180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Europski gospodarski i socijalni odbor savjetodavno je tijelo EU-a koje čine predstavnici organizacija radnika, organizacija poslodavaca i drugih interesnih skupina. </a:t>
            </a:r>
          </a:p>
          <a:p>
            <a:pPr>
              <a:lnSpc>
                <a:spcPct val="150000"/>
              </a:lnSpc>
            </a:pPr>
            <a:r>
              <a:rPr lang="hr-HR" sz="180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Europskoj komisiji, Vijeću EU-a i Europskom parlamentu daje mišljenja o pitanjima povezanima s EU-om.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Donošenje odluka 100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2800" i="1"/>
              <a:t>Informacije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BC6E06C-58FB-1671-A335-289DE9701723}"/>
              </a:ext>
            </a:extLst>
          </p:cNvPr>
          <p:cNvSpPr txBox="1">
            <a:spLocks/>
          </p:cNvSpPr>
          <p:nvPr/>
        </p:nvSpPr>
        <p:spPr>
          <a:xfrm>
            <a:off x="6254262" y="2083278"/>
            <a:ext cx="4874300" cy="3406949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hr-HR" sz="180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Sud Europske unije osigurava da se pri tumačenju i primjeni Ugovorâ poštuje pravo.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A0E8798-190F-13D4-7AB7-FC3BC4A50B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27563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C</a:t>
            </a:r>
          </a:p>
          <a:p>
            <a:pPr lvl="1"/>
            <a:endParaRPr lang="es-ES" dirty="0"/>
          </a:p>
          <a:p>
            <a:pPr lvl="1"/>
            <a:r>
              <a:rPr lang="hr-HR" sz="1800"/>
              <a:t>Vijeće Europe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/>
              <a:t>A</a:t>
            </a:r>
          </a:p>
          <a:p>
            <a:endParaRPr lang="es-ES" sz="1800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Vijeće Europske unije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B</a:t>
            </a:r>
          </a:p>
          <a:p>
            <a:pPr lvl="1"/>
            <a:endParaRPr lang="es-ES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Europska komisija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D</a:t>
            </a:r>
          </a:p>
          <a:p>
            <a:pPr lvl="1"/>
            <a:endParaRPr lang="es-ES" dirty="0"/>
          </a:p>
          <a:p>
            <a:pPr lvl="1"/>
            <a:r>
              <a:rPr lang="hr-HR"/>
              <a:t>Europski parlament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Donošenje odluka 200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2400"/>
              <a:t>Koja od navedenih institucija ne sudjeluje u postupku donošenja odluka EU-a?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407A627-E87B-B417-5FDF-DE80D31D4DF7}"/>
              </a:ext>
            </a:extLst>
          </p:cNvPr>
          <p:cNvSpPr txBox="1">
            <a:spLocks/>
          </p:cNvSpPr>
          <p:nvPr/>
        </p:nvSpPr>
        <p:spPr bwMode="auto">
          <a:xfrm>
            <a:off x="1512997" y="6010076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Saznajte više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289D5F8-991F-6AC9-BEC4-1FB6BA204BAF}"/>
              </a:ext>
            </a:extLst>
          </p:cNvPr>
          <p:cNvSpPr txBox="1">
            <a:spLocks/>
          </p:cNvSpPr>
          <p:nvPr/>
        </p:nvSpPr>
        <p:spPr bwMode="auto">
          <a:xfrm>
            <a:off x="7992011" y="6010076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5275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2827" y="2075937"/>
            <a:ext cx="5233549" cy="41253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hr-HR" sz="180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Vijeće Europske unije, Europski parlament i Europska komisija imaju ključne uloge u postupku donošenja odluka EU-a, dok Vijeće Europe nije povezano s Europskom unijom. </a:t>
            </a:r>
          </a:p>
          <a:p>
            <a:pPr>
              <a:lnSpc>
                <a:spcPct val="150000"/>
              </a:lnSpc>
            </a:pPr>
            <a:r>
              <a:rPr lang="hr-HR" sz="180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Vijeće Europe zasebna je međuvladina organizacija koja se u prvom redu bavi ljudskim pravima. Ima 46 država članica, među kojima je svih 27 zemalja EU-a.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347609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Donošenje odluka 200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2800" i="1"/>
              <a:t>Informacije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2" name="Picture 2" descr="Map of the Council of Europe 46 member states">
            <a:extLst>
              <a:ext uri="{FF2B5EF4-FFF2-40B4-BE49-F238E27FC236}">
                <a16:creationId xmlns:a16="http://schemas.microsoft.com/office/drawing/2014/main" id="{5988D701-49E3-E87C-F0D6-8AD159DD35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864"/>
          <a:stretch/>
        </p:blipFill>
        <p:spPr bwMode="auto">
          <a:xfrm>
            <a:off x="6862104" y="1226035"/>
            <a:ext cx="2403523" cy="497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B26E8E23-0A66-581B-0B9C-17A4A548B2F3}"/>
              </a:ext>
            </a:extLst>
          </p:cNvPr>
          <p:cNvSpPr txBox="1">
            <a:spLocks/>
          </p:cNvSpPr>
          <p:nvPr/>
        </p:nvSpPr>
        <p:spPr bwMode="auto">
          <a:xfrm>
            <a:off x="9096911" y="586314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8677702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C</a:t>
            </a:r>
          </a:p>
          <a:p>
            <a:pPr lvl="1"/>
            <a:endParaRPr lang="es-ES" dirty="0"/>
          </a:p>
          <a:p>
            <a:pPr lvl="1"/>
            <a:r>
              <a:rPr lang="hr-HR"/>
              <a:t>svoje izborne jedinice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/>
              <a:t>A</a:t>
            </a:r>
          </a:p>
          <a:p>
            <a:endParaRPr lang="es-ES" sz="1800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svoje političke stranke / svojeg kluba zastupnika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B</a:t>
            </a:r>
          </a:p>
          <a:p>
            <a:pPr lvl="1"/>
            <a:endParaRPr lang="es-ES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svoje zemlje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D</a:t>
            </a:r>
          </a:p>
          <a:p>
            <a:pPr lvl="1"/>
            <a:endParaRPr lang="es-ES" dirty="0"/>
          </a:p>
          <a:p>
            <a:pPr lvl="1"/>
            <a:r>
              <a:rPr lang="hr-HR"/>
              <a:t>Europske unije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Donošenje odluka 300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2400"/>
              <a:t>Povjerenici EU-a zastupaju interese: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B16D5B9-1738-140C-C8B3-6AC0FF1168C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7375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hr-HR" sz="4000"/>
              <a:t>Što je Coreper?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Donošenje odluka 400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9221617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dirty="0">
                <a:solidFill>
                  <a:srgbClr val="00B050"/>
                </a:solidFill>
                <a:latin typeface="Open Sans" panose="020B0606030504020204" pitchFamily="34" charset="0"/>
              </a:rPr>
              <a:t>Coreper je skraćeni naziv za „Odbor stalnih predstavnika vlada država članica”. </a:t>
            </a:r>
          </a:p>
          <a:p>
            <a:r>
              <a:rPr lang="hr-HR" dirty="0">
                <a:solidFill>
                  <a:srgbClr val="00B050"/>
                </a:solidFill>
                <a:latin typeface="Open Sans" panose="020B0606030504020204" pitchFamily="34" charset="0"/>
              </a:rPr>
              <a:t>      Glavne su mu zadaće: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rgbClr val="00B050"/>
                </a:solidFill>
              </a:rPr>
              <a:t>koordinacija i priprema rada različitih sastava Vijeća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rgbClr val="00B050"/>
                </a:solidFill>
              </a:rPr>
              <a:t>osiguravanje dosljednosti politika EU-a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rgbClr val="00B050"/>
                </a:solidFill>
              </a:rPr>
              <a:t>postizanje dogovora i kompromisa koji se zatim podnose Vijeću kako bi ih ono usvojilo.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FF120A7-6F91-4293-A44C-A9EB114006DF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4533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robu, usluge, ljude i kapital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hr-HR"/>
              <a:t>robu, usluge, ljude i životinje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? 100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2800"/>
              <a:t>Četiri slobode kretanja u EU-u vrijede za: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D3ABE4E-5036-8396-B8E9-8A90FA375CA8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13958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C</a:t>
            </a:r>
          </a:p>
          <a:p>
            <a:pPr lvl="1"/>
            <a:endParaRPr lang="es-ES" dirty="0"/>
          </a:p>
          <a:p>
            <a:pPr lvl="1"/>
            <a:r>
              <a:rPr lang="hr-HR"/>
              <a:t>Wolfgang Amadeus Mozart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/>
              <a:t>A</a:t>
            </a:r>
          </a:p>
          <a:p>
            <a:endParaRPr lang="es-ES" sz="1800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Giuseppe Verdi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B</a:t>
            </a:r>
          </a:p>
          <a:p>
            <a:pPr lvl="1"/>
            <a:endParaRPr lang="es-ES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Johann Sebastian Bach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D</a:t>
            </a:r>
          </a:p>
          <a:p>
            <a:pPr lvl="1"/>
            <a:endParaRPr lang="es-ES" dirty="0"/>
          </a:p>
          <a:p>
            <a:pPr lvl="1"/>
            <a:r>
              <a:rPr lang="hr-HR"/>
              <a:t>Antonio Vivaldi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? 200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2400"/>
              <a:t>Koji je talijanski skladatelj najpoznatiji po djelu „Četiri godišnja doba” i smatra se jednim od najvećih baroknih skladatelja?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1196603-B9C8-611D-3306-61B51CE177DF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94592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C</a:t>
            </a:r>
          </a:p>
          <a:p>
            <a:pPr lvl="1"/>
            <a:endParaRPr lang="es-ES" dirty="0"/>
          </a:p>
          <a:p>
            <a:pPr lvl="1"/>
            <a:r>
              <a:rPr lang="hr-HR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/>
              <a:t>A</a:t>
            </a:r>
          </a:p>
          <a:p>
            <a:endParaRPr lang="es-ES" sz="1800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B</a:t>
            </a:r>
          </a:p>
          <a:p>
            <a:pPr lvl="1"/>
            <a:endParaRPr lang="es-ES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D</a:t>
            </a:r>
          </a:p>
          <a:p>
            <a:pPr lvl="1"/>
            <a:endParaRPr lang="es-ES" dirty="0"/>
          </a:p>
          <a:p>
            <a:pPr lvl="1"/>
            <a:r>
              <a:rPr lang="hr-HR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 dirty="0"/>
              <a:t>? 300</a:t>
            </a:r>
          </a:p>
          <a:p>
            <a:pPr>
              <a:lnSpc>
                <a:spcPts val="3000"/>
              </a:lnSpc>
            </a:pPr>
            <a:r>
              <a:rPr lang="hr-HR" dirty="0">
                <a:solidFill>
                  <a:schemeClr val="accent2"/>
                </a:solidFill>
              </a:rPr>
              <a:t>⸺</a:t>
            </a:r>
          </a:p>
          <a:p>
            <a:r>
              <a:rPr lang="hr-HR" sz="2400" dirty="0"/>
              <a:t>Koliko država članica EU-a na svojoj zastavi ima crnu boju?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11AF3F8-D3D0-EDD9-9DEA-37142FED164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802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hr-HR" sz="4000"/>
              <a:t>Što je supsidijarnost?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? 400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9221617" cy="1132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>
                <a:solidFill>
                  <a:srgbClr val="00B050"/>
                </a:solidFill>
                <a:latin typeface="Arial" panose="020B0604020202020204" pitchFamily="34" charset="0"/>
              </a:rPr>
              <a:t>Načelo </a:t>
            </a:r>
            <a:r>
              <a:rPr lang="hr-HR" b="1">
                <a:solidFill>
                  <a:srgbClr val="00B050"/>
                </a:solidFill>
                <a:latin typeface="Arial" panose="020B0604020202020204" pitchFamily="34" charset="0"/>
              </a:rPr>
              <a:t>supsidijarnosti</a:t>
            </a:r>
            <a:r>
              <a:rPr lang="hr-HR">
                <a:solidFill>
                  <a:srgbClr val="00B050"/>
                </a:solidFill>
                <a:latin typeface="Arial" panose="020B0604020202020204" pitchFamily="34" charset="0"/>
              </a:rPr>
              <a:t> definirano je u članku 5. stavku 3. Ugovora o Europskoj uniji. Svrha mu je osigurati da se odluke donose na razini najbližoj građanima, pri čemu se provjerava je li određeno djelovanje na razini EU-a opravdano s obzirom na mogućnosti dostupne na nacionalnoj, regionalnoj ili lokalnoj razini.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061D45C-585F-5AAF-A49D-D81D97AA69F9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82463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/>
              <a:t>A</a:t>
            </a:r>
          </a:p>
          <a:p>
            <a:endParaRPr lang="es-ES" dirty="0"/>
          </a:p>
          <a:p>
            <a:r>
              <a:rPr lang="hr-HR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2012.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B</a:t>
            </a:r>
          </a:p>
          <a:p>
            <a:pPr lvl="1"/>
            <a:endParaRPr lang="es-ES" dirty="0"/>
          </a:p>
          <a:p>
            <a:pPr lvl="1"/>
            <a:r>
              <a:rPr lang="hr-HR" sz="3200"/>
              <a:t>1957.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Povijest 100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2800"/>
              <a:t>Koje je godine Europskoj uniji dodijeljena Nobelova nagrada za mir?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56140B1-CDCC-705B-AAFC-3BBD645F5B6B}"/>
              </a:ext>
            </a:extLst>
          </p:cNvPr>
          <p:cNvSpPr txBox="1">
            <a:spLocks/>
          </p:cNvSpPr>
          <p:nvPr/>
        </p:nvSpPr>
        <p:spPr bwMode="auto">
          <a:xfrm>
            <a:off x="7721600" y="507062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01892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na Crvenome moru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B</a:t>
            </a:r>
          </a:p>
          <a:p>
            <a:pPr lvl="1"/>
            <a:endParaRPr lang="es-ES" dirty="0"/>
          </a:p>
          <a:p>
            <a:pPr lvl="1"/>
            <a:r>
              <a:rPr lang="hr-HR"/>
              <a:t>na Crnome moru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Države članice EU-a 100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2800"/>
              <a:t>Na kojem moru leži obala Bugarske?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080C724-094D-8AC2-6DD5-57CE442005CA}"/>
              </a:ext>
            </a:extLst>
          </p:cNvPr>
          <p:cNvSpPr txBox="1">
            <a:spLocks/>
          </p:cNvSpPr>
          <p:nvPr/>
        </p:nvSpPr>
        <p:spPr bwMode="auto">
          <a:xfrm>
            <a:off x="7992011" y="561326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90373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C</a:t>
            </a:r>
          </a:p>
          <a:p>
            <a:pPr lvl="1"/>
            <a:endParaRPr lang="es-ES" dirty="0"/>
          </a:p>
          <a:p>
            <a:pPr lvl="1"/>
            <a:r>
              <a:rPr lang="hr-HR"/>
              <a:t>Danskoj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/>
              <a:t>A</a:t>
            </a:r>
          </a:p>
          <a:p>
            <a:endParaRPr lang="es-ES" sz="1800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Luksemburgu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B</a:t>
            </a:r>
          </a:p>
          <a:p>
            <a:pPr lvl="1"/>
            <a:endParaRPr lang="es-ES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Francuskoj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D</a:t>
            </a:r>
          </a:p>
          <a:p>
            <a:pPr lvl="1"/>
            <a:endParaRPr lang="es-ES" dirty="0"/>
          </a:p>
          <a:p>
            <a:pPr lvl="1"/>
            <a:r>
              <a:rPr lang="hr-HR"/>
              <a:t>Cipru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Države članice EU-a 200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2400"/>
              <a:t>U kojoj se zemlji nalazi grad po kojem je nazvan Schengenski sporazum?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A2AB3C7-934E-10E1-55DC-A51EC74950E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4611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C</a:t>
            </a:r>
          </a:p>
          <a:p>
            <a:pPr lvl="1"/>
            <a:endParaRPr lang="es-ES" dirty="0"/>
          </a:p>
          <a:p>
            <a:pPr lvl="1"/>
            <a:r>
              <a:rPr lang="hr-HR"/>
              <a:t>Finska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/>
              <a:t>A</a:t>
            </a:r>
          </a:p>
          <a:p>
            <a:endParaRPr lang="es-ES" sz="1800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Litva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B</a:t>
            </a:r>
          </a:p>
          <a:p>
            <a:pPr lvl="1"/>
            <a:endParaRPr lang="es-ES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Estonija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D</a:t>
            </a:r>
          </a:p>
          <a:p>
            <a:pPr lvl="1"/>
            <a:endParaRPr lang="es-ES" dirty="0"/>
          </a:p>
          <a:p>
            <a:pPr lvl="1"/>
            <a:r>
              <a:rPr lang="hr-HR"/>
              <a:t>Latvija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Države članice EU-a 300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2400"/>
              <a:t>Glavni grad koje od navedenih zemalja </a:t>
            </a:r>
            <a:r>
              <a:rPr lang="hr-HR" sz="2400" u="sng"/>
              <a:t>nije</a:t>
            </a:r>
            <a:r>
              <a:rPr lang="hr-HR" sz="2400"/>
              <a:t> na obali?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5C80674-5B04-DAA5-3B70-D2C47B3C071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007882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 sz="4000"/>
              <a:t>Samo je jedna država članica EU-a stalna članica Vijeća sigurnosti UN-a. Koja je to država?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Države članice EU-a 400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3842238" y="4212053"/>
            <a:ext cx="6395370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4800">
                <a:solidFill>
                  <a:srgbClr val="00B050"/>
                </a:solidFill>
                <a:latin typeface="Arial" panose="020B0604020202020204" pitchFamily="34" charset="0"/>
              </a:rPr>
              <a:t>Francuska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AA4130E-5F60-5A4B-A413-B633FE31950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9886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B</a:t>
            </a:r>
          </a:p>
          <a:p>
            <a:pPr lvl="1"/>
            <a:endParaRPr lang="es-ES" dirty="0"/>
          </a:p>
          <a:p>
            <a:pPr lvl="1"/>
            <a:r>
              <a:rPr lang="hr-HR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Proširenje 100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2800"/>
              <a:t>Koliko je zemalja pristupilo EU-u 1990-ih?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A66EDE1-3074-5419-A026-57699DA5A279}"/>
              </a:ext>
            </a:extLst>
          </p:cNvPr>
          <p:cNvSpPr txBox="1">
            <a:spLocks/>
          </p:cNvSpPr>
          <p:nvPr/>
        </p:nvSpPr>
        <p:spPr bwMode="auto">
          <a:xfrm>
            <a:off x="1960685" y="4954888"/>
            <a:ext cx="6898703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2000">
                <a:solidFill>
                  <a:srgbClr val="00B050"/>
                </a:solidFill>
                <a:latin typeface="Arial" panose="020B0604020202020204" pitchFamily="34" charset="0"/>
              </a:rPr>
              <a:t>Austrija, Finska i Švedska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330FA14A-CB67-C779-F2D5-A5FE03E62BA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2891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C</a:t>
            </a:r>
          </a:p>
          <a:p>
            <a:pPr lvl="1"/>
            <a:endParaRPr lang="es-ES" dirty="0"/>
          </a:p>
          <a:p>
            <a:pPr lvl="1"/>
            <a:r>
              <a:rPr lang="hr-HR"/>
              <a:t>Odbor za proširenje EU-a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/>
              <a:t>A</a:t>
            </a:r>
          </a:p>
          <a:p>
            <a:endParaRPr lang="es-ES" sz="1800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Europski parlament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B</a:t>
            </a:r>
          </a:p>
          <a:p>
            <a:pPr lvl="1"/>
            <a:endParaRPr lang="es-ES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Vijeće EU-a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D</a:t>
            </a:r>
          </a:p>
          <a:p>
            <a:pPr lvl="1"/>
            <a:endParaRPr lang="es-ES" dirty="0"/>
          </a:p>
          <a:p>
            <a:pPr lvl="1"/>
            <a:r>
              <a:rPr lang="hr-HR"/>
              <a:t>Europska komisija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Proširenje 200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2400"/>
              <a:t>Koja institucija EU-a vodi pregovore o članstvu, prati napredak zemalja kandidatkinja i o tome izvješćuje druge institucije?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14F499E0-80FF-046B-6E22-79802775F57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4662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C</a:t>
            </a:r>
          </a:p>
          <a:p>
            <a:pPr lvl="1"/>
            <a:endParaRPr lang="es-ES" dirty="0"/>
          </a:p>
          <a:p>
            <a:pPr lvl="1"/>
            <a:r>
              <a:rPr lang="hr-HR"/>
              <a:t>funkcionalno tržišno gospodarstvo i sposobnost držanja koraka s tržišnim natjecanjem i tržišnim silama u EU-u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/>
              <a:t>A</a:t>
            </a:r>
          </a:p>
          <a:p>
            <a:endParaRPr lang="es-ES" sz="1800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predanost suradnji s drugim državama članicama na unapređivanju zakonodavstva EU-a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B</a:t>
            </a:r>
          </a:p>
          <a:p>
            <a:pPr lvl="1"/>
            <a:endParaRPr lang="es-ES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stabilne institucije koje jamče demokraciju, vladavinu prava, ljudska prava i zaštitu manjina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D</a:t>
            </a:r>
          </a:p>
          <a:p>
            <a:pPr lvl="1"/>
            <a:endParaRPr lang="es-ES" dirty="0"/>
          </a:p>
          <a:p>
            <a:pPr lvl="1"/>
            <a:r>
              <a:rPr lang="hr-HR"/>
              <a:t>sposobnost preuzimanja i učinkovitog ispunjavanja obveza koje proizlaze iz članstva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Proširenje 300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2400"/>
              <a:t>Koje od navedenoga </a:t>
            </a:r>
            <a:r>
              <a:rPr lang="hr-HR" sz="2400" u="sng"/>
              <a:t>nije</a:t>
            </a:r>
            <a:r>
              <a:rPr lang="hr-HR" sz="2400"/>
              <a:t> kriterij za članstvo u EU-u?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3E07DB5-EB35-8E01-B360-0A6041985EC0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68057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 sz="4000"/>
              <a:t>Navedite barem šest zemalja kandidatkinja za članstvo u EU-u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Proširenje 400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2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2400">
                <a:solidFill>
                  <a:srgbClr val="00B050"/>
                </a:solidFill>
              </a:rPr>
              <a:t>Srbija</a:t>
            </a:r>
          </a:p>
          <a:p>
            <a:r>
              <a:rPr lang="hr-HR" sz="2400">
                <a:solidFill>
                  <a:srgbClr val="00B050"/>
                </a:solidFill>
              </a:rPr>
              <a:t>Crna Gora</a:t>
            </a:r>
          </a:p>
          <a:p>
            <a:r>
              <a:rPr lang="hr-HR" sz="2400">
                <a:solidFill>
                  <a:srgbClr val="00B050"/>
                </a:solidFill>
              </a:rPr>
              <a:t>Turska</a:t>
            </a:r>
          </a:p>
          <a:p>
            <a:r>
              <a:rPr lang="hr-HR" sz="2400">
                <a:solidFill>
                  <a:srgbClr val="00B050"/>
                </a:solidFill>
              </a:rPr>
              <a:t>Sjeverna Makedonija</a:t>
            </a:r>
          </a:p>
          <a:p>
            <a:r>
              <a:rPr lang="hr-HR" sz="2400">
                <a:solidFill>
                  <a:srgbClr val="00B050"/>
                </a:solidFill>
              </a:rPr>
              <a:t>Albanija</a:t>
            </a:r>
          </a:p>
          <a:p>
            <a:r>
              <a:rPr lang="hr-HR" sz="2400">
                <a:solidFill>
                  <a:srgbClr val="00B050"/>
                </a:solidFill>
              </a:rPr>
              <a:t>Moldavija</a:t>
            </a:r>
          </a:p>
          <a:p>
            <a:r>
              <a:rPr lang="hr-HR" sz="2400">
                <a:solidFill>
                  <a:srgbClr val="00B050"/>
                </a:solidFill>
              </a:rPr>
              <a:t>Ukrajina</a:t>
            </a:r>
          </a:p>
          <a:p>
            <a:r>
              <a:rPr lang="hr-HR" sz="2400">
                <a:solidFill>
                  <a:srgbClr val="00B050"/>
                </a:solidFill>
              </a:rPr>
              <a:t>Bosna i Hercegovina</a:t>
            </a:r>
          </a:p>
          <a:p>
            <a:r>
              <a:rPr lang="hr-HR" sz="2400">
                <a:solidFill>
                  <a:srgbClr val="00B050"/>
                </a:solidFill>
              </a:rPr>
              <a:t>Gruzija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DE44312-6003-6C0E-0CB8-CBA385506C99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8656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nakon svakog sastanka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B</a:t>
            </a:r>
          </a:p>
          <a:p>
            <a:pPr lvl="1"/>
            <a:endParaRPr lang="es-ES" dirty="0"/>
          </a:p>
          <a:p>
            <a:pPr lvl="1"/>
            <a:r>
              <a:rPr lang="hr-HR"/>
              <a:t>svakih šest mjeseci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Predsjedanje 100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2800"/>
              <a:t>Predsjedanje Vijećem EU-a rotira se: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50AB9637-3D19-C214-D4AB-C42909FCE005}"/>
              </a:ext>
            </a:extLst>
          </p:cNvPr>
          <p:cNvSpPr txBox="1">
            <a:spLocks/>
          </p:cNvSpPr>
          <p:nvPr/>
        </p:nvSpPr>
        <p:spPr bwMode="auto">
          <a:xfrm>
            <a:off x="8080911" y="559003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71272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C</a:t>
            </a:r>
          </a:p>
          <a:p>
            <a:pPr lvl="1"/>
            <a:endParaRPr lang="es-ES" dirty="0"/>
          </a:p>
          <a:p>
            <a:pPr lvl="1"/>
            <a:r>
              <a:rPr lang="hr-HR"/>
              <a:t>imenovanje predsjednika Europske komisije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/>
              <a:t>A</a:t>
            </a:r>
          </a:p>
          <a:p>
            <a:endParaRPr lang="es-ES" sz="1800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predsjedanje sastancima različitih sastava Vijeća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B</a:t>
            </a:r>
          </a:p>
          <a:p>
            <a:pPr lvl="1"/>
            <a:endParaRPr lang="es-ES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organiziranje raznih formalnih i neformalnih sastanaka u Bruxellesu i u zemlji koja obnaša dužnost rotirajućeg predsjedanja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D</a:t>
            </a:r>
          </a:p>
          <a:p>
            <a:pPr lvl="1"/>
            <a:endParaRPr lang="es-ES" dirty="0"/>
          </a:p>
          <a:p>
            <a:pPr lvl="1"/>
            <a:r>
              <a:rPr lang="hr-HR"/>
              <a:t>predstavljanje Vijeća u odnosima s drugim institucijama EU-a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Predsjedanje 200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2400"/>
              <a:t>Koje od navedenoga </a:t>
            </a:r>
            <a:r>
              <a:rPr lang="hr-HR" sz="2400" u="sng"/>
              <a:t>nije</a:t>
            </a:r>
            <a:r>
              <a:rPr lang="hr-HR" sz="2400"/>
              <a:t> uloga obuhvaćena rotirajućim predsjedanjem Vijećem?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3D34E94-4B1F-B62B-7C77-465BAF2E82D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086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C</a:t>
            </a:r>
          </a:p>
          <a:p>
            <a:pPr lvl="1"/>
            <a:endParaRPr lang="es-ES" dirty="0"/>
          </a:p>
          <a:p>
            <a:pPr lvl="1"/>
            <a:r>
              <a:rPr lang="hr-HR" sz="1800"/>
              <a:t>Na snagu je stupio Ugovor iz Lisabona i promijenio način na koji EU funkcionira.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/>
              <a:t>A</a:t>
            </a:r>
          </a:p>
          <a:p>
            <a:endParaRPr lang="es-ES" sz="1800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EU-u je pristupilo 10 novih zemalja, čime je broj država članica porastao na 25.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B</a:t>
            </a:r>
          </a:p>
          <a:p>
            <a:pPr lvl="1"/>
            <a:endParaRPr lang="es-ES" dirty="0"/>
          </a:p>
          <a:p>
            <a:pPr lvl="1"/>
            <a:r>
              <a:rPr lang="hr-HR" sz="1800"/>
              <a:t>Euro je pušten u optjecaj.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D</a:t>
            </a:r>
          </a:p>
          <a:p>
            <a:pPr lvl="1"/>
            <a:endParaRPr lang="es-ES" dirty="0"/>
          </a:p>
          <a:p>
            <a:pPr lvl="1"/>
            <a:r>
              <a:rPr lang="hr-HR"/>
              <a:t>Prvi se put na europskim izborima nekoliko kandidata (tzv. </a:t>
            </a:r>
            <a:r>
              <a:rPr lang="hr-HR" i="1"/>
              <a:t>Spitzenkandidaten</a:t>
            </a:r>
            <a:r>
              <a:rPr lang="hr-HR"/>
              <a:t>) natjecalo za mjesto predsjednika Europske komisije.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Povijest 200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2800"/>
              <a:t>Do koje je prekretnice u povijesti EU-a došlo 2002.?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BA1417A-6982-CDB0-FD86-C72F9ABDD878}"/>
              </a:ext>
            </a:extLst>
          </p:cNvPr>
          <p:cNvSpPr txBox="1">
            <a:spLocks/>
          </p:cNvSpPr>
          <p:nvPr/>
        </p:nvSpPr>
        <p:spPr bwMode="auto">
          <a:xfrm>
            <a:off x="7874000" y="601229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7706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C</a:t>
            </a:r>
          </a:p>
          <a:p>
            <a:pPr lvl="1"/>
            <a:endParaRPr lang="es-ES" dirty="0"/>
          </a:p>
          <a:p>
            <a:pPr lvl="1"/>
            <a:r>
              <a:rPr lang="hr-HR"/>
              <a:t>Španjolska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/>
              <a:t>A</a:t>
            </a:r>
          </a:p>
          <a:p>
            <a:endParaRPr lang="es-ES" sz="1800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Njemačka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B</a:t>
            </a:r>
          </a:p>
          <a:p>
            <a:pPr lvl="1"/>
            <a:endParaRPr lang="es-ES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Luksemburg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D</a:t>
            </a:r>
          </a:p>
          <a:p>
            <a:pPr lvl="1"/>
            <a:endParaRPr lang="es-ES" dirty="0"/>
          </a:p>
          <a:p>
            <a:pPr lvl="1"/>
            <a:r>
              <a:rPr lang="hr-HR"/>
              <a:t>Danska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Predsjedanje 300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1800"/>
              <a:t>Koja zemlja nije predsjedala Vijećem prije 1980-ih?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00ABEF1-0CB1-42C7-0CFE-B0C2E2C402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69854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 sz="4000"/>
              <a:t>Kojim sastavom Vijeća </a:t>
            </a:r>
            <a:r>
              <a:rPr lang="hr-HR" sz="4000" u="sng"/>
              <a:t>ne</a:t>
            </a:r>
            <a:r>
              <a:rPr lang="hr-HR" sz="4000"/>
              <a:t> predsjeda zemlja koja obnaša dužnost rotirajućeg predsjedanja Vijećem?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Predsjedanje 400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>
                <a:solidFill>
                  <a:srgbClr val="00B050"/>
                </a:solidFill>
              </a:rPr>
              <a:t>Vijećem za vanjske poslove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842A466-AC03-7F5A-9767-89F90F17DB72}"/>
              </a:ext>
            </a:extLst>
          </p:cNvPr>
          <p:cNvSpPr txBox="1">
            <a:spLocks/>
          </p:cNvSpPr>
          <p:nvPr/>
        </p:nvSpPr>
        <p:spPr bwMode="auto">
          <a:xfrm>
            <a:off x="1512997" y="5612119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Saznajte više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C33530AC-1218-B65C-74FD-8F15519EF620}"/>
              </a:ext>
            </a:extLst>
          </p:cNvPr>
          <p:cNvSpPr txBox="1">
            <a:spLocks/>
          </p:cNvSpPr>
          <p:nvPr/>
        </p:nvSpPr>
        <p:spPr bwMode="auto">
          <a:xfrm>
            <a:off x="7769472" y="561211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8651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79431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 sz="2800"/>
              <a:t>Sastancima Vijeća za vanjske poslove predsjeda visoki predstavnik Unije za vanjske poslove i sigurnosnu politiku. </a:t>
            </a:r>
          </a:p>
          <a:p>
            <a:endParaRPr lang="en-GB" sz="2800" dirty="0"/>
          </a:p>
          <a:p>
            <a:r>
              <a:rPr lang="hr-HR"/>
              <a:t>Međutim, kada Vijeće za vanjske poslove razmatra pitanja iz područja trgovinske politike, njime predsjeda predstavnik države članice EU-a koja obnaša dužnost rotirajućeg predsjedanja Vijećem EU-a.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Predsjedanje 400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pPr>
              <a:lnSpc>
                <a:spcPts val="3000"/>
              </a:lnSpc>
            </a:pPr>
            <a:r>
              <a:rPr lang="hr-HR" i="1">
                <a:solidFill>
                  <a:schemeClr val="tx2">
                    <a:lumMod val="60000"/>
                    <a:lumOff val="40000"/>
                  </a:schemeClr>
                </a:solidFill>
              </a:rPr>
              <a:t>Informacije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D411608-A1FA-1BDD-82BA-92B6CBB04B6F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520252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24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B</a:t>
            </a:r>
          </a:p>
          <a:p>
            <a:pPr lvl="1"/>
            <a:endParaRPr lang="es-ES" dirty="0"/>
          </a:p>
          <a:p>
            <a:pPr lvl="1"/>
            <a:r>
              <a:rPr lang="hr-HR"/>
              <a:t>27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Jezici 100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2800"/>
              <a:t>Koliko službenih jezika ima EU?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A736393F-C245-E308-90DB-3F16AA9960A6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707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C</a:t>
            </a:r>
          </a:p>
          <a:p>
            <a:pPr lvl="1"/>
            <a:endParaRPr lang="es-ES" dirty="0"/>
          </a:p>
          <a:p>
            <a:pPr lvl="1"/>
            <a:r>
              <a:rPr lang="hr-HR"/>
              <a:t>od venecijanske fraze </a:t>
            </a:r>
            <a:r>
              <a:rPr lang="hr-HR" i="1"/>
              <a:t>s-ciào vostro</a:t>
            </a:r>
            <a:r>
              <a:rPr lang="hr-HR"/>
              <a:t>, koja doslovno znači „vaš sam rob”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/>
              <a:t>A</a:t>
            </a:r>
          </a:p>
          <a:p>
            <a:endParaRPr lang="es-ES" sz="1800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od tradicionalnog latinskog imena </a:t>
            </a:r>
            <a:r>
              <a:rPr lang="hr-HR" sz="1800" b="0" i="1">
                <a:solidFill>
                  <a:schemeClr val="accent6"/>
                </a:solidFill>
                <a:latin typeface="Source Sans 3" panose="020B0303030403020204" pitchFamily="34" charset="0"/>
              </a:rPr>
              <a:t>Caius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B</a:t>
            </a:r>
          </a:p>
          <a:p>
            <a:pPr lvl="1"/>
            <a:endParaRPr lang="es-ES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venecijanski gondolijeri su je dovikivali kolegama u magli kako bi izbjegli sudare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D</a:t>
            </a:r>
          </a:p>
          <a:p>
            <a:pPr lvl="1"/>
            <a:endParaRPr lang="es-ES" dirty="0"/>
          </a:p>
          <a:p>
            <a:pPr lvl="1"/>
            <a:r>
              <a:rPr lang="hr-HR"/>
              <a:t>ne postoji jasna teorija o njezinu podrijetlu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Jezici 200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2400"/>
              <a:t>Odakle dolazi riječ </a:t>
            </a:r>
            <a:r>
              <a:rPr lang="hr-HR" sz="2400" i="1"/>
              <a:t>ciao</a:t>
            </a:r>
            <a:r>
              <a:rPr lang="hr-HR" sz="240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A721524-3E7B-905D-37F6-692D8A5973A7}"/>
              </a:ext>
            </a:extLst>
          </p:cNvPr>
          <p:cNvSpPr txBox="1">
            <a:spLocks/>
          </p:cNvSpPr>
          <p:nvPr/>
        </p:nvSpPr>
        <p:spPr bwMode="auto">
          <a:xfrm>
            <a:off x="7992011" y="593009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530227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C</a:t>
            </a:r>
          </a:p>
          <a:p>
            <a:pPr lvl="1"/>
            <a:endParaRPr lang="es-ES" dirty="0"/>
          </a:p>
          <a:p>
            <a:pPr lvl="1"/>
            <a:r>
              <a:rPr lang="hr-HR"/>
              <a:t>Živjeli!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/>
              <a:t>A</a:t>
            </a:r>
          </a:p>
          <a:p>
            <a:endParaRPr lang="es-ES" sz="1800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Volim te.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B</a:t>
            </a:r>
          </a:p>
          <a:p>
            <a:pPr lvl="1"/>
            <a:endParaRPr lang="es-ES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Drago mi je da smo se upoznali.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D</a:t>
            </a:r>
          </a:p>
          <a:p>
            <a:pPr lvl="1"/>
            <a:endParaRPr lang="es-ES" dirty="0"/>
          </a:p>
          <a:p>
            <a:pPr lvl="1"/>
            <a:r>
              <a:rPr lang="hr-HR"/>
              <a:t>To nije estonska riječ.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Jezici 300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2400"/>
              <a:t>Što znači estonska riječ </a:t>
            </a:r>
            <a:r>
              <a:rPr lang="hr-HR" sz="2400" i="1"/>
              <a:t>terviseks</a:t>
            </a:r>
            <a:r>
              <a:rPr lang="hr-HR" sz="240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3D1AA5A-E358-DB97-6D68-F4D825AB196F}"/>
              </a:ext>
            </a:extLst>
          </p:cNvPr>
          <p:cNvSpPr txBox="1">
            <a:spLocks/>
          </p:cNvSpPr>
          <p:nvPr/>
        </p:nvSpPr>
        <p:spPr bwMode="auto">
          <a:xfrm>
            <a:off x="8195211" y="601007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62649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 sz="2800"/>
              <a:t>Koje dvije države članice EU-a nisu zatražile da jedan od njihovih službenih jezika (služben u cijeloj zemlji) postane jedan od službenih jezika EU-a? </a:t>
            </a:r>
          </a:p>
          <a:p>
            <a:endParaRPr lang="en-GB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Jezici 400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>
                <a:solidFill>
                  <a:srgbClr val="00B050"/>
                </a:solidFill>
              </a:rPr>
              <a:t>Luksemburg i Cipar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1ABD5E1-742F-FDDD-1F02-1B3E39C399D6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59780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C</a:t>
            </a:r>
          </a:p>
          <a:p>
            <a:pPr lvl="1"/>
            <a:endParaRPr lang="es-ES" dirty="0"/>
          </a:p>
          <a:p>
            <a:pPr lvl="1"/>
            <a:r>
              <a:rPr lang="hr-HR" sz="1800"/>
              <a:t>1993.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/>
              <a:t>A</a:t>
            </a:r>
          </a:p>
          <a:p>
            <a:endParaRPr lang="es-ES" sz="1800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1957.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B</a:t>
            </a:r>
          </a:p>
          <a:p>
            <a:pPr lvl="1"/>
            <a:endParaRPr lang="es-ES" dirty="0"/>
          </a:p>
          <a:p>
            <a:pPr lvl="1"/>
            <a:r>
              <a:rPr lang="hr-HR" sz="1800"/>
              <a:t>1989.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D</a:t>
            </a:r>
          </a:p>
          <a:p>
            <a:pPr lvl="1"/>
            <a:endParaRPr lang="es-ES" dirty="0"/>
          </a:p>
          <a:p>
            <a:pPr lvl="1"/>
            <a:r>
              <a:rPr lang="hr-HR" sz="1800"/>
              <a:t>2009.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Povijest 300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2000"/>
              <a:t>Kada je na dužnost stupio prvi stalni predsjednik Europskog vijeća?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956BE9B-4328-D7E7-6EF8-6E110401235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6731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 sz="4000"/>
              <a:t>Godine 1987. jedna neeuropska zemlja podnijela je zahtjev za članstvo u EU-u. Koja je to zemlja? </a:t>
            </a:r>
          </a:p>
          <a:p>
            <a:endParaRPr lang="es-ES" sz="1800" dirty="0"/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Povijest 400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3070371" y="4363835"/>
            <a:ext cx="5406879" cy="1399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hr-HR" sz="4800">
                <a:solidFill>
                  <a:srgbClr val="00B050"/>
                </a:solidFill>
              </a:rPr>
              <a:t>Maroko</a:t>
            </a:r>
            <a:r>
              <a:rPr lang="hr-HR" sz="480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4F36518-7908-921C-E4C3-661FA4BD6E8A}"/>
              </a:ext>
            </a:extLst>
          </p:cNvPr>
          <p:cNvSpPr txBox="1">
            <a:spLocks/>
          </p:cNvSpPr>
          <p:nvPr/>
        </p:nvSpPr>
        <p:spPr bwMode="auto">
          <a:xfrm>
            <a:off x="7877711" y="562033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27150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/>
              <a:t>A</a:t>
            </a:r>
          </a:p>
          <a:p>
            <a:endParaRPr lang="es-ES" dirty="0"/>
          </a:p>
          <a:p>
            <a:r>
              <a:rPr lang="hr-HR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Pireneji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B</a:t>
            </a:r>
          </a:p>
          <a:p>
            <a:pPr lvl="1"/>
            <a:endParaRPr lang="es-ES" dirty="0"/>
          </a:p>
          <a:p>
            <a:pPr lvl="1"/>
            <a:r>
              <a:rPr lang="hr-HR" sz="3200"/>
              <a:t>Apenini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Geografija 100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2800"/>
              <a:t>Koji planinski lanac, dug oko 430 km, razdvaja Francusku i Španjolsku?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8AB6D86-BF67-5FBA-5889-2D1C626DC1BA}"/>
              </a:ext>
            </a:extLst>
          </p:cNvPr>
          <p:cNvSpPr txBox="1">
            <a:spLocks/>
          </p:cNvSpPr>
          <p:nvPr/>
        </p:nvSpPr>
        <p:spPr bwMode="auto">
          <a:xfrm>
            <a:off x="7992011" y="562033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302097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C</a:t>
            </a:r>
          </a:p>
          <a:p>
            <a:pPr lvl="1"/>
            <a:endParaRPr lang="es-ES" dirty="0"/>
          </a:p>
          <a:p>
            <a:pPr lvl="1"/>
            <a:r>
              <a:rPr lang="hr-HR" sz="180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r-HR"/>
              <a:t>A</a:t>
            </a:r>
          </a:p>
          <a:p>
            <a:endParaRPr lang="es-ES" sz="1800" dirty="0"/>
          </a:p>
          <a:p>
            <a:r>
              <a:rPr lang="hr-HR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B</a:t>
            </a:r>
          </a:p>
          <a:p>
            <a:pPr lvl="1"/>
            <a:endParaRPr lang="es-ES" dirty="0"/>
          </a:p>
          <a:p>
            <a:pPr lvl="1"/>
            <a:r>
              <a:rPr lang="hr-HR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r-HR"/>
              <a:t>D</a:t>
            </a:r>
          </a:p>
          <a:p>
            <a:pPr lvl="1"/>
            <a:endParaRPr lang="es-ES" dirty="0"/>
          </a:p>
          <a:p>
            <a:pPr lvl="1"/>
            <a:r>
              <a:rPr lang="hr-HR" sz="180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Geografija 200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r>
              <a:rPr lang="hr-HR" sz="2500"/>
              <a:t>Koliko država članica EU-a nema kopnenu granicu s drugom državom članicom EU-a?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8D9D887-839C-14D0-551F-48D548629053}"/>
              </a:ext>
            </a:extLst>
          </p:cNvPr>
          <p:cNvSpPr txBox="1">
            <a:spLocks/>
          </p:cNvSpPr>
          <p:nvPr/>
        </p:nvSpPr>
        <p:spPr bwMode="auto">
          <a:xfrm>
            <a:off x="3279664" y="6118605"/>
            <a:ext cx="5319214" cy="56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2000">
                <a:solidFill>
                  <a:srgbClr val="00B050"/>
                </a:solidFill>
                <a:latin typeface="Arial" panose="020B0604020202020204" pitchFamily="34" charset="0"/>
              </a:rPr>
              <a:t>Malta, Cipar i Irska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E47F06C6-4644-994C-B67E-F05A7B4E93A8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2228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Custom 6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FF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0" ma:contentTypeDescription="Create a new document." ma:contentTypeScope="" ma:versionID="7431ca54c46e0c322616e7788ce2299f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85393c792629708ed4b6ab0340c32456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SharedWithUsers xmlns="a7616446-7f67-491d-a071-b296a72de81c">
      <UserInfo>
        <DisplayName>KREPELKOVA Jaroslava</DisplayName>
        <AccountId>166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EF512E2-85C4-4A2C-8015-2F10FA38F2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sharepoint/v3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a7616446-7f67-491d-a071-b296a72de81c"/>
    <ds:schemaRef ds:uri="75666dcc-d1b0-4620-9e73-6d33eb7c4046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ppt_v3 _sample</Template>
  <TotalTime>7960</TotalTime>
  <Words>2130</Words>
  <Application>Microsoft Office PowerPoint</Application>
  <PresentationFormat>Widescreen</PresentationFormat>
  <Paragraphs>729</Paragraphs>
  <Slides>56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7" baseType="lpstr">
      <vt:lpstr>Arial</vt:lpstr>
      <vt:lpstr>Calibri</vt:lpstr>
      <vt:lpstr>Courier New</vt:lpstr>
      <vt:lpstr>Open Sans</vt:lpstr>
      <vt:lpstr>Source Sans 3</vt:lpstr>
      <vt:lpstr>Source Sans 3 Medium</vt:lpstr>
      <vt:lpstr>Source Sans 3 Semibold</vt:lpstr>
      <vt:lpstr>Source Serif 4 14pt</vt:lpstr>
      <vt:lpstr>Times New Roman</vt:lpstr>
      <vt:lpstr>Wingdings</vt:lpstr>
      <vt:lpstr>Office Theme</vt:lpstr>
      <vt:lpstr>PowerPoint Presentation</vt:lpstr>
      <vt:lpstr>PowerPoint Presentation</vt:lpstr>
      <vt:lpstr>Europa Quest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SANCHEZ MARTINEZ Jose</dc:creator>
  <cp:lastModifiedBy>NATSEV Petar</cp:lastModifiedBy>
  <cp:revision>93</cp:revision>
  <cp:lastPrinted>2020-03-11T16:07:50Z</cp:lastPrinted>
  <dcterms:created xsi:type="dcterms:W3CDTF">2020-03-24T15:57:55Z</dcterms:created>
  <dcterms:modified xsi:type="dcterms:W3CDTF">2024-11-29T12:02:16Z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0x01010044D3E1EACFA3534BAAE6733335E23D4F</vt:lpwstr>
  </property>
  <property fmtid="{D5CDD505-2E9C-101B-9397-08002B2CF9AE}" pid="3" name="MediaServiceImageTags">
    <vt:lpwstr/>
  </property>
  <property fmtid="{D5CDD505-2E9C-101B-9397-08002B2CF9AE}" pid="4" name="MSIP_Label_af60b174-6478-47f9-866e-33f097bb6603_Enabled">
    <vt:lpwstr>true</vt:lpwstr>
  </property>
  <property fmtid="{D5CDD505-2E9C-101B-9397-08002B2CF9AE}" pid="5" name="MSIP_Label_af60b174-6478-47f9-866e-33f097bb6603_SetDate">
    <vt:lpwstr>2024-06-20T12:56:13Z</vt:lpwstr>
  </property>
  <property fmtid="{D5CDD505-2E9C-101B-9397-08002B2CF9AE}" pid="6" name="MSIP_Label_af60b174-6478-47f9-866e-33f097bb6603_Method">
    <vt:lpwstr>Privileged</vt:lpwstr>
  </property>
  <property fmtid="{D5CDD505-2E9C-101B-9397-08002B2CF9AE}" pid="7" name="MSIP_Label_af60b174-6478-47f9-866e-33f097bb6603_Name">
    <vt:lpwstr>GSCEU - PUBLIC Label</vt:lpwstr>
  </property>
  <property fmtid="{D5CDD505-2E9C-101B-9397-08002B2CF9AE}" pid="8" name="MSIP_Label_af60b174-6478-47f9-866e-33f097bb6603_SiteId">
    <vt:lpwstr>03ad1c97-0a4d-4e82-8f93-27291a6a0767</vt:lpwstr>
  </property>
  <property fmtid="{D5CDD505-2E9C-101B-9397-08002B2CF9AE}" pid="9" name="MSIP_Label_af60b174-6478-47f9-866e-33f097bb6603_ActionId">
    <vt:lpwstr>8eb7671b-12ce-4f2a-bd95-393c5faa7c31</vt:lpwstr>
  </property>
  <property fmtid="{D5CDD505-2E9C-101B-9397-08002B2CF9AE}" pid="10" name="MSIP_Label_af60b174-6478-47f9-866e-33f097bb6603_ContentBits">
    <vt:lpwstr>0</vt:lpwstr>
  </property>
</Properties>
</file>